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3-дәріс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Тербелмелі контурлар және резонанс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3-дәріс · Тербелмелі контурлар және резонанс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Тербелмелі контурдың мақсаты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LC контурының элементтері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Еркін электромагниттік тербелістер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Резонанстық жиілік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Тізбектей RLC контуры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Параллель RLC контуры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Сапа факторы және өткізу жолағы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Радиотехникадағы қолданылуы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Тербелмелі контур дегеніміз не?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3-дәріс · Тербелмелі контурлар және резонанс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Тербелмелі контур — электр және магнит өрістерінің энергиясы периодты түрде бір-біріне ауысатын электр тізбегі.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96596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0574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КОНДЕНСАТОР 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0487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Электр өрісінде энергия жинақтайды.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Wₑ = CU²/2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96596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0574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ИНДУКТИВТІК 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0487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Магнит өрісінде энергия жинақтайды.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Wₘ = LI²/2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96596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0574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КЕДЕРГІ 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0487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Нақты контурда энергия шығынын сипаттайды.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34340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F54A2"/>
                </a:solidFill>
                <a:latin typeface="Arial"/>
              </a:rPr>
              <a:t>Идеал LC контурында энергия жоғалмайды; нақты контурда R әсерінен тербелістер біртіндеп өшеді.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LC контурындағы энергия алмасуы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3-дәріс · Тербелмелі контурлар және резонанс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417320"/>
            <a:ext cx="2514600" cy="20116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508760"/>
            <a:ext cx="21854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1  C зарядталған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856232"/>
            <a:ext cx="2185416" cy="14996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Энергия электр өрісінде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0672" y="2148840"/>
            <a:ext cx="29260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01568" y="1417320"/>
            <a:ext cx="2514600" cy="20116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66160" y="1508760"/>
            <a:ext cx="21854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2  C разрядталады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1856232"/>
            <a:ext cx="2185416" cy="14996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Ток өсіп, L магнит өрісін жасайды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0" y="2148840"/>
            <a:ext cx="29260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54496" y="1417320"/>
            <a:ext cx="2514600" cy="20116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19088" y="1508760"/>
            <a:ext cx="21854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3  I максимум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9088" y="1856232"/>
            <a:ext cx="2185416" cy="14996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Энергия негізінен магнит өрісінде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96528" y="2148840"/>
            <a:ext cx="292608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07424" y="1417320"/>
            <a:ext cx="2514600" cy="20116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72015" y="1508760"/>
            <a:ext cx="21854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4  Қайта зарядталу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72015" y="1856232"/>
            <a:ext cx="2185416" cy="14996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Процесс кері бағытта қайталанады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416052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1F3766"/>
                </a:solidFill>
                <a:latin typeface="Arial"/>
              </a:rPr>
              <a:t>Энергияның толық мәні идеал жағдайда тұрақты: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017520" y="4663440"/>
            <a:ext cx="612648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200400" y="4736592"/>
            <a:ext cx="576072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W = CU²/2 + LI²/2 = const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Резонанстық жиілік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3-дәріс · Тербелмелі контурлар және резонанс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i="0">
                <a:solidFill>
                  <a:srgbClr val="5C697D"/>
                </a:solidFill>
                <a:latin typeface="Arial"/>
              </a:rPr>
              <a:t>LC контурының табиғи немесе резонанстық жиілігі индуктивтік пен сыйымдылық арқылы анықталады.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1828800"/>
            <a:ext cx="667512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26080" y="1901952"/>
            <a:ext cx="6309360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 i="0">
                <a:solidFill>
                  <a:srgbClr val="FFFFFF"/>
                </a:solidFill>
                <a:latin typeface="Arial"/>
              </a:rPr>
              <a:t>f₀ = 1 / (2π√LC)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429000"/>
            <a:ext cx="3246120" cy="13258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" y="35204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L АРТСА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" y="3867912"/>
            <a:ext cx="2916936" cy="8138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Резонанстық жиілік f₀ төмендейді.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80560" y="3429000"/>
            <a:ext cx="3246120" cy="13258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5152" y="35204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C АРТСА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5152" y="3867912"/>
            <a:ext cx="2916936" cy="8138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Резонанстық жиілік f₀ төмендейді.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75320" y="3429000"/>
            <a:ext cx="3246120" cy="13258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39912" y="35204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L НЕМЕСЕ C АЗАЙСА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39912" y="3867912"/>
            <a:ext cx="2916936" cy="8138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f₀ жоғарылайды.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Тізбектей RLC контуры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3-дәріс · Тербелмелі контурлар және резонанс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i="0">
                <a:solidFill>
                  <a:srgbClr val="5C697D"/>
                </a:solidFill>
                <a:latin typeface="Arial"/>
              </a:rPr>
              <a:t>Тізбектей контурда R, L және C бір ток жолында орналасады.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291840" cy="13258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8288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ИНДУКТИВТІК КЕДЕРГІ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176272"/>
            <a:ext cx="2962656" cy="8138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Xₗ = 2πfL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737360"/>
            <a:ext cx="3291840" cy="13258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8288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СЫЙЫМДЫЛЫҚ КЕДЕРГІ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176272"/>
            <a:ext cx="2962656" cy="8138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Xc = 1/(2πfC)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737360"/>
            <a:ext cx="3291840" cy="13258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8288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ТОЛЫҚ КЕДЕРГІ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176272"/>
            <a:ext cx="2962656" cy="8138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 = √(R² + (Xₗ−Xc)²)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794760"/>
            <a:ext cx="10972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Резонанс кезінде: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103120" y="4389120"/>
            <a:ext cx="7955279" cy="82296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286000" y="4480560"/>
            <a:ext cx="7589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2D8246"/>
                </a:solidFill>
                <a:latin typeface="Arial"/>
              </a:rPr>
              <a:t>Xₗ = Xc   →   Z = R   →   I = U/R — максимум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Параллель RLC контуры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3-дәріс · Тербелмелі контурлар және резонанс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Параллель контурда L және C тармақтарындағы реактивті токтар резонанс кезінде өзара компенсацияланады.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828800"/>
            <a:ext cx="324612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РЕЗОНАНС ШАРТЫ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267712"/>
            <a:ext cx="291693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Xₗ және Xc әсерлері теңеседі.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60" y="1828800"/>
            <a:ext cx="324612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515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КІРІС КЕДЕРГІСІ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152" y="2267712"/>
            <a:ext cx="291693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Резонанс маңында үлкен мәнге жетеді.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75320" y="1828800"/>
            <a:ext cx="324612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3991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КІРІС ТОГЫ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9912" y="2267712"/>
            <a:ext cx="291693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Идеал жағдайда минимумға жақындайды.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3931920"/>
            <a:ext cx="106070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Параллель резонанс жиілікті таңдау және селективті тізбектерде қолданылады.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Радиоқабылдағыштарда қажетті станция жиілігін бөлуге мүмкіндік береді.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Резонанстық сипаттама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3-дәріс · Тербелмелі контурлар және резонанс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Контурдың жиіліктік сипаттамасы f₀ маңында максимумға ие болады.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097280" y="5212080"/>
            <a:ext cx="9601200" cy="0"/>
          </a:xfrm>
          <a:prstGeom prst="line">
            <a:avLst/>
          </a:prstGeom>
          <a:ln>
            <a:solidFill>
              <a:srgbClr val="1F37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1097280" y="1828800"/>
            <a:ext cx="0" cy="3383280"/>
          </a:xfrm>
          <a:prstGeom prst="line">
            <a:avLst/>
          </a:prstGeom>
          <a:ln>
            <a:solidFill>
              <a:srgbClr val="1F37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097280" y="5057985"/>
            <a:ext cx="80682" cy="469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1177962" y="5053072"/>
            <a:ext cx="80682" cy="491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1258644" y="5047926"/>
            <a:ext cx="80683" cy="514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1339327" y="5042530"/>
            <a:ext cx="80682" cy="539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420009" y="5036870"/>
            <a:ext cx="80682" cy="566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1500691" y="5030928"/>
            <a:ext cx="80683" cy="594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1581374" y="5024686"/>
            <a:ext cx="80682" cy="624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1662056" y="5018123"/>
            <a:ext cx="80682" cy="656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742738" y="5011217"/>
            <a:ext cx="80683" cy="690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823421" y="5003946"/>
            <a:ext cx="80682" cy="727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1904103" y="4996283"/>
            <a:ext cx="80682" cy="766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1984785" y="4988200"/>
            <a:ext cx="80683" cy="808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2065468" y="4979669"/>
            <a:ext cx="80682" cy="853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2146150" y="4970655"/>
            <a:ext cx="80682" cy="901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2226832" y="4961123"/>
            <a:ext cx="80683" cy="953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2307515" y="4951033"/>
            <a:ext cx="80682" cy="1009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2388197" y="4940344"/>
            <a:ext cx="80683" cy="1068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2468880" y="4929009"/>
            <a:ext cx="80682" cy="1133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549562" y="4916976"/>
            <a:ext cx="80682" cy="1203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630244" y="4904189"/>
            <a:ext cx="80683" cy="12787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710927" y="4890589"/>
            <a:ext cx="80682" cy="1360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791609" y="4876106"/>
            <a:ext cx="80682" cy="1448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2872291" y="4860667"/>
            <a:ext cx="80683" cy="1543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2952974" y="4844191"/>
            <a:ext cx="80682" cy="1647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3033656" y="4826588"/>
            <a:ext cx="80682" cy="1760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3114338" y="4807760"/>
            <a:ext cx="80683" cy="1882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3195021" y="4787597"/>
            <a:ext cx="80682" cy="2016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3275703" y="4765979"/>
            <a:ext cx="80682" cy="2161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3356385" y="4742773"/>
            <a:ext cx="80683" cy="2320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3437068" y="4717834"/>
            <a:ext cx="80682" cy="2493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3517750" y="4690998"/>
            <a:ext cx="80682" cy="2683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3598432" y="4662087"/>
            <a:ext cx="80683" cy="2891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3679115" y="4630903"/>
            <a:ext cx="80682" cy="3118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3759797" y="4597228"/>
            <a:ext cx="80683" cy="3367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3840480" y="4560822"/>
            <a:ext cx="80682" cy="3640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3921162" y="4521422"/>
            <a:ext cx="80682" cy="3940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4001844" y="4478737"/>
            <a:ext cx="80683" cy="4268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4082527" y="4432452"/>
            <a:ext cx="80682" cy="4628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4163209" y="4382223"/>
            <a:ext cx="80682" cy="5022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4243891" y="4327682"/>
            <a:ext cx="80683" cy="5454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324574" y="4268434"/>
            <a:ext cx="80682" cy="5924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4405256" y="4204062"/>
            <a:ext cx="80682" cy="6437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4485938" y="4134137"/>
            <a:ext cx="80683" cy="6992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 flipV="1">
            <a:off x="4566621" y="4058226"/>
            <a:ext cx="80682" cy="7591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V="1">
            <a:off x="4647303" y="3975908"/>
            <a:ext cx="80682" cy="8231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 flipV="1">
            <a:off x="4727985" y="3886801"/>
            <a:ext cx="80683" cy="89107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 flipV="1">
            <a:off x="4808668" y="3790591"/>
            <a:ext cx="80682" cy="9621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 flipV="1">
            <a:off x="4889350" y="3687081"/>
            <a:ext cx="80682" cy="10351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4970032" y="3576245"/>
            <a:ext cx="80683" cy="11083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 flipV="1">
            <a:off x="5050715" y="3458309"/>
            <a:ext cx="80682" cy="11793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 flipV="1">
            <a:off x="5131397" y="3333835"/>
            <a:ext cx="80683" cy="12447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212080" y="3203823"/>
            <a:ext cx="80682" cy="13001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292762" y="3069822"/>
            <a:ext cx="80682" cy="13400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373444" y="2934024"/>
            <a:ext cx="80683" cy="13579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5454127" y="2799331"/>
            <a:ext cx="80682" cy="13469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 flipV="1">
            <a:off x="5534809" y="2669360"/>
            <a:ext cx="80682" cy="12997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5615491" y="2548361"/>
            <a:ext cx="80683" cy="12099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5696174" y="2441006"/>
            <a:ext cx="80682" cy="10735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V="1">
            <a:off x="5776856" y="2352055"/>
            <a:ext cx="80682" cy="8895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V="1">
            <a:off x="5857538" y="2285916"/>
            <a:ext cx="80683" cy="6613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 flipV="1">
            <a:off x="5938221" y="2246147"/>
            <a:ext cx="80682" cy="3976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V="1">
            <a:off x="6018903" y="2235005"/>
            <a:ext cx="80682" cy="1114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6099585" y="2235005"/>
            <a:ext cx="80683" cy="1813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6180268" y="2253141"/>
            <a:ext cx="80682" cy="4635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6260950" y="2299500"/>
            <a:ext cx="80682" cy="7197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6341632" y="2371479"/>
            <a:ext cx="80683" cy="9379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6422315" y="2465270"/>
            <a:ext cx="80682" cy="111067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6502997" y="2576337"/>
            <a:ext cx="80683" cy="123567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6583680" y="2699904"/>
            <a:ext cx="80682" cy="13147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6664362" y="2831374"/>
            <a:ext cx="80682" cy="13526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6745044" y="2966637"/>
            <a:ext cx="80683" cy="13560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>
            <a:off x="6825727" y="3102240"/>
            <a:ext cx="80682" cy="13321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6906409" y="3235458"/>
            <a:ext cx="80682" cy="12880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>
            <a:off x="6987091" y="3364260"/>
            <a:ext cx="80683" cy="12297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>
            <a:off x="7067774" y="3487238"/>
            <a:ext cx="80682" cy="11626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>
            <a:off x="7148456" y="3603507"/>
            <a:ext cx="80682" cy="109087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7229138" y="3712594"/>
            <a:ext cx="80683" cy="10174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7309821" y="3814342"/>
            <a:ext cx="80682" cy="9448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7390503" y="3908824"/>
            <a:ext cx="80682" cy="8744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7471185" y="3996270"/>
            <a:ext cx="80683" cy="8074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7551868" y="4077014"/>
            <a:ext cx="80682" cy="7443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>
            <a:off x="7632550" y="4151449"/>
            <a:ext cx="80682" cy="6855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7713232" y="4220001"/>
            <a:ext cx="80683" cy="6310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7793915" y="4283104"/>
            <a:ext cx="80682" cy="5808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7874597" y="4341186"/>
            <a:ext cx="80682" cy="5347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7955279" y="4394657"/>
            <a:ext cx="80683" cy="4924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8035962" y="4443906"/>
            <a:ext cx="80682" cy="4539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8116644" y="4489297"/>
            <a:ext cx="80683" cy="4186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8197327" y="4531166"/>
            <a:ext cx="80682" cy="3865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8278009" y="4569822"/>
            <a:ext cx="80682" cy="3572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8358691" y="4605550"/>
            <a:ext cx="80683" cy="3305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8439374" y="4638606"/>
            <a:ext cx="80682" cy="3061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8520056" y="4669225"/>
            <a:ext cx="80682" cy="2839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8600738" y="4697621"/>
            <a:ext cx="80683" cy="2636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8681421" y="4723986"/>
            <a:ext cx="80682" cy="2450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8762103" y="4748495"/>
            <a:ext cx="80682" cy="2281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>
            <a:off x="8842785" y="4771306"/>
            <a:ext cx="80683" cy="21258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>
            <a:off x="8923468" y="4792564"/>
            <a:ext cx="80682" cy="1983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>
            <a:off x="9004150" y="4812396"/>
            <a:ext cx="80682" cy="1852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9084832" y="4830921"/>
            <a:ext cx="80683" cy="1732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>
            <a:off x="9165515" y="4848244"/>
            <a:ext cx="80682" cy="1622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>
            <a:off x="9246197" y="4864464"/>
            <a:ext cx="80683" cy="1520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>
            <a:off x="9326880" y="4879666"/>
            <a:ext cx="80682" cy="1426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>
            <a:off x="9407562" y="4893931"/>
            <a:ext cx="80682" cy="1339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>
            <a:off x="9488244" y="4907330"/>
            <a:ext cx="80683" cy="12600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9568927" y="4919930"/>
            <a:ext cx="80682" cy="1186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>
            <a:off x="9649609" y="4931791"/>
            <a:ext cx="80682" cy="1117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>
            <a:off x="9730291" y="4942967"/>
            <a:ext cx="80683" cy="1054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9810974" y="4953508"/>
            <a:ext cx="80682" cy="995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>
            <a:off x="9891656" y="4963460"/>
            <a:ext cx="80682" cy="940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>
            <a:off x="9972338" y="4972864"/>
            <a:ext cx="80683" cy="8895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>
            <a:off x="10053021" y="4981759"/>
            <a:ext cx="80682" cy="842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>
            <a:off x="10133703" y="4990180"/>
            <a:ext cx="80682" cy="797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>
            <a:off x="10214385" y="4998159"/>
            <a:ext cx="80683" cy="7566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>
            <a:off x="10295068" y="5005725"/>
            <a:ext cx="80682" cy="7182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>
            <a:off x="10375750" y="5012907"/>
            <a:ext cx="80682" cy="6821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>
            <a:off x="10456432" y="5019728"/>
            <a:ext cx="80683" cy="6484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>
            <a:off x="10537115" y="5026212"/>
            <a:ext cx="80682" cy="6169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>
            <a:off x="10617797" y="5032381"/>
            <a:ext cx="80683" cy="5873"/>
          </a:xfrm>
          <a:prstGeom prst="line">
            <a:avLst/>
          </a:prstGeom>
          <a:ln w="254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10698480" y="5074920"/>
            <a:ext cx="411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1F3766"/>
                </a:solidFill>
                <a:latin typeface="Arial"/>
              </a:rPr>
              <a:t>f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66928" y="1691640"/>
            <a:ext cx="411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1F3766"/>
                </a:solidFill>
                <a:latin typeface="Arial"/>
              </a:rPr>
              <a:t>A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715000" y="5349240"/>
            <a:ext cx="6400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2F54A2"/>
                </a:solidFill>
                <a:latin typeface="Arial"/>
              </a:rPr>
              <a:t>f₀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040880" y="1920240"/>
            <a:ext cx="4023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f₀ нүктесінде контурдың резонанстық реакциясы ең жоғары.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Сапа факторы Q және өткізу жолағы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3-дәріс · Тербелмелі контурлар және резонанс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71600"/>
            <a:ext cx="333756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63040"/>
            <a:ext cx="30083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САПА ФАКТОРЫ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810512"/>
            <a:ext cx="300837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Q контурдың селективтілігін сипаттайды.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Q = f₀ / Δf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71600"/>
            <a:ext cx="333756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63040"/>
            <a:ext cx="30083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ӨТКІЗУ ЖОЛАҒЫ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810512"/>
            <a:ext cx="300837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Δf = f₂ − f₁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−3 дБ деңгейіндегі жиілік аралығы.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71600"/>
            <a:ext cx="333756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63040"/>
            <a:ext cx="30083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ЖОҒАРЫ Q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810512"/>
            <a:ext cx="300837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Резонанс шыңы тар және жиілікті таңдау қабілеті жоғары.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794760"/>
            <a:ext cx="10698480" cy="96012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3886200"/>
            <a:ext cx="10332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rial"/>
              </a:rPr>
              <a:t>Q ↑  →  Δf ↓  →  селективтілік ↑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16636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5C697D"/>
                </a:solidFill>
                <a:latin typeface="Arial"/>
              </a:rPr>
              <a:t>Нақты контурда шығындар артқан сайын Q төмендейді және резонанстық қисық кеңейеді.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мысал: резонанстық жиілік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3-дәріс · Тербелмелі контурлар және резонанс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338328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305409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L = 10 мкГн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C = 100 пФ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188720"/>
            <a:ext cx="67665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Формула: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600200"/>
            <a:ext cx="67665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1F3766"/>
                </a:solidFill>
                <a:latin typeface="Arial"/>
              </a:rPr>
              <a:t>f₀ = 1/(2π√LC)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2331720"/>
            <a:ext cx="67665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i="0">
                <a:solidFill>
                  <a:srgbClr val="1F3766"/>
                </a:solidFill>
                <a:latin typeface="Arial"/>
              </a:rPr>
              <a:t>L = 10·10⁻⁶ Гн,  C = 100·10⁻¹² 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3400" y="2971800"/>
            <a:ext cx="67665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 i="0">
                <a:solidFill>
                  <a:srgbClr val="1F3766"/>
                </a:solidFill>
                <a:latin typeface="Arial"/>
              </a:rPr>
              <a:t>f₀ ≈ 1 / [2π√(10⁻⁵·10⁻¹⁰)]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43400" y="4023360"/>
            <a:ext cx="676656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4114800"/>
            <a:ext cx="6400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2D8246"/>
                </a:solidFill>
                <a:latin typeface="Arial"/>
              </a:rPr>
              <a:t>f₀ ≈ 5,03 МГц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349240"/>
            <a:ext cx="10789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Бұл контур шамамен 5 МГц маңындағы сигналдарды таңдауға бапталады.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Тербелмелі контурлардың қолданылуы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3-дәріс · Тербелмелі контурлар және резонанс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Радиоқабылдағыш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Қажетті тасымалдаушы жиілікті таңдау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Генератор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Тербеліс жиілігін анықтау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Сүзгі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Белгілі жиілік жолағын өткізу/басу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Күшейткіш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Резонанстық жүктеме ретінде пайдалану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Антенналық тракт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Сәйкестендіру және баптау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Өлшеу техникасы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Жиілікті анықтау және талдау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Тізбектей және параллель резонансты салыстыру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3-дәріс · Тербелмелі контурлар және резонанс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2743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Параметр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83280" y="1097280"/>
            <a:ext cx="374903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Тізбектей контур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69480" y="1097280"/>
            <a:ext cx="42976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Параллель контур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1051560"/>
            <a:ext cx="2743200" cy="548640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37560" y="1051560"/>
            <a:ext cx="3749039" cy="548640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223760" y="1051560"/>
            <a:ext cx="4343400" cy="548640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" y="1627632"/>
            <a:ext cx="274320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73352"/>
            <a:ext cx="2523744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Резонанс шарты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37560" y="1627632"/>
            <a:ext cx="3749039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7288" y="1673352"/>
            <a:ext cx="3529583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Xₗ = Xc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23760" y="1627632"/>
            <a:ext cx="434340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33488" y="1673352"/>
            <a:ext cx="4123944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Реактивті токтар теңеседі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414016"/>
            <a:ext cx="274320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2459736"/>
            <a:ext cx="2523744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Кіріс кедергісі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337560" y="2414016"/>
            <a:ext cx="3749039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447288" y="2459736"/>
            <a:ext cx="3529583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Минимум (≈R)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223760" y="2414016"/>
            <a:ext cx="434340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33488" y="2459736"/>
            <a:ext cx="4123944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Максимум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200400"/>
            <a:ext cx="274320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3246120"/>
            <a:ext cx="2523744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Кіріс тогы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37560" y="3200400"/>
            <a:ext cx="3749039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47288" y="3246120"/>
            <a:ext cx="3529583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Максимум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223760" y="3200400"/>
            <a:ext cx="434340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33488" y="3246120"/>
            <a:ext cx="4123944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Минимум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86784"/>
            <a:ext cx="274320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4032504"/>
            <a:ext cx="2523744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Негізгі қасиет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337560" y="3986784"/>
            <a:ext cx="3749039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447288" y="4032504"/>
            <a:ext cx="3529583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Ток резонансы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223760" y="3986784"/>
            <a:ext cx="434340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33488" y="4032504"/>
            <a:ext cx="4123944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Кернеу/ток тармақтарының резонансы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773168"/>
            <a:ext cx="274320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58368" y="4818888"/>
            <a:ext cx="2523744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Қолданылуы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337560" y="4773168"/>
            <a:ext cx="3749039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447288" y="4818888"/>
            <a:ext cx="3529583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Өткізгіш тракт, сүзгі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223760" y="4773168"/>
            <a:ext cx="434340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333488" y="4818888"/>
            <a:ext cx="4123944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Селективті және баптау тізбектері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3-дәріс · Тербелмелі контурлар және резонанс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Тербелмелі контур қандай элементтерден тұрады?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LC контурында энергия қалай алмасады?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Резонанстық жиілік қандай формуламен анықталады?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Тізбектей RLC контурда резонанс кезінде толық кедергі қалай өзгереді?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Параллель контурда кіріс тогы резонанс кезінде қалай өзгереді?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Q сапа факторы нені сипаттайды?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Жоғары Q кезінде өткізу жолағы қалай өзгереді?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Тербелмелі контур L және C элементтеріндегі энергияның периодты алмасуына негізделеді.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Резонанстық жиілік f₀ = 1/(2π√LC) формуласымен анықталады.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Тізбектей резонанста кедергі минимум, ал ток максимум болады.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Параллель резонанста кіріс кедергісі жоғарылап, кіріс тогы азаяды.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Q сапа факторы контурдың селективтілігін және резонанстық қисықтың енін сипаттайды.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3-дәріс — «Тербелмелі контурлар және резонанс».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3-дәріс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