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5-дәріс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Күшейткіштер: түрлері және сипаттамалары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Күшейткіштің мақсаты және құрылымы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Күшейтудің негізгі коэффициенттері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Күшейткіштердің жіктелуі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Кернеу, ток және қуат күшейткіштері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A, B, AB және C жұмыс кластары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Жиіліктік сипаттамалар және өткізу жолағы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Шу, бұрмалану және тиімділік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Радиожүйелердегі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Күшейткіш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Күшейткіш — кіріс сигналының пішінін мүмкіндігінше сақтай отырып, оның кернеуін, тогын немесе қуатын арттыратын электрондық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2240280"/>
            <a:ext cx="2423160" cy="96012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234440" y="2304288"/>
            <a:ext cx="22402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Кіріс</a:t>
            </a:r>
            <a:br/>
            <a:r>
              <a:rPr sz="1700" b="1" i="0">
                <a:solidFill>
                  <a:srgbClr val="FFFFFF"/>
                </a:solidFill>
                <a:latin typeface="Arial"/>
              </a:rPr>
              <a:t>сигналы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468880"/>
            <a:ext cx="960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00600" y="2240280"/>
            <a:ext cx="2423160" cy="96012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92040" y="2304288"/>
            <a:ext cx="22402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Күшейткіш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2468880"/>
            <a:ext cx="960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58200" y="2240280"/>
            <a:ext cx="2423160" cy="960120"/>
          </a:xfrm>
          <a:prstGeom prst="roundRect">
            <a:avLst/>
          </a:prstGeom>
          <a:solidFill>
            <a:srgbClr val="2D82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49640" y="2304288"/>
            <a:ext cx="22402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Күшейтілген</a:t>
            </a:r>
            <a:br/>
            <a:r>
              <a:rPr sz="1700" b="1" i="0">
                <a:solidFill>
                  <a:srgbClr val="FFFFFF"/>
                </a:solidFill>
                <a:latin typeface="Arial"/>
              </a:rPr>
              <a:t>сигнал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977639"/>
            <a:ext cx="106070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Қосымша энергия қорек көзінен алынады.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Кіріс сигналы күшейткішті басқарады, ал шығыста үлкенірек амплитудалы сигнал алынады.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Нақты күшейткіште шу мен сызықтық емес бұрмаланулар пайда болуы мүмкін.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Күшейту коэффициенттері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 БОЙЫНША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Kᵤ = Uшығ / Uкір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Aᵤ(dB)=20log₁₀Kᵤ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ТОК БОЙЫНША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Kᵢ = Iшығ / Iкір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Aᵢ(dB)=20log₁₀Kᵢ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ҚУАТ БОЙЫНША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Kₚ = Pшығ / Pкір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Aₚ(dB)=10log₁₀Kₚ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703320"/>
            <a:ext cx="10972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i="0">
                <a:solidFill>
                  <a:srgbClr val="1F3766"/>
                </a:solidFill>
                <a:latin typeface="Arial"/>
              </a:rPr>
              <a:t>Мысал: кернеу 0,1 В-тан 2 В-қа дейін күшейсе: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920240" y="4251960"/>
            <a:ext cx="832104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103120" y="4343400"/>
            <a:ext cx="795527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Arial"/>
              </a:rPr>
              <a:t>Kᵤ = 2 / 0,1 = 20   →   Aᵤ ≈ 26 дБ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Күшейткіштердің жіктелуі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Жиілік бойынша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Тұрақты ток, төмен жиілік, кең жолақты, радиожиілік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Күшейтілетін шама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Кернеу, ток, қуат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Белсенді элемент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BJT, MOSFET, операциялық күшейткіш, интегралдық RF күшейткіш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Жұмыс режимі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A, B, AB, C және басқа кластары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Мақсаты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Алдын ала, аралық, драйверлік, шығыс қуат күшейткіші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Схема түрі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Біркаскадты немесе көпкаскадты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Кернеу, ток және қуат күшейткіштері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716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КЕРНЕУ КҮШЕЙТКІШІ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8105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Негізгі мақсат — Uшығ мәнін арттыру. Әдетте алдын ала каскадтарда қолданылады.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716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ТОК КҮШЕЙТКІШІ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8105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Жүктемеге берілетін токты арттырады. Төмен шығыс кедергісі маңызды.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71600"/>
            <a:ext cx="3291840" cy="18288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6304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ҚУАТ КҮШЕЙТКІШІ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962656" cy="13167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Жүктемеге жеткізілетін RF немесе дыбыстық қуатты арттырады.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023360"/>
            <a:ext cx="10698480" cy="822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4096512"/>
            <a:ext cx="103327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1F3766"/>
                </a:solidFill>
                <a:latin typeface="Arial"/>
              </a:rPr>
              <a:t>Қуат күшейткішінде тек күшейту ғана емес, ПӘК, жылулық режим және сызықтылық та маңызды.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Күшейткіштің жұмыс кластары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08760"/>
            <a:ext cx="2468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600200"/>
            <a:ext cx="2139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A класы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947672"/>
            <a:ext cx="2139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Өткізу бұрышы ≈ 360°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Жоғары сызықтылық, ПӘК төменірек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1508760"/>
            <a:ext cx="2468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93592" y="1600200"/>
            <a:ext cx="2139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B класы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3592" y="1947672"/>
            <a:ext cx="2139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≈ 180°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ПӘК жоғары, өтпелі бұрмалану болуы мүмкін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508760"/>
            <a:ext cx="2468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82512" y="1600200"/>
            <a:ext cx="2139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AB класы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2512" y="1947672"/>
            <a:ext cx="2139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180°–360°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Сызықтылық пен ПӘК арасындағы компромисс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06839" y="1508760"/>
            <a:ext cx="2468880" cy="24231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71431" y="1600200"/>
            <a:ext cx="21396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C класы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71431" y="1947672"/>
            <a:ext cx="2139696" cy="19110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&lt; 180°</a:t>
            </a:r>
            <a:br/>
            <a:br/>
            <a:r>
              <a:rPr sz="1300" b="0" i="0">
                <a:solidFill>
                  <a:srgbClr val="5C697D"/>
                </a:solidFill>
                <a:latin typeface="Arial"/>
              </a:rPr>
              <a:t>Жоғары ПӘК, RF резонанстық тракттарда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52628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1F3766"/>
                </a:solidFill>
                <a:latin typeface="Arial"/>
              </a:rPr>
              <a:t>Жұмыс класын таңдау сигнал түріне, қажетті сызықтылыққа, қуатқа және энергия тиімділігіне байланысты.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Амплитудалық-жиіліктік сипаттама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Күшейткіш барлық жиіліктерді бірдей күшейтпейді. Жұмыс диапазоны төменгі fₗ және жоғарғы fₕ шекараларымен анықталады.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005840" y="5074920"/>
            <a:ext cx="9692640" cy="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1005840" y="1965960"/>
            <a:ext cx="0" cy="3108960"/>
          </a:xfrm>
          <a:prstGeom prst="line">
            <a:avLst/>
          </a:prstGeom>
          <a:ln>
            <a:solidFill>
              <a:srgbClr val="1F37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1005840" y="2214676"/>
            <a:ext cx="775411" cy="528524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781251" y="2743200"/>
            <a:ext cx="775411" cy="1243583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556662" y="3986783"/>
            <a:ext cx="872338" cy="652882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3429000" y="4639665"/>
            <a:ext cx="4555540" cy="0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7984540" y="3986783"/>
            <a:ext cx="969264" cy="652882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8953804" y="2743200"/>
            <a:ext cx="872338" cy="1243583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9826142" y="2214676"/>
            <a:ext cx="872338" cy="528524"/>
          </a:xfrm>
          <a:prstGeom prst="line">
            <a:avLst/>
          </a:prstGeom>
          <a:ln w="27940">
            <a:solidFill>
              <a:srgbClr val="2F54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944368" y="2898648"/>
            <a:ext cx="0" cy="2176272"/>
          </a:xfrm>
          <a:prstGeom prst="line">
            <a:avLst/>
          </a:prstGeom>
          <a:ln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715768" y="5166360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C45E0A"/>
                </a:solidFill>
                <a:latin typeface="Arial"/>
              </a:rPr>
              <a:t>fₗ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566099" y="2898648"/>
            <a:ext cx="0" cy="2176272"/>
          </a:xfrm>
          <a:prstGeom prst="line">
            <a:avLst/>
          </a:prstGeom>
          <a:ln>
            <a:solidFill>
              <a:srgbClr val="C45E0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337499" y="5166360"/>
            <a:ext cx="457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C45E0A"/>
                </a:solidFill>
                <a:latin typeface="Arial"/>
              </a:rPr>
              <a:t>fₕ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92040" y="5440680"/>
            <a:ext cx="2011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B = fₕ − fₗ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1600200"/>
            <a:ext cx="6400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 i="0">
                <a:solidFill>
                  <a:srgbClr val="1F3766"/>
                </a:solidFill>
                <a:latin typeface="Arial"/>
              </a:rPr>
              <a:t>|K|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Шу және бұрмалану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ШУ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Күшейткіштің ішкі элементтері пайдалы сигналға қосымша кездейсоқ құраушылар енгізеді.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СЫЗЫҚТЫ ЕМЕС БҰРМАЛАНУ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Шығыс сигналының формасы кіріс сигналына дәл пропорционал болмайды.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ҚАНЫҒУ / CLIPPING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Шығыс амплитудасы мүмкін шектен асқанда сигнал шыңдары қиылады.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3931920"/>
            <a:ext cx="106070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Аз шу коэффициенті қабылдағыштың алғашқы каскадтары үшін өте маңызды.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Таратқышта сызықтылық модуляцияланған сигнал спектрінің бұрмалануын шектейді.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Дұрыс жұмыс нүктесі және кері байланыс бұрмалануды азайтуға көмектеседі.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Қуат күшейткішінің тиімділігі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Пайдалы әсер коэффициенті қорек көзінен алынған тұрақты ток қуатының қандай бөлігі пайдалы шығыс қуатына айналғанын көрсетеді.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1828800"/>
            <a:ext cx="6675120" cy="91440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926080" y="1920240"/>
            <a:ext cx="63093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Arial"/>
              </a:rPr>
              <a:t>η = Pшығ / Pқорек · 100%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429000"/>
            <a:ext cx="333756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35204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η ЖОҒАРЫ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3867912"/>
            <a:ext cx="300837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Аз энергия жылуға кетеді.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3429000"/>
            <a:ext cx="333756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99431" y="35204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ЖЫЛУ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9431" y="3867912"/>
            <a:ext cx="300837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Pжылу ≈ Pқорек − Pшығ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3429000"/>
            <a:ext cx="3337560" cy="13258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02752" y="3520440"/>
            <a:ext cx="300837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ИНЖЕНЕРЛІК ТАЛАП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02752" y="3867912"/>
            <a:ext cx="3008376" cy="8138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Радиатор, салқындату және қауіпсіз температура.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Uкір = 20 мВ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Uшығ = 1 В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Pқорек = 5 Вт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Pшығ = 3 Вт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1) Кернеу бойынша күшейту: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4592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Kᵤ = 1 / 0,02 = 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28600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 i="0">
                <a:solidFill>
                  <a:srgbClr val="1F3766"/>
                </a:solidFill>
                <a:latin typeface="Arial"/>
              </a:rPr>
              <a:t>Aᵤ = 20log₁₀(50) ≈ 34 дБ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3063240"/>
            <a:ext cx="6583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2) Пайдалы әсер коэффициенті: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3474720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i="0">
                <a:solidFill>
                  <a:srgbClr val="1F3766"/>
                </a:solidFill>
                <a:latin typeface="Arial"/>
              </a:rPr>
              <a:t>η = 3/5 · 100% = 60%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800600"/>
            <a:ext cx="10607040" cy="68580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4873752"/>
            <a:ext cx="102412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2D8246"/>
                </a:solidFill>
                <a:latin typeface="Arial"/>
              </a:rPr>
              <a:t>Нәтиже: Kᵤ = 50 (≈34 дБ), η = 60%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Радиожүйелердегі күшейткіштер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LNA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Антеннадан келген әлсіз сигналды аз шу қосып күшейтеді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IF күшейткіш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Аралық жиіліктегі сигнал деңгейін арттырады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Драйвер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Қуат күшейткішінің кірісін қажетті деңгейге жеткізеді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PA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Таратқыштың антеннаға беретін RF қуатын қалыптастырады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Буфер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Каскадтарды бір-бірінен оқшаулайды және жүктеме әсерін азайтады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AGC трактісі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Қабылданған сигнал деңгейін автоматты реттеуге қатысады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5-дәріс · Күшейткіштер: түрлері және сипаттамалары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Күшейткіштің негізгі қызметі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Кернеу бойынша күшейту коэффициенті қалай анықталады?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Қуат бойынша дБ формуласы неге 10log арқылы есептеледі?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A, B, AB және C кластарының айырмашылығы неде?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Күшейткіштің өткізу жолағы қалай анықталады?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Шу коэффициенті қай каскадтар үшін ерекше маңызды?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ПӘК жоғарылауы қуат күшейткішінің жылулық режиміне қалай әсер етеді?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Күшейткіш кіріс сигналының кернеуін, тогын немесе қуатын арттырады.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Күшейту коэффициенті сызықтық мәнмен және децибелмен сипатталады.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A, B, AB және C жұмыс кластары сызықтылық пен тиімділік бойынша ерекшеленеді.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Маңызды сипаттамалар: күшейту, өткізу жолағы, шу, бұрмалану және ПӘК.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Радиожүйелерде LNA, IF, драйвер және қуат күшейткіштері әртүрлі міндет атқарады.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5-дәріс — «Күшейткіштер: түрлері және сипаттамалары».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5-дәріс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