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pic>
        <p:nvPicPr>
          <p:cNvPr id="3" name="Picture 2" descr="image-1-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80360" y="502920"/>
            <a:ext cx="6309360" cy="1427665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2084831"/>
            <a:ext cx="100584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300" b="0" i="1">
                <a:solidFill>
                  <a:srgbClr val="FFFFFF"/>
                </a:solidFill>
                <a:latin typeface="Arial"/>
              </a:rPr>
              <a:t>Радиотехникалық құрылғылар және радиожүйелер элементтері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788920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700" b="1" i="0">
                <a:solidFill>
                  <a:srgbClr val="FFFFFF"/>
                </a:solidFill>
                <a:latin typeface="Arial"/>
              </a:rPr>
              <a:t>6-дәріс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3182112"/>
            <a:ext cx="1005840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900" b="1" i="0">
                <a:solidFill>
                  <a:srgbClr val="FFFFFF"/>
                </a:solidFill>
                <a:latin typeface="Arial"/>
              </a:rPr>
              <a:t>Генераторлар және олардың түрлері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4590288"/>
            <a:ext cx="1005840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400" b="0" i="0">
                <a:solidFill>
                  <a:srgbClr val="FFFFFF"/>
                </a:solidFill>
                <a:latin typeface="Arial"/>
              </a:rPr>
              <a:t>Оқытушы: Мамадияров Максат Муратович, қауымдастырылған профессор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5001768"/>
            <a:ext cx="10058400" cy="34747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Arial"/>
              </a:rPr>
              <a:t>«Электроника, телекоммуникациялар және ғарыштық технологиялар» кафедрасы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4400" y="5404104"/>
            <a:ext cx="10058400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200" b="0" i="0">
                <a:solidFill>
                  <a:srgbClr val="D7E0F4"/>
                </a:solidFill>
                <a:latin typeface="Arial"/>
              </a:rPr>
              <a:t>m.mamadiyarov@satbayev.university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914400" y="6053328"/>
            <a:ext cx="10058400" cy="25603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900" b="0" i="0">
                <a:solidFill>
                  <a:srgbClr val="D7E0F4"/>
                </a:solidFill>
                <a:latin typeface="Arial"/>
              </a:rPr>
              <a:t>ELC5261 · 6B06201 – Телекоммуникация · 2025–2026 оқу жылы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Дәріс мазмұны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2</a:t>
            </a:r>
          </a:p>
        </p:txBody>
      </p:sp>
      <p:sp>
        <p:nvSpPr>
          <p:cNvPr id="7" name="Oval 6"/>
          <p:cNvSpPr/>
          <p:nvPr/>
        </p:nvSpPr>
        <p:spPr>
          <a:xfrm>
            <a:off x="566928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66928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188720" y="107899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Генератордың мақсаты және жұмыс принципі</a:t>
            </a:r>
          </a:p>
        </p:txBody>
      </p:sp>
      <p:sp>
        <p:nvSpPr>
          <p:cNvPr id="11" name="Oval 10"/>
          <p:cNvSpPr/>
          <p:nvPr/>
        </p:nvSpPr>
        <p:spPr>
          <a:xfrm>
            <a:off x="566928" y="169164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66928" y="169164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188720" y="169164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69164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Автогенерация және оң кері байланыс</a:t>
            </a:r>
          </a:p>
        </p:txBody>
      </p:sp>
      <p:sp>
        <p:nvSpPr>
          <p:cNvPr id="15" name="Oval 14"/>
          <p:cNvSpPr/>
          <p:nvPr/>
        </p:nvSpPr>
        <p:spPr>
          <a:xfrm>
            <a:off x="566928" y="230428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928" y="230428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188720" y="230428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30428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Баркгаузен шарты</a:t>
            </a:r>
          </a:p>
        </p:txBody>
      </p:sp>
      <p:sp>
        <p:nvSpPr>
          <p:cNvPr id="19" name="Oval 18"/>
          <p:cNvSpPr/>
          <p:nvPr/>
        </p:nvSpPr>
        <p:spPr>
          <a:xfrm>
            <a:off x="566928" y="291693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66928" y="291693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188720" y="2916936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2916936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LC-генераторлар</a:t>
            </a:r>
          </a:p>
        </p:txBody>
      </p:sp>
      <p:sp>
        <p:nvSpPr>
          <p:cNvPr id="23" name="Oval 22"/>
          <p:cNvSpPr/>
          <p:nvPr/>
        </p:nvSpPr>
        <p:spPr>
          <a:xfrm>
            <a:off x="566928" y="352958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66928" y="352958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188720" y="3529584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529584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RC-генераторлар</a:t>
            </a:r>
          </a:p>
        </p:txBody>
      </p:sp>
      <p:sp>
        <p:nvSpPr>
          <p:cNvPr id="27" name="Oval 26"/>
          <p:cNvSpPr/>
          <p:nvPr/>
        </p:nvSpPr>
        <p:spPr>
          <a:xfrm>
            <a:off x="566928" y="414223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66928" y="414223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188720" y="4142232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142232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Кварцтық генераторлар</a:t>
            </a:r>
          </a:p>
        </p:txBody>
      </p:sp>
      <p:sp>
        <p:nvSpPr>
          <p:cNvPr id="31" name="Oval 30"/>
          <p:cNvSpPr/>
          <p:nvPr/>
        </p:nvSpPr>
        <p:spPr>
          <a:xfrm>
            <a:off x="566928" y="475488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66928" y="475488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188720" y="4754880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4754880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Жиілік тұрақтылығы және негізгі параметрлер</a:t>
            </a:r>
          </a:p>
        </p:txBody>
      </p:sp>
      <p:sp>
        <p:nvSpPr>
          <p:cNvPr id="35" name="Oval 34"/>
          <p:cNvSpPr/>
          <p:nvPr/>
        </p:nvSpPr>
        <p:spPr>
          <a:xfrm>
            <a:off x="566928" y="5367528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566928" y="5367528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1188720" y="5367528"/>
            <a:ext cx="10104120" cy="43891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1417320" y="5367528"/>
            <a:ext cx="9601200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Радиожүйелердегі қолданылуы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Генератор дегеніміз не?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097280"/>
            <a:ext cx="10972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800" b="1" i="0">
                <a:solidFill>
                  <a:srgbClr val="1F3766"/>
                </a:solidFill>
                <a:latin typeface="Arial"/>
              </a:rPr>
              <a:t>Электрондық генератор — тұрақты қорек көзінің энергиясын белгілі пішіндегі периодты электрлік тербеліске түрлендіретін құрылғы.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СИНУСОИДАЛЫ ГЕНЕРАТОР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Гармониялық тербеліс қалыптастырады. RF тракттарында кең қолданылады.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ИМПУЛЬСТІК ГЕНЕРАТОР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Тікбұрышты, ара тісті және басқа импульстік сигналдар жасайды.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965960"/>
            <a:ext cx="3246120" cy="16459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205740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БАСҚАРЫЛАТЫН ГЕНЕРАТОР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404872"/>
            <a:ext cx="2916936" cy="11338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Жиілігі кернеу, ток немесе цифрлық код арқылы өзгертіледі.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40080" y="438912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F54A2"/>
                </a:solidFill>
                <a:latin typeface="Arial"/>
              </a:rPr>
              <a:t>Радиожүйеде генератор тасымалдаушы жиілікті, жергілікті гетеродин сигналын және синхрондау жиілігін қалыптастырады.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Оң кері байланыс және автогенерация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4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1828800" y="1828800"/>
            <a:ext cx="3017520" cy="1005840"/>
          </a:xfrm>
          <a:prstGeom prst="round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920240" y="1901952"/>
            <a:ext cx="283464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Күшейткіш</a:t>
            </a:r>
            <a:br/>
            <a:r>
              <a:rPr sz="1800" b="1" i="0">
                <a:solidFill>
                  <a:srgbClr val="FFFFFF"/>
                </a:solidFill>
                <a:latin typeface="Arial"/>
              </a:rPr>
              <a:t>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583680" y="1828800"/>
            <a:ext cx="3017520" cy="1005840"/>
          </a:xfrm>
          <a:prstGeom prst="roundRect">
            <a:avLst/>
          </a:prstGeom>
          <a:solidFill>
            <a:srgbClr val="19868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675120" y="1901952"/>
            <a:ext cx="2834640" cy="84124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800" b="1" i="0">
                <a:solidFill>
                  <a:srgbClr val="FFFFFF"/>
                </a:solidFill>
                <a:latin typeface="Arial"/>
              </a:rPr>
              <a:t>Кері байланыс</a:t>
            </a:r>
            <a:br/>
            <a:r>
              <a:rPr sz="1800" b="1" i="0">
                <a:solidFill>
                  <a:srgbClr val="FFFFFF"/>
                </a:solidFill>
                <a:latin typeface="Arial"/>
              </a:rPr>
              <a:t>β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983480" y="2084831"/>
            <a:ext cx="1188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5C697D"/>
                </a:solidFill>
                <a:latin typeface="Arial"/>
              </a:rPr>
              <a:t>→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83480" y="3246120"/>
            <a:ext cx="118872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800" b="1" i="0">
                <a:solidFill>
                  <a:srgbClr val="5C697D"/>
                </a:solidFill>
                <a:latin typeface="Arial"/>
              </a:rPr>
              <a:t>←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4400" y="4160520"/>
            <a:ext cx="1033272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0" i="0">
                <a:solidFill>
                  <a:srgbClr val="1F3766"/>
                </a:solidFill>
                <a:latin typeface="Arial"/>
              </a:rPr>
              <a:t>Шығыс сигналының бір бөлігі кіріске сол фазада қайтарылса, оң кері байланыс пайда болады. Белгілі шарттар орындалғанда сыртқы периодты кіріссіз тұрақты тербеліс сақталады.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Баркгаузен шарты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5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9728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Тұрақты автотербеліс үшін тұйық контурдағы күшейту мен фазаның екі негізгі шарты орындалуы тиіс.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50749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20240"/>
            <a:ext cx="47457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АМПЛИТУДАЛЫҚ ШАРТ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267712"/>
            <a:ext cx="47457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|Aβ| = 1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Іске қосылу кезінде |Aβ| &gt; 1 болуы мүмкін.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63640" y="1828800"/>
            <a:ext cx="5074920" cy="15087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1" y="1920240"/>
            <a:ext cx="47457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ФАЗАЛЫҚ ШАРТ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1" y="2267712"/>
            <a:ext cx="4745736" cy="9966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∠Aβ = 2πn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Контур бойынша толық фазалық ығысу 0° немесе 360°·n.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2011680" y="4069080"/>
            <a:ext cx="8138160" cy="82296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2194560" y="4160520"/>
            <a:ext cx="777240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Aβ = 1∠0°  — идеал автогенерация шарты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LC-генераторлар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LC-генераторда жиілікті анықтайтын элемент — индуктивтік L және сыйымдылық C бар резонанстық контур.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3736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РЕЗОНАНСТЫҚ ЖИІЛІК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17627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f₀ = 1/(2π√LC)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3736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ТҮРЛЕРІ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17627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Хартли, Колпитц және басқа LC схемалары.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37360"/>
            <a:ext cx="329184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2880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176272"/>
            <a:ext cx="296265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Радиожиілік диапазонында тұрақты синусоидалық сигнал алу.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" y="4023360"/>
            <a:ext cx="10607040" cy="1463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Хартли генераторында кері байланыс индуктивті бөлгіш арқылы қалыптасады.</a:t>
            </a:r>
          </a:p>
          <a:p>
            <a:pPr>
              <a:spcAft>
                <a:spcPts val="800"/>
              </a:spcAft>
            </a:pPr>
            <a:r>
              <a:rPr sz="1500">
                <a:solidFill>
                  <a:srgbClr val="1F3766"/>
                </a:solidFill>
                <a:latin typeface="Arial"/>
              </a:rPr>
              <a:t>• Колпитц генераторында кері байланыс сыйымдылық бөлгіші арқылы жасалады.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RC-генераторлар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RC-генераторлар жиілікті резисторлар мен конденсаторлардан тұратын жиілікке тәуелді кері байланыс тізбегі арқылы анықтайды.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1783080"/>
            <a:ext cx="324612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04671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ВИН КӨПІРІ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4671" y="2221991"/>
            <a:ext cx="291693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Төмен және орта жиіліктерде таза синусоидалық сигнал алу үшін қолданылады.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34840" y="1783080"/>
            <a:ext cx="324612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599431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ФАЗА ЫҒЫСТЫРҒЫШ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99431" y="2221991"/>
            <a:ext cx="291693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Бірнеше RC буыны қажетті фазалық ығысуды қалыптастырады.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29600" y="1783080"/>
            <a:ext cx="3246120" cy="155448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394192" y="1874519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АРТЫҚШЫЛЫҒЫ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394192" y="2221991"/>
            <a:ext cx="2916936" cy="104241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Индуктивтік элементсіз қарапайым іске асыру.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2377440" y="4160520"/>
            <a:ext cx="7406640" cy="777240"/>
          </a:xfrm>
          <a:prstGeom prst="roundRect">
            <a:avLst/>
          </a:prstGeom>
          <a:solidFill>
            <a:srgbClr val="1F3766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2560320" y="4251960"/>
            <a:ext cx="70408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FFFFFF"/>
                </a:solidFill>
                <a:latin typeface="Arial"/>
              </a:rPr>
              <a:t>Вин көпірі үшін:  f₀ ≈ 1/(2πRC)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Кварцтық генератор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4360" y="1051560"/>
            <a:ext cx="1097280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0" i="0">
                <a:solidFill>
                  <a:srgbClr val="5C697D"/>
                </a:solidFill>
                <a:latin typeface="Arial"/>
              </a:rPr>
              <a:t>Кварц резонаторы пьезоэлектрлік эффектке негізделеді және өте жоғары сапа факторына байланысты жиіліктің жоғары тұрақтылығын қамтамасыз етеді.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8580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ЖОҒАРЫ Q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Резонанстық сипаттамасы өте тар.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48056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64515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ТҰРАҚТЫ ЖИІЛІК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64515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Температура мен қорек өзгерісіне LC/RC генераторларға қарағанда аз сезімтал.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275320" y="1828800"/>
            <a:ext cx="3246120" cy="160020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439912" y="1920240"/>
            <a:ext cx="291693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ҚОЛДАНЫЛУЫ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439912" y="2267712"/>
            <a:ext cx="2916936" cy="108813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Такт генераторы, жиілік эталоны, синтезатордың тірек көзі.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4343400"/>
            <a:ext cx="106984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600" b="1" i="0">
                <a:solidFill>
                  <a:srgbClr val="2F54A2"/>
                </a:solidFill>
                <a:latin typeface="Arial"/>
              </a:rPr>
              <a:t>Кварцтық генераторлар цифрлық құрылғылар мен байланыс жүйелерінде дәл синхрондау үшін кең қолданылады.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VCO және жиілік синтезі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0467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VCO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0467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Voltage-Controlled Oscillator — шығыс жиілігі басқарушы кернеуге тәуелді генератор.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43484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99431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PLL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99431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Фазалық автоподстройка жүйесі VCO жиілігін тірек генератормен синхрондайды.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0" y="1325880"/>
            <a:ext cx="3291840" cy="17373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94192" y="1417320"/>
            <a:ext cx="296265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СИНТЕЗАТОР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94192" y="1764792"/>
            <a:ext cx="2962656" cy="1225295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Бір тұрақты тірек көзінен көптеген қажетті RF жиіліктерін қалыптастырады.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057400" y="4023360"/>
            <a:ext cx="8046720" cy="82296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240280" y="4114800"/>
            <a:ext cx="7680960" cy="6400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100" b="1" i="0">
                <a:solidFill>
                  <a:srgbClr val="1F3766"/>
                </a:solidFill>
                <a:latin typeface="Arial"/>
              </a:rPr>
              <a:t>fVCO ≈ f₀ + Kᵥ·Vбасқ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1520" y="5257800"/>
            <a:ext cx="10698480" cy="4114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5C697D"/>
                </a:solidFill>
                <a:latin typeface="Arial"/>
              </a:rPr>
              <a:t>Бұл принцип радиостанцияларда, қабылдағыштарда және цифрлық байланыс құрылғыларында арна жиілігін таңдауға мүмкіндік береді.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Генератордың негізгі параметрлері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10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Жиілік f₀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Шығыс тербелісінің негізгі жиілігі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Амплитуда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Шығыс кернеуі немесе қуаты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28016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37160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Жиілік тұрақтылығы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1907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Уақыт, температура және қорек әсерінен f өзгерісі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Фазалық шу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Тасымалдаушы маңындағы кездейсоқ фазалық ауытқулар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Гармоникалар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Негізгі жиіліктің еселік спектрлік құраушылары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2900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2044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Баптау диапазоны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86791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Генератор жиілігін өзгертуге болатын аралық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Есептік мысал: LC-генератор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11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94360" y="1234440"/>
            <a:ext cx="3383280" cy="141732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58952" y="1325880"/>
            <a:ext cx="305409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БЕРІЛГЕНІ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8952" y="1673352"/>
            <a:ext cx="3054096" cy="90525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L = 1 мкГн</a:t>
            </a:r>
            <a:br/>
            <a:r>
              <a:rPr sz="1300" b="0" i="0">
                <a:solidFill>
                  <a:srgbClr val="5C697D"/>
                </a:solidFill>
                <a:latin typeface="Arial"/>
              </a:rPr>
              <a:t>C = 100 пФ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343400" y="1234440"/>
            <a:ext cx="6583680" cy="3657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600" b="1" i="0">
                <a:solidFill>
                  <a:srgbClr val="5C697D"/>
                </a:solidFill>
                <a:latin typeface="Arial"/>
              </a:rPr>
              <a:t>Генерация жиілігін бағалау: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343400" y="1664208"/>
            <a:ext cx="658368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200" b="1" i="0">
                <a:solidFill>
                  <a:srgbClr val="1F3766"/>
                </a:solidFill>
                <a:latin typeface="Arial"/>
              </a:rPr>
              <a:t>f₀ = 1/(2π√LC)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343400" y="2423160"/>
            <a:ext cx="658368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700" b="0" i="0">
                <a:solidFill>
                  <a:srgbClr val="1F3766"/>
                </a:solidFill>
                <a:latin typeface="Arial"/>
              </a:rPr>
              <a:t>f₀ = 1/[2π√(10⁻⁶·100·10⁻¹²)]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343400" y="3429000"/>
            <a:ext cx="6766560" cy="777240"/>
          </a:xfrm>
          <a:prstGeom prst="roundRect">
            <a:avLst/>
          </a:prstGeom>
          <a:solidFill>
            <a:srgbClr val="E8F6E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526280" y="3520440"/>
            <a:ext cx="6400800" cy="59436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2200" b="1" i="0">
                <a:solidFill>
                  <a:srgbClr val="2D8246"/>
                </a:solidFill>
                <a:latin typeface="Arial"/>
              </a:rPr>
              <a:t>f₀ ≈ 15,9 МГц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00600"/>
            <a:ext cx="10698480" cy="6858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500" b="1" i="0">
                <a:solidFill>
                  <a:srgbClr val="2F54A2"/>
                </a:solidFill>
                <a:latin typeface="Arial"/>
              </a:rPr>
              <a:t>Нақты генераторда транзистордың және монтаждың паразиттік сыйымдылықтары мен индуктивтіліктері жиілікті аздап өзгертуі мүмкін.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Радиожүйелердегі генераторлар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12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1323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F54A2"/>
                </a:solidFill>
                <a:latin typeface="Arial"/>
              </a:rPr>
              <a:t>Таратқыш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1323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Модуляцияланатын тасымалдаушы жиілікті қалыптастыру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4340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0799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9868F"/>
                </a:solidFill>
                <a:latin typeface="Arial"/>
              </a:rPr>
              <a:t>Қабылдағыш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0799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Гетеродин сигналын қалыптастыру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138160" y="132588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02752" y="141732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C45E0A"/>
                </a:solidFill>
                <a:latin typeface="Arial"/>
              </a:rPr>
              <a:t>PLL синтезаторы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02752" y="1764792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Арналарды дәл және тұрақты баптау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1323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2D8246"/>
                </a:solidFill>
                <a:latin typeface="Arial"/>
              </a:rPr>
              <a:t>Цифрлық тракт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1323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Такт және синхрондау сигналдарын жасау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34340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450799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1F3766"/>
                </a:solidFill>
                <a:latin typeface="Arial"/>
              </a:rPr>
              <a:t>Өлшеу жүйесі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50799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Сынақ сигналдарын және эталондық жиілікті беру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8138160" y="3474720"/>
            <a:ext cx="3429000" cy="1691640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8302752" y="3566160"/>
            <a:ext cx="3099816" cy="31089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500" b="1" i="0">
                <a:solidFill>
                  <a:srgbClr val="BE3737"/>
                </a:solidFill>
                <a:latin typeface="Arial"/>
              </a:rPr>
              <a:t>Радар/байланыс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02752" y="3913631"/>
            <a:ext cx="3099816" cy="117957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300" b="0" i="0">
                <a:solidFill>
                  <a:srgbClr val="5C697D"/>
                </a:solidFill>
                <a:latin typeface="Arial"/>
              </a:rPr>
              <a:t>Импульстік немесе жиілік бойынша басқарылатын сигналдар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999" cy="877824"/>
          </a:xfrm>
          <a:prstGeom prst="rect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438912" y="137160"/>
            <a:ext cx="10287000" cy="566928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400" b="1" i="0">
                <a:solidFill>
                  <a:srgbClr val="FFFFFF"/>
                </a:solidFill>
                <a:latin typeface="Arial"/>
              </a:rPr>
              <a:t>Бақылау сұрақтары</a:t>
            </a:r>
          </a:p>
        </p:txBody>
      </p:sp>
      <p:pic>
        <p:nvPicPr>
          <p:cNvPr id="4" name="Picture 3" descr="image-2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73968" y="109728"/>
            <a:ext cx="530352" cy="85338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38912" y="6510528"/>
            <a:ext cx="8229600" cy="16459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8C919B"/>
                </a:solidFill>
                <a:latin typeface="Arial"/>
              </a:rPr>
              <a:t>ELC5261 · 6-дәріс · Генераторлар және олардың түрлері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475720" y="6492240"/>
            <a:ext cx="274320" cy="18288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r"/>
            <a:r>
              <a:rPr sz="900" b="0" i="0">
                <a:solidFill>
                  <a:srgbClr val="8C919B"/>
                </a:solidFill>
                <a:latin typeface="Arial"/>
              </a:rPr>
              <a:t>13</a:t>
            </a:r>
          </a:p>
        </p:txBody>
      </p:sp>
      <p:sp>
        <p:nvSpPr>
          <p:cNvPr id="7" name="Oval 6"/>
          <p:cNvSpPr/>
          <p:nvPr/>
        </p:nvSpPr>
        <p:spPr>
          <a:xfrm>
            <a:off x="594360" y="107899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94360" y="107899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207008" y="106984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417320" y="107899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Электрондық генератордың негізгі қызметі қандай?</a:t>
            </a:r>
          </a:p>
        </p:txBody>
      </p:sp>
      <p:sp>
        <p:nvSpPr>
          <p:cNvPr id="11" name="Oval 10"/>
          <p:cNvSpPr/>
          <p:nvPr/>
        </p:nvSpPr>
        <p:spPr>
          <a:xfrm>
            <a:off x="594360" y="1792224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594360" y="1792224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1207008" y="178308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1417320" y="1792224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Оң кері байланыс автогенерацияға қалай әсер етеді?</a:t>
            </a:r>
          </a:p>
        </p:txBody>
      </p:sp>
      <p:sp>
        <p:nvSpPr>
          <p:cNvPr id="15" name="Oval 14"/>
          <p:cNvSpPr/>
          <p:nvPr/>
        </p:nvSpPr>
        <p:spPr>
          <a:xfrm>
            <a:off x="594360" y="2505456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94360" y="2505456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1207008" y="2496312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417320" y="2505456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Баркгаузеннің амплитудалық және фазалық шарттарын атаңыз.</a:t>
            </a:r>
          </a:p>
        </p:txBody>
      </p:sp>
      <p:sp>
        <p:nvSpPr>
          <p:cNvPr id="19" name="Oval 18"/>
          <p:cNvSpPr/>
          <p:nvPr/>
        </p:nvSpPr>
        <p:spPr>
          <a:xfrm>
            <a:off x="594360" y="3218687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94360" y="3218687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207008" y="3209544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417320" y="3218687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LC және RC генераторлардың негізгі айырмашылығы неде?</a:t>
            </a:r>
          </a:p>
        </p:txBody>
      </p:sp>
      <p:sp>
        <p:nvSpPr>
          <p:cNvPr id="23" name="Oval 22"/>
          <p:cNvSpPr/>
          <p:nvPr/>
        </p:nvSpPr>
        <p:spPr>
          <a:xfrm>
            <a:off x="594360" y="3931920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94360" y="3931920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1207008" y="3922776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417320" y="3931920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Кварцтық генератордың жиілік тұрақтылығы неге жоғары?</a:t>
            </a:r>
          </a:p>
        </p:txBody>
      </p:sp>
      <p:sp>
        <p:nvSpPr>
          <p:cNvPr id="27" name="Oval 26"/>
          <p:cNvSpPr/>
          <p:nvPr/>
        </p:nvSpPr>
        <p:spPr>
          <a:xfrm>
            <a:off x="594360" y="4645152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594360" y="4645152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207008" y="4636008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417320" y="4645152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VCO дегеніміз не және ол қалай басқарылады?</a:t>
            </a:r>
          </a:p>
        </p:txBody>
      </p:sp>
      <p:sp>
        <p:nvSpPr>
          <p:cNvPr id="31" name="Oval 30"/>
          <p:cNvSpPr/>
          <p:nvPr/>
        </p:nvSpPr>
        <p:spPr>
          <a:xfrm>
            <a:off x="594360" y="5358383"/>
            <a:ext cx="438912" cy="438912"/>
          </a:xfrm>
          <a:prstGeom prst="ellipse">
            <a:avLst/>
          </a:prstGeom>
          <a:solidFill>
            <a:srgbClr val="2F54A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594360" y="5358383"/>
            <a:ext cx="438912" cy="438912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/>
            <a:r>
              <a:rPr sz="1000" b="1" i="0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207008" y="5349240"/>
            <a:ext cx="10332720" cy="484632"/>
          </a:xfrm>
          <a:prstGeom prst="roundRect">
            <a:avLst/>
          </a:prstGeom>
          <a:solidFill>
            <a:srgbClr val="EEF3FB"/>
          </a:solidFill>
          <a:ln>
            <a:solidFill>
              <a:srgbClr val="DCE1E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1417320" y="5358383"/>
            <a:ext cx="9875520" cy="4572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1F3766"/>
                </a:solidFill>
                <a:latin typeface="Arial"/>
              </a:rPr>
              <a:t>Радиоқабылдағышта гетеродин генераторы қандай қызмет атқарады?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2F54A2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image-1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46920" y="2788920"/>
            <a:ext cx="2542032" cy="410356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320040"/>
            <a:ext cx="4572000" cy="5029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2700" b="1" i="0">
                <a:solidFill>
                  <a:srgbClr val="FFFFFF"/>
                </a:solidFill>
                <a:latin typeface="Arial"/>
              </a:rPr>
              <a:t>Қорытынды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02920" y="1143000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77240" y="1161288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Генератор қорек энергиясын периодты электрлік тербеліске түрлендіреді.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02920" y="1984248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77240" y="2002536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Автогенерация үшін оң кері байланыс және Баркгаузен шарттары орындалуы қажет.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502920" y="2825496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843784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LC генераторлар радиожиілікте, RC генераторлар төмен және орта жиіліктерде кең қолданылады.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502920" y="3666744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77240" y="3685031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Кварц резонаторы өте тұрақты тірек жиілігін қалыптастыруға мүмкіндік береді.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02920" y="4507992"/>
            <a:ext cx="11064240" cy="640080"/>
          </a:xfrm>
          <a:prstGeom prst="roundRect">
            <a:avLst/>
          </a:prstGeom>
          <a:solidFill>
            <a:srgbClr val="3D63B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77240" y="4526279"/>
            <a:ext cx="10424160" cy="585216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400" b="0" i="0">
                <a:solidFill>
                  <a:srgbClr val="FFFFFF"/>
                </a:solidFill>
                <a:latin typeface="Arial"/>
              </a:rPr>
              <a:t>✓  VCO және PLL радиожүйелерде басқарылатын және дәл жиілік синтезін қамтамасыз етеді.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02920" y="5715000"/>
            <a:ext cx="10972800" cy="2743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1000" b="1" i="0">
                <a:solidFill>
                  <a:srgbClr val="DCE4F5"/>
                </a:solidFill>
                <a:latin typeface="Arial"/>
              </a:rPr>
              <a:t>Силлабус: 6-дәріс — «Генераторлар және олардың түрлері».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02920" y="6126480"/>
            <a:ext cx="4572000" cy="22860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l"/>
            <a:r>
              <a:rPr sz="900" b="0" i="0">
                <a:solidFill>
                  <a:srgbClr val="CDD7EE"/>
                </a:solidFill>
                <a:latin typeface="Arial"/>
              </a:rPr>
              <a:t>ELC5261 · 6-дәріс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