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7-дәріс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Модуляция негіздері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Модуляцияның мақсаты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Ақпараттық және тасымалдаушы сигнал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Амплитудалық модуляция (AM)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Жиіліктік модуляция (FM)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Фазалық модуляция (PM)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Модуляция индексі және спектр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Модулятор және демодулятор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Радиобайланыстағы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Модуляция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Модуляция — ақпараттық сигналға сәйкес жоғары жиілікті тасымалдаушының бір немесе бірнеше параметрін өзгерту процесі.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НЕ ҮШІН ҚАЖЕТ?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 радиоканал арқылы тиімді тарату және антеннамен сәулелендіруге қолайлы жиілікке көшіру.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НЕ ӨЗГЕРЕДІ?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Тасымалдаушының амплитудасы, жиілігі немесе фазасы.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НӘТИЖЕ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 жоғары жиілікті модуляцияланған сигнал құрамында беріледі.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3484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2D8246"/>
                </a:solidFill>
                <a:latin typeface="Arial"/>
              </a:rPr>
              <a:t>Қабылдағышта кері процесс — демодуляция — арқылы бастапқы ақпарат қалпына келтіріледі.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Ақпараттық сигнал және тасымалдаушы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051560"/>
            <a:ext cx="2468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i="0">
                <a:solidFill>
                  <a:srgbClr val="19868F"/>
                </a:solidFill>
                <a:latin typeface="Arial"/>
              </a:rPr>
              <a:t>Ақпараттық сигнал m(t)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2834640" y="1659028"/>
            <a:ext cx="67619" cy="3261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2902259" y="1626569"/>
            <a:ext cx="67619" cy="3245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2969878" y="1594418"/>
            <a:ext cx="67620" cy="3215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3037498" y="1562724"/>
            <a:ext cx="67619" cy="3169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3105117" y="1531637"/>
            <a:ext cx="67620" cy="3108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3172737" y="1501304"/>
            <a:ext cx="67619" cy="3033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3240356" y="1471867"/>
            <a:ext cx="67620" cy="2943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307976" y="1443465"/>
            <a:ext cx="67619" cy="2840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3375595" y="1416232"/>
            <a:ext cx="67620" cy="2723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3443215" y="1390296"/>
            <a:ext cx="67619" cy="259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3510834" y="1365780"/>
            <a:ext cx="67620" cy="2451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3578454" y="1342798"/>
            <a:ext cx="67619" cy="2298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3646073" y="1321459"/>
            <a:ext cx="67620" cy="2133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3713693" y="1301863"/>
            <a:ext cx="67619" cy="1959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3781312" y="1284103"/>
            <a:ext cx="67620" cy="177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3848932" y="1268262"/>
            <a:ext cx="67619" cy="1584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3916551" y="1254415"/>
            <a:ext cx="67620" cy="1384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3984171" y="1242627"/>
            <a:ext cx="67619" cy="1178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4051790" y="1232954"/>
            <a:ext cx="67620" cy="967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4119410" y="1225442"/>
            <a:ext cx="67619" cy="751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4187029" y="1220124"/>
            <a:ext cx="67620" cy="531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4254649" y="1217028"/>
            <a:ext cx="67619" cy="309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4322268" y="1216166"/>
            <a:ext cx="67620" cy="86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4389888" y="1216166"/>
            <a:ext cx="67619" cy="137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457507" y="1217544"/>
            <a:ext cx="67620" cy="361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4525127" y="1221155"/>
            <a:ext cx="67619" cy="582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4592746" y="1226982"/>
            <a:ext cx="67620" cy="801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4660366" y="1234996"/>
            <a:ext cx="67619" cy="1016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4727985" y="1245162"/>
            <a:ext cx="67620" cy="1226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4795605" y="1257430"/>
            <a:ext cx="67619" cy="1431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4863224" y="1271743"/>
            <a:ext cx="67620" cy="1629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4930844" y="1288034"/>
            <a:ext cx="67619" cy="1819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4998463" y="1306225"/>
            <a:ext cx="67620" cy="2000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5066083" y="1326232"/>
            <a:ext cx="67619" cy="2172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5133702" y="1347959"/>
            <a:ext cx="67620" cy="233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5201322" y="1371305"/>
            <a:ext cx="67619" cy="2485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268941" y="1396160"/>
            <a:ext cx="67620" cy="262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336561" y="1422406"/>
            <a:ext cx="67619" cy="2751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404180" y="1449921"/>
            <a:ext cx="67620" cy="2865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471800" y="1478573"/>
            <a:ext cx="67619" cy="2965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539419" y="1508229"/>
            <a:ext cx="67620" cy="3052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607039" y="1538749"/>
            <a:ext cx="67619" cy="3124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5674658" y="1569989"/>
            <a:ext cx="67620" cy="3181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5742278" y="1601802"/>
            <a:ext cx="67619" cy="322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5809897" y="1634038"/>
            <a:ext cx="67620" cy="3250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5877517" y="1666545"/>
            <a:ext cx="67619" cy="3262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5945136" y="1699171"/>
            <a:ext cx="67620" cy="3259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6012756" y="1731761"/>
            <a:ext cx="67619" cy="3240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6080375" y="1764162"/>
            <a:ext cx="67620" cy="3205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6147995" y="1796221"/>
            <a:ext cx="67619" cy="3156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6215614" y="1827788"/>
            <a:ext cx="67620" cy="3092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6283234" y="1858714"/>
            <a:ext cx="67619" cy="3013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6350853" y="1888853"/>
            <a:ext cx="67620" cy="2921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6418473" y="1918063"/>
            <a:ext cx="67619" cy="2814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6486092" y="1946207"/>
            <a:ext cx="67620" cy="2694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6553712" y="1973152"/>
            <a:ext cx="67619" cy="2561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6621331" y="1998771"/>
            <a:ext cx="67620" cy="2417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6688951" y="2022943"/>
            <a:ext cx="67619" cy="2261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6756570" y="2045555"/>
            <a:ext cx="67620" cy="209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6824190" y="2066501"/>
            <a:ext cx="67619" cy="1918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>
            <a:off x="6891809" y="2085681"/>
            <a:ext cx="67620" cy="1732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6959429" y="2103005"/>
            <a:ext cx="67619" cy="1538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7027048" y="2118392"/>
            <a:ext cx="67620" cy="1337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7094668" y="2131769"/>
            <a:ext cx="67619" cy="1130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7162287" y="2143073"/>
            <a:ext cx="67620" cy="917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7229907" y="2152252"/>
            <a:ext cx="67619" cy="700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7297526" y="2159260"/>
            <a:ext cx="67620" cy="480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7365146" y="2164067"/>
            <a:ext cx="67619" cy="258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7432765" y="2166649"/>
            <a:ext cx="67620" cy="34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 flipV="1">
            <a:off x="7500385" y="2165099"/>
            <a:ext cx="67619" cy="189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 flipV="1">
            <a:off x="7568004" y="2160975"/>
            <a:ext cx="67620" cy="412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 flipV="1">
            <a:off x="7635624" y="2154641"/>
            <a:ext cx="67619" cy="633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 flipV="1">
            <a:off x="7703243" y="2146126"/>
            <a:ext cx="67620" cy="851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 flipV="1">
            <a:off x="7770863" y="2135471"/>
            <a:ext cx="67619" cy="1065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 flipV="1">
            <a:off x="7838482" y="2122725"/>
            <a:ext cx="67620" cy="127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 flipV="1">
            <a:off x="7906102" y="2107949"/>
            <a:ext cx="67619" cy="1477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 flipV="1">
            <a:off x="7973721" y="2091213"/>
            <a:ext cx="67620" cy="167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8041341" y="2072595"/>
            <a:ext cx="67619" cy="1861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 flipV="1">
            <a:off x="8108960" y="2052182"/>
            <a:ext cx="67620" cy="2041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8176580" y="2030072"/>
            <a:ext cx="67619" cy="2211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8244199" y="2006368"/>
            <a:ext cx="67620" cy="2370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8311819" y="1981181"/>
            <a:ext cx="67619" cy="2518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8379438" y="1954631"/>
            <a:ext cx="67620" cy="2655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8447058" y="1926842"/>
            <a:ext cx="67619" cy="2778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8514677" y="1897946"/>
            <a:ext cx="67620" cy="2889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8582297" y="1868078"/>
            <a:ext cx="67619" cy="2986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8649916" y="1837379"/>
            <a:ext cx="67620" cy="3069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 flipV="1">
            <a:off x="8717536" y="1805994"/>
            <a:ext cx="67619" cy="3138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 flipV="1">
            <a:off x="8785155" y="1774070"/>
            <a:ext cx="67620" cy="3192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 flipV="1">
            <a:off x="8852775" y="1741758"/>
            <a:ext cx="67619" cy="3231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 flipV="1">
            <a:off x="8920394" y="1709209"/>
            <a:ext cx="67620" cy="3254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8988014" y="1676579"/>
            <a:ext cx="67619" cy="3263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 flipV="1">
            <a:off x="9055633" y="1644019"/>
            <a:ext cx="67620" cy="325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9123253" y="1611683"/>
            <a:ext cx="67619" cy="323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9190872" y="1579724"/>
            <a:ext cx="67620" cy="3195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9258492" y="1548292"/>
            <a:ext cx="67619" cy="3143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9326111" y="1517535"/>
            <a:ext cx="67620" cy="3075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9393731" y="1487598"/>
            <a:ext cx="67619" cy="2993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 flipV="1">
            <a:off x="9461350" y="1458622"/>
            <a:ext cx="67620" cy="2897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 flipV="1">
            <a:off x="9528970" y="1430743"/>
            <a:ext cx="67619" cy="2787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 flipV="1">
            <a:off x="9596589" y="1404093"/>
            <a:ext cx="67620" cy="2665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 flipV="1">
            <a:off x="9664209" y="1378798"/>
            <a:ext cx="67619" cy="2529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 flipV="1">
            <a:off x="9731828" y="1354975"/>
            <a:ext cx="67620" cy="2382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9799448" y="1332738"/>
            <a:ext cx="67619" cy="22237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9867067" y="1312192"/>
            <a:ext cx="67620" cy="2054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9934687" y="1293432"/>
            <a:ext cx="67619" cy="1876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10002306" y="1276548"/>
            <a:ext cx="67620" cy="1688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10069926" y="1261619"/>
            <a:ext cx="67619" cy="14929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 flipV="1">
            <a:off x="10137545" y="1248715"/>
            <a:ext cx="67620" cy="12904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 flipV="1">
            <a:off x="10205165" y="1237897"/>
            <a:ext cx="67619" cy="10818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 flipV="1">
            <a:off x="10272784" y="1229216"/>
            <a:ext cx="67620" cy="868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 flipV="1">
            <a:off x="10340404" y="1222713"/>
            <a:ext cx="67619" cy="650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10408023" y="1218418"/>
            <a:ext cx="67620" cy="4295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10475643" y="1216352"/>
            <a:ext cx="67619" cy="206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>
            <a:off x="10543262" y="1216352"/>
            <a:ext cx="67620" cy="172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10610882" y="1216524"/>
            <a:ext cx="67619" cy="2410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10678501" y="1218934"/>
            <a:ext cx="67620" cy="4636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10746121" y="1223570"/>
            <a:ext cx="67619" cy="6841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10813740" y="1230411"/>
            <a:ext cx="67620" cy="9013"/>
          </a:xfrm>
          <a:prstGeom prst="line">
            <a:avLst/>
          </a:prstGeom>
          <a:ln w="1778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/>
          <p:cNvSpPr txBox="1"/>
          <p:nvPr/>
        </p:nvSpPr>
        <p:spPr>
          <a:xfrm>
            <a:off x="640080" y="2788920"/>
            <a:ext cx="2468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i="0">
                <a:solidFill>
                  <a:srgbClr val="2F54A2"/>
                </a:solidFill>
                <a:latin typeface="Arial"/>
              </a:rPr>
              <a:t>Тасымалдаушы c(t)</a:t>
            </a:r>
          </a:p>
        </p:txBody>
      </p:sp>
      <p:cxnSp>
        <p:nvCxnSpPr>
          <p:cNvPr id="128" name="Connector 127"/>
          <p:cNvCxnSpPr/>
          <p:nvPr/>
        </p:nvCxnSpPr>
        <p:spPr>
          <a:xfrm flipV="1">
            <a:off x="2834640" y="3005473"/>
            <a:ext cx="67619" cy="19492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V="1">
            <a:off x="2902259" y="2844812"/>
            <a:ext cx="67619" cy="1606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Connector 129"/>
          <p:cNvCxnSpPr/>
          <p:nvPr/>
        </p:nvCxnSpPr>
        <p:spPr>
          <a:xfrm flipV="1">
            <a:off x="2969878" y="2746657"/>
            <a:ext cx="67620" cy="9815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Connector 130"/>
          <p:cNvCxnSpPr/>
          <p:nvPr/>
        </p:nvCxnSpPr>
        <p:spPr>
          <a:xfrm flipV="1">
            <a:off x="3037498" y="2728263"/>
            <a:ext cx="67619" cy="183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Connector 131"/>
          <p:cNvCxnSpPr/>
          <p:nvPr/>
        </p:nvCxnSpPr>
        <p:spPr>
          <a:xfrm>
            <a:off x="3105117" y="2728263"/>
            <a:ext cx="67620" cy="6460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 132"/>
          <p:cNvCxnSpPr/>
          <p:nvPr/>
        </p:nvCxnSpPr>
        <p:spPr>
          <a:xfrm>
            <a:off x="3172737" y="2792863"/>
            <a:ext cx="67619" cy="13623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133"/>
          <p:cNvCxnSpPr/>
          <p:nvPr/>
        </p:nvCxnSpPr>
        <p:spPr>
          <a:xfrm>
            <a:off x="3240356" y="2929101"/>
            <a:ext cx="67620" cy="18392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Connector 134"/>
          <p:cNvCxnSpPr/>
          <p:nvPr/>
        </p:nvCxnSpPr>
        <p:spPr>
          <a:xfrm>
            <a:off x="3307976" y="3113029"/>
            <a:ext cx="67619" cy="19928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 135"/>
          <p:cNvCxnSpPr/>
          <p:nvPr/>
        </p:nvCxnSpPr>
        <p:spPr>
          <a:xfrm>
            <a:off x="3375595" y="3312315"/>
            <a:ext cx="67620" cy="17961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3443215" y="3491929"/>
            <a:ext cx="67619" cy="12836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137"/>
          <p:cNvCxnSpPr/>
          <p:nvPr/>
        </p:nvCxnSpPr>
        <p:spPr>
          <a:xfrm>
            <a:off x="3510834" y="3620296"/>
            <a:ext cx="67620" cy="5455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Connector 138"/>
          <p:cNvCxnSpPr/>
          <p:nvPr/>
        </p:nvCxnSpPr>
        <p:spPr>
          <a:xfrm flipV="1">
            <a:off x="3578454" y="3646007"/>
            <a:ext cx="67619" cy="2884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V="1">
            <a:off x="3646073" y="3538832"/>
            <a:ext cx="67620" cy="10717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Connector 140"/>
          <p:cNvCxnSpPr/>
          <p:nvPr/>
        </p:nvCxnSpPr>
        <p:spPr>
          <a:xfrm flipV="1">
            <a:off x="3713693" y="3372166"/>
            <a:ext cx="67619" cy="16666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Connector 141"/>
          <p:cNvCxnSpPr/>
          <p:nvPr/>
        </p:nvCxnSpPr>
        <p:spPr>
          <a:xfrm flipV="1">
            <a:off x="3781312" y="3175305"/>
            <a:ext cx="67620" cy="1968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 flipV="1">
            <a:off x="3848932" y="2982856"/>
            <a:ext cx="67619" cy="19244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Connector 143"/>
          <p:cNvCxnSpPr/>
          <p:nvPr/>
        </p:nvCxnSpPr>
        <p:spPr>
          <a:xfrm flipV="1">
            <a:off x="3916551" y="2828648"/>
            <a:ext cx="67620" cy="15420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Connector 144"/>
          <p:cNvCxnSpPr/>
          <p:nvPr/>
        </p:nvCxnSpPr>
        <p:spPr>
          <a:xfrm flipV="1">
            <a:off x="3984171" y="2739787"/>
            <a:ext cx="67619" cy="888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Connector 145"/>
          <p:cNvCxnSpPr/>
          <p:nvPr/>
        </p:nvCxnSpPr>
        <p:spPr>
          <a:xfrm flipV="1">
            <a:off x="4051790" y="2731895"/>
            <a:ext cx="67620" cy="78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Connector 146"/>
          <p:cNvCxnSpPr/>
          <p:nvPr/>
        </p:nvCxnSpPr>
        <p:spPr>
          <a:xfrm>
            <a:off x="4119410" y="2731895"/>
            <a:ext cx="67619" cy="7446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 147"/>
          <p:cNvCxnSpPr/>
          <p:nvPr/>
        </p:nvCxnSpPr>
        <p:spPr>
          <a:xfrm>
            <a:off x="4187029" y="2806358"/>
            <a:ext cx="67620" cy="14372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Connector 148"/>
          <p:cNvCxnSpPr/>
          <p:nvPr/>
        </p:nvCxnSpPr>
        <p:spPr>
          <a:xfrm>
            <a:off x="4254649" y="2950087"/>
            <a:ext cx="67619" cy="18773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149"/>
          <p:cNvCxnSpPr/>
          <p:nvPr/>
        </p:nvCxnSpPr>
        <p:spPr>
          <a:xfrm>
            <a:off x="4322268" y="3137817"/>
            <a:ext cx="67620" cy="19873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 150"/>
          <p:cNvCxnSpPr/>
          <p:nvPr/>
        </p:nvCxnSpPr>
        <p:spPr>
          <a:xfrm>
            <a:off x="4389888" y="3336548"/>
            <a:ext cx="67619" cy="17479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Connector 151"/>
          <p:cNvCxnSpPr/>
          <p:nvPr/>
        </p:nvCxnSpPr>
        <p:spPr>
          <a:xfrm>
            <a:off x="4457507" y="3511346"/>
            <a:ext cx="67620" cy="12013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Connector 152"/>
          <p:cNvCxnSpPr/>
          <p:nvPr/>
        </p:nvCxnSpPr>
        <p:spPr>
          <a:xfrm>
            <a:off x="4525127" y="3631485"/>
            <a:ext cx="67619" cy="443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153"/>
          <p:cNvCxnSpPr/>
          <p:nvPr/>
        </p:nvCxnSpPr>
        <p:spPr>
          <a:xfrm flipV="1">
            <a:off x="4592746" y="3636631"/>
            <a:ext cx="67620" cy="3921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Connector 154"/>
          <p:cNvCxnSpPr/>
          <p:nvPr/>
        </p:nvCxnSpPr>
        <p:spPr>
          <a:xfrm flipV="1">
            <a:off x="4660366" y="3520734"/>
            <a:ext cx="67619" cy="11589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Connector 155"/>
          <p:cNvCxnSpPr/>
          <p:nvPr/>
        </p:nvCxnSpPr>
        <p:spPr>
          <a:xfrm flipV="1">
            <a:off x="4727985" y="3348527"/>
            <a:ext cx="67620" cy="17220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 156"/>
          <p:cNvCxnSpPr/>
          <p:nvPr/>
        </p:nvCxnSpPr>
        <p:spPr>
          <a:xfrm flipV="1">
            <a:off x="4795605" y="3150281"/>
            <a:ext cx="67619" cy="19824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 flipV="1">
            <a:off x="4863224" y="2960846"/>
            <a:ext cx="67620" cy="1894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 flipV="1">
            <a:off x="4930844" y="2813520"/>
            <a:ext cx="67619" cy="1473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 flipV="1">
            <a:off x="4998463" y="2734202"/>
            <a:ext cx="67620" cy="7931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5066083" y="2734202"/>
            <a:ext cx="67619" cy="263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161"/>
          <p:cNvCxnSpPr/>
          <p:nvPr/>
        </p:nvCxnSpPr>
        <p:spPr>
          <a:xfrm>
            <a:off x="5133702" y="2736833"/>
            <a:ext cx="67620" cy="8411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 162"/>
          <p:cNvCxnSpPr/>
          <p:nvPr/>
        </p:nvCxnSpPr>
        <p:spPr>
          <a:xfrm>
            <a:off x="5201322" y="2820952"/>
            <a:ext cx="67619" cy="15082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 163"/>
          <p:cNvCxnSpPr/>
          <p:nvPr/>
        </p:nvCxnSpPr>
        <p:spPr>
          <a:xfrm>
            <a:off x="5268941" y="2971772"/>
            <a:ext cx="67620" cy="19100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 164"/>
          <p:cNvCxnSpPr/>
          <p:nvPr/>
        </p:nvCxnSpPr>
        <p:spPr>
          <a:xfrm>
            <a:off x="5336561" y="3162780"/>
            <a:ext cx="67619" cy="19762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 165"/>
          <p:cNvCxnSpPr/>
          <p:nvPr/>
        </p:nvCxnSpPr>
        <p:spPr>
          <a:xfrm>
            <a:off x="5404180" y="3360402"/>
            <a:ext cx="67620" cy="1694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Connector 166"/>
          <p:cNvCxnSpPr/>
          <p:nvPr/>
        </p:nvCxnSpPr>
        <p:spPr>
          <a:xfrm>
            <a:off x="5471800" y="3529898"/>
            <a:ext cx="67619" cy="11157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 167"/>
          <p:cNvCxnSpPr/>
          <p:nvPr/>
        </p:nvCxnSpPr>
        <p:spPr>
          <a:xfrm>
            <a:off x="5539419" y="3641473"/>
            <a:ext cx="67620" cy="3404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Connector 168"/>
          <p:cNvCxnSpPr/>
          <p:nvPr/>
        </p:nvCxnSpPr>
        <p:spPr>
          <a:xfrm flipV="1">
            <a:off x="5607039" y="3626039"/>
            <a:ext cx="67619" cy="4947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Connector 169"/>
          <p:cNvCxnSpPr/>
          <p:nvPr/>
        </p:nvCxnSpPr>
        <p:spPr>
          <a:xfrm flipV="1">
            <a:off x="5674658" y="3501743"/>
            <a:ext cx="67620" cy="1242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or 170"/>
          <p:cNvCxnSpPr/>
          <p:nvPr/>
        </p:nvCxnSpPr>
        <p:spPr>
          <a:xfrm flipV="1">
            <a:off x="5742278" y="3324475"/>
            <a:ext cx="67619" cy="17726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Connector 171"/>
          <p:cNvCxnSpPr/>
          <p:nvPr/>
        </p:nvCxnSpPr>
        <p:spPr>
          <a:xfrm flipV="1">
            <a:off x="5809897" y="3125397"/>
            <a:ext cx="67620" cy="19907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or 172"/>
          <p:cNvCxnSpPr/>
          <p:nvPr/>
        </p:nvCxnSpPr>
        <p:spPr>
          <a:xfrm flipV="1">
            <a:off x="5877517" y="2939503"/>
            <a:ext cx="67619" cy="1858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Connector 173"/>
          <p:cNvCxnSpPr/>
          <p:nvPr/>
        </p:nvCxnSpPr>
        <p:spPr>
          <a:xfrm flipV="1">
            <a:off x="5945136" y="2799471"/>
            <a:ext cx="67620" cy="14003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Connector 174"/>
          <p:cNvCxnSpPr/>
          <p:nvPr/>
        </p:nvCxnSpPr>
        <p:spPr>
          <a:xfrm flipV="1">
            <a:off x="6012756" y="2729915"/>
            <a:ext cx="67619" cy="6955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Connector 175"/>
          <p:cNvCxnSpPr/>
          <p:nvPr/>
        </p:nvCxnSpPr>
        <p:spPr>
          <a:xfrm>
            <a:off x="6080375" y="2729915"/>
            <a:ext cx="67620" cy="1314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Connector 176"/>
          <p:cNvCxnSpPr/>
          <p:nvPr/>
        </p:nvCxnSpPr>
        <p:spPr>
          <a:xfrm>
            <a:off x="6147995" y="2743063"/>
            <a:ext cx="67619" cy="9354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Connector 177"/>
          <p:cNvCxnSpPr/>
          <p:nvPr/>
        </p:nvCxnSpPr>
        <p:spPr>
          <a:xfrm>
            <a:off x="6215614" y="2836603"/>
            <a:ext cx="67620" cy="1574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Connector 178"/>
          <p:cNvCxnSpPr/>
          <p:nvPr/>
        </p:nvCxnSpPr>
        <p:spPr>
          <a:xfrm>
            <a:off x="6283234" y="2994093"/>
            <a:ext cx="67619" cy="19375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Connector 179"/>
          <p:cNvCxnSpPr/>
          <p:nvPr/>
        </p:nvCxnSpPr>
        <p:spPr>
          <a:xfrm>
            <a:off x="6350853" y="3187848"/>
            <a:ext cx="67620" cy="19596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Connector 180"/>
          <p:cNvCxnSpPr/>
          <p:nvPr/>
        </p:nvCxnSpPr>
        <p:spPr>
          <a:xfrm>
            <a:off x="6418473" y="3383810"/>
            <a:ext cx="67619" cy="16372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Connector 181"/>
          <p:cNvCxnSpPr/>
          <p:nvPr/>
        </p:nvCxnSpPr>
        <p:spPr>
          <a:xfrm>
            <a:off x="6486092" y="3547530"/>
            <a:ext cx="67620" cy="1027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Connector 182"/>
          <p:cNvCxnSpPr/>
          <p:nvPr/>
        </p:nvCxnSpPr>
        <p:spPr>
          <a:xfrm>
            <a:off x="6553712" y="3650231"/>
            <a:ext cx="67619" cy="2362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4" name="Connector 183"/>
          <p:cNvCxnSpPr/>
          <p:nvPr/>
        </p:nvCxnSpPr>
        <p:spPr>
          <a:xfrm flipV="1">
            <a:off x="6621331" y="3614260"/>
            <a:ext cx="67620" cy="5959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184"/>
          <p:cNvCxnSpPr/>
          <p:nvPr/>
        </p:nvCxnSpPr>
        <p:spPr>
          <a:xfrm flipV="1">
            <a:off x="6688951" y="3481912"/>
            <a:ext cx="67619" cy="13234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185"/>
          <p:cNvCxnSpPr/>
          <p:nvPr/>
        </p:nvCxnSpPr>
        <p:spPr>
          <a:xfrm flipV="1">
            <a:off x="6756570" y="3300077"/>
            <a:ext cx="67620" cy="1818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" name="Connector 186"/>
          <p:cNvCxnSpPr/>
          <p:nvPr/>
        </p:nvCxnSpPr>
        <p:spPr>
          <a:xfrm flipV="1">
            <a:off x="6824190" y="3100722"/>
            <a:ext cx="67619" cy="19935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Connector 187"/>
          <p:cNvCxnSpPr/>
          <p:nvPr/>
        </p:nvCxnSpPr>
        <p:spPr>
          <a:xfrm flipV="1">
            <a:off x="6891809" y="2918887"/>
            <a:ext cx="67620" cy="1818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188"/>
          <p:cNvCxnSpPr/>
          <p:nvPr/>
        </p:nvCxnSpPr>
        <p:spPr>
          <a:xfrm flipV="1">
            <a:off x="6959429" y="2786539"/>
            <a:ext cx="67619" cy="13234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0" name="Connector 189"/>
          <p:cNvCxnSpPr/>
          <p:nvPr/>
        </p:nvCxnSpPr>
        <p:spPr>
          <a:xfrm flipV="1">
            <a:off x="7027048" y="2726940"/>
            <a:ext cx="67620" cy="5959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Connector 190"/>
          <p:cNvCxnSpPr/>
          <p:nvPr/>
        </p:nvCxnSpPr>
        <p:spPr>
          <a:xfrm>
            <a:off x="7094668" y="2726940"/>
            <a:ext cx="67619" cy="2362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191"/>
          <p:cNvCxnSpPr/>
          <p:nvPr/>
        </p:nvCxnSpPr>
        <p:spPr>
          <a:xfrm>
            <a:off x="7162287" y="2750568"/>
            <a:ext cx="67620" cy="1027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3" name="Connector 192"/>
          <p:cNvCxnSpPr/>
          <p:nvPr/>
        </p:nvCxnSpPr>
        <p:spPr>
          <a:xfrm>
            <a:off x="7229907" y="2853269"/>
            <a:ext cx="67619" cy="16372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Connector 193"/>
          <p:cNvCxnSpPr/>
          <p:nvPr/>
        </p:nvCxnSpPr>
        <p:spPr>
          <a:xfrm>
            <a:off x="7297526" y="3016989"/>
            <a:ext cx="67620" cy="19596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Connector 194"/>
          <p:cNvCxnSpPr/>
          <p:nvPr/>
        </p:nvCxnSpPr>
        <p:spPr>
          <a:xfrm>
            <a:off x="7365146" y="3212951"/>
            <a:ext cx="67619" cy="19375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6" name="Connector 195"/>
          <p:cNvCxnSpPr/>
          <p:nvPr/>
        </p:nvCxnSpPr>
        <p:spPr>
          <a:xfrm>
            <a:off x="7432765" y="3406706"/>
            <a:ext cx="67620" cy="1574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7" name="Connector 196"/>
          <p:cNvCxnSpPr/>
          <p:nvPr/>
        </p:nvCxnSpPr>
        <p:spPr>
          <a:xfrm>
            <a:off x="7500385" y="3564196"/>
            <a:ext cx="67619" cy="9354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8" name="Connector 197"/>
          <p:cNvCxnSpPr/>
          <p:nvPr/>
        </p:nvCxnSpPr>
        <p:spPr>
          <a:xfrm>
            <a:off x="7568004" y="3657736"/>
            <a:ext cx="67620" cy="1314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9" name="Connector 198"/>
          <p:cNvCxnSpPr/>
          <p:nvPr/>
        </p:nvCxnSpPr>
        <p:spPr>
          <a:xfrm flipV="1">
            <a:off x="7635624" y="3601328"/>
            <a:ext cx="67619" cy="6955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0" name="Connector 199"/>
          <p:cNvCxnSpPr/>
          <p:nvPr/>
        </p:nvCxnSpPr>
        <p:spPr>
          <a:xfrm flipV="1">
            <a:off x="7703243" y="3461296"/>
            <a:ext cx="67620" cy="14003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1" name="Connector 200"/>
          <p:cNvCxnSpPr/>
          <p:nvPr/>
        </p:nvCxnSpPr>
        <p:spPr>
          <a:xfrm flipV="1">
            <a:off x="7770863" y="3275402"/>
            <a:ext cx="67619" cy="1858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201"/>
          <p:cNvCxnSpPr/>
          <p:nvPr/>
        </p:nvCxnSpPr>
        <p:spPr>
          <a:xfrm flipV="1">
            <a:off x="7838482" y="3076324"/>
            <a:ext cx="67620" cy="19907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202"/>
          <p:cNvCxnSpPr/>
          <p:nvPr/>
        </p:nvCxnSpPr>
        <p:spPr>
          <a:xfrm flipV="1">
            <a:off x="7906102" y="2899056"/>
            <a:ext cx="67619" cy="17726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4" name="Connector 203"/>
          <p:cNvCxnSpPr/>
          <p:nvPr/>
        </p:nvCxnSpPr>
        <p:spPr>
          <a:xfrm flipV="1">
            <a:off x="7973721" y="2774760"/>
            <a:ext cx="67620" cy="1242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5" name="Connector 204"/>
          <p:cNvCxnSpPr/>
          <p:nvPr/>
        </p:nvCxnSpPr>
        <p:spPr>
          <a:xfrm flipV="1">
            <a:off x="8041341" y="2725284"/>
            <a:ext cx="67619" cy="4947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Connector 205"/>
          <p:cNvCxnSpPr/>
          <p:nvPr/>
        </p:nvCxnSpPr>
        <p:spPr>
          <a:xfrm>
            <a:off x="8108960" y="2725284"/>
            <a:ext cx="67620" cy="3404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Connector 206"/>
          <p:cNvCxnSpPr/>
          <p:nvPr/>
        </p:nvCxnSpPr>
        <p:spPr>
          <a:xfrm>
            <a:off x="8176580" y="2759326"/>
            <a:ext cx="67619" cy="11157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" name="Connector 207"/>
          <p:cNvCxnSpPr/>
          <p:nvPr/>
        </p:nvCxnSpPr>
        <p:spPr>
          <a:xfrm>
            <a:off x="8244199" y="2870901"/>
            <a:ext cx="67620" cy="1694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9" name="Connector 208"/>
          <p:cNvCxnSpPr/>
          <p:nvPr/>
        </p:nvCxnSpPr>
        <p:spPr>
          <a:xfrm>
            <a:off x="8311819" y="3040397"/>
            <a:ext cx="67619" cy="19762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0" name="Connector 209"/>
          <p:cNvCxnSpPr/>
          <p:nvPr/>
        </p:nvCxnSpPr>
        <p:spPr>
          <a:xfrm>
            <a:off x="8379438" y="3238019"/>
            <a:ext cx="67620" cy="19100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210"/>
          <p:cNvCxnSpPr/>
          <p:nvPr/>
        </p:nvCxnSpPr>
        <p:spPr>
          <a:xfrm>
            <a:off x="8447058" y="3429027"/>
            <a:ext cx="67619" cy="15082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2" name="Connector 211"/>
          <p:cNvCxnSpPr/>
          <p:nvPr/>
        </p:nvCxnSpPr>
        <p:spPr>
          <a:xfrm>
            <a:off x="8514677" y="3579847"/>
            <a:ext cx="67620" cy="8411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ctor 212"/>
          <p:cNvCxnSpPr/>
          <p:nvPr/>
        </p:nvCxnSpPr>
        <p:spPr>
          <a:xfrm>
            <a:off x="8582297" y="3663966"/>
            <a:ext cx="67619" cy="263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4" name="Connector 213"/>
          <p:cNvCxnSpPr/>
          <p:nvPr/>
        </p:nvCxnSpPr>
        <p:spPr>
          <a:xfrm flipV="1">
            <a:off x="8649916" y="3587279"/>
            <a:ext cx="67620" cy="7931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5" name="Connector 214"/>
          <p:cNvCxnSpPr/>
          <p:nvPr/>
        </p:nvCxnSpPr>
        <p:spPr>
          <a:xfrm flipV="1">
            <a:off x="8717536" y="3439953"/>
            <a:ext cx="67619" cy="1473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6" name="Connector 215"/>
          <p:cNvCxnSpPr/>
          <p:nvPr/>
        </p:nvCxnSpPr>
        <p:spPr>
          <a:xfrm flipV="1">
            <a:off x="8785155" y="3250518"/>
            <a:ext cx="67620" cy="1894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Connector 216"/>
          <p:cNvCxnSpPr/>
          <p:nvPr/>
        </p:nvCxnSpPr>
        <p:spPr>
          <a:xfrm flipV="1">
            <a:off x="8852775" y="3052272"/>
            <a:ext cx="67619" cy="19824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217"/>
          <p:cNvCxnSpPr/>
          <p:nvPr/>
        </p:nvCxnSpPr>
        <p:spPr>
          <a:xfrm flipV="1">
            <a:off x="8920394" y="2880065"/>
            <a:ext cx="67620" cy="17220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9" name="Connector 218"/>
          <p:cNvCxnSpPr/>
          <p:nvPr/>
        </p:nvCxnSpPr>
        <p:spPr>
          <a:xfrm flipV="1">
            <a:off x="8988014" y="2764168"/>
            <a:ext cx="67619" cy="11589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0" name="Connector 219"/>
          <p:cNvCxnSpPr/>
          <p:nvPr/>
        </p:nvCxnSpPr>
        <p:spPr>
          <a:xfrm flipV="1">
            <a:off x="9055633" y="2724953"/>
            <a:ext cx="67620" cy="3921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1" name="Connector 220"/>
          <p:cNvCxnSpPr/>
          <p:nvPr/>
        </p:nvCxnSpPr>
        <p:spPr>
          <a:xfrm>
            <a:off x="9123253" y="2724953"/>
            <a:ext cx="67619" cy="443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2" name="Connector 221"/>
          <p:cNvCxnSpPr/>
          <p:nvPr/>
        </p:nvCxnSpPr>
        <p:spPr>
          <a:xfrm>
            <a:off x="9190872" y="2769314"/>
            <a:ext cx="67620" cy="12013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222"/>
          <p:cNvCxnSpPr/>
          <p:nvPr/>
        </p:nvCxnSpPr>
        <p:spPr>
          <a:xfrm>
            <a:off x="9258492" y="2889453"/>
            <a:ext cx="67619" cy="17479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223"/>
          <p:cNvCxnSpPr/>
          <p:nvPr/>
        </p:nvCxnSpPr>
        <p:spPr>
          <a:xfrm>
            <a:off x="9326111" y="3064251"/>
            <a:ext cx="67620" cy="19873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Connector 224"/>
          <p:cNvCxnSpPr/>
          <p:nvPr/>
        </p:nvCxnSpPr>
        <p:spPr>
          <a:xfrm>
            <a:off x="9393731" y="3262982"/>
            <a:ext cx="67619" cy="18773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6" name="Connector 225"/>
          <p:cNvCxnSpPr/>
          <p:nvPr/>
        </p:nvCxnSpPr>
        <p:spPr>
          <a:xfrm>
            <a:off x="9461350" y="3450712"/>
            <a:ext cx="67620" cy="14372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7" name="Connector 226"/>
          <p:cNvCxnSpPr/>
          <p:nvPr/>
        </p:nvCxnSpPr>
        <p:spPr>
          <a:xfrm>
            <a:off x="9528970" y="3594441"/>
            <a:ext cx="67619" cy="7446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8" name="Connector 227"/>
          <p:cNvCxnSpPr/>
          <p:nvPr/>
        </p:nvCxnSpPr>
        <p:spPr>
          <a:xfrm flipV="1">
            <a:off x="9596589" y="3661012"/>
            <a:ext cx="67620" cy="78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9" name="Connector 228"/>
          <p:cNvCxnSpPr/>
          <p:nvPr/>
        </p:nvCxnSpPr>
        <p:spPr>
          <a:xfrm flipV="1">
            <a:off x="9664209" y="3572151"/>
            <a:ext cx="67619" cy="888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0" name="Connector 229"/>
          <p:cNvCxnSpPr/>
          <p:nvPr/>
        </p:nvCxnSpPr>
        <p:spPr>
          <a:xfrm flipV="1">
            <a:off x="9731828" y="3417943"/>
            <a:ext cx="67620" cy="15420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1" name="Connector 230"/>
          <p:cNvCxnSpPr/>
          <p:nvPr/>
        </p:nvCxnSpPr>
        <p:spPr>
          <a:xfrm flipV="1">
            <a:off x="9799448" y="3225494"/>
            <a:ext cx="67619" cy="19244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2" name="Connector 231"/>
          <p:cNvCxnSpPr/>
          <p:nvPr/>
        </p:nvCxnSpPr>
        <p:spPr>
          <a:xfrm flipV="1">
            <a:off x="9867067" y="3028633"/>
            <a:ext cx="67620" cy="1968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3" name="Connector 232"/>
          <p:cNvCxnSpPr/>
          <p:nvPr/>
        </p:nvCxnSpPr>
        <p:spPr>
          <a:xfrm flipV="1">
            <a:off x="9934687" y="2861967"/>
            <a:ext cx="67619" cy="16666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4" name="Connector 233"/>
          <p:cNvCxnSpPr/>
          <p:nvPr/>
        </p:nvCxnSpPr>
        <p:spPr>
          <a:xfrm flipV="1">
            <a:off x="10002306" y="2754792"/>
            <a:ext cx="67620" cy="10717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5" name="Connector 234"/>
          <p:cNvCxnSpPr/>
          <p:nvPr/>
        </p:nvCxnSpPr>
        <p:spPr>
          <a:xfrm flipV="1">
            <a:off x="10069926" y="2725947"/>
            <a:ext cx="67619" cy="2884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6" name="Connector 235"/>
          <p:cNvCxnSpPr/>
          <p:nvPr/>
        </p:nvCxnSpPr>
        <p:spPr>
          <a:xfrm>
            <a:off x="10137545" y="2725947"/>
            <a:ext cx="67620" cy="5455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Connector 236"/>
          <p:cNvCxnSpPr/>
          <p:nvPr/>
        </p:nvCxnSpPr>
        <p:spPr>
          <a:xfrm>
            <a:off x="10205165" y="2780503"/>
            <a:ext cx="67619" cy="12836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Connector 237"/>
          <p:cNvCxnSpPr/>
          <p:nvPr/>
        </p:nvCxnSpPr>
        <p:spPr>
          <a:xfrm>
            <a:off x="10272784" y="2908870"/>
            <a:ext cx="67620" cy="17961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Connector 238"/>
          <p:cNvCxnSpPr/>
          <p:nvPr/>
        </p:nvCxnSpPr>
        <p:spPr>
          <a:xfrm>
            <a:off x="10340404" y="3088484"/>
            <a:ext cx="67619" cy="19928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0" name="Connector 239"/>
          <p:cNvCxnSpPr/>
          <p:nvPr/>
        </p:nvCxnSpPr>
        <p:spPr>
          <a:xfrm>
            <a:off x="10408023" y="3287770"/>
            <a:ext cx="67620" cy="18392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1" name="Connector 240"/>
          <p:cNvCxnSpPr/>
          <p:nvPr/>
        </p:nvCxnSpPr>
        <p:spPr>
          <a:xfrm>
            <a:off x="10475643" y="3471698"/>
            <a:ext cx="67619" cy="13623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Connector 241"/>
          <p:cNvCxnSpPr/>
          <p:nvPr/>
        </p:nvCxnSpPr>
        <p:spPr>
          <a:xfrm>
            <a:off x="10543262" y="3607936"/>
            <a:ext cx="67620" cy="6460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3" name="Connector 242"/>
          <p:cNvCxnSpPr/>
          <p:nvPr/>
        </p:nvCxnSpPr>
        <p:spPr>
          <a:xfrm flipV="1">
            <a:off x="10610882" y="3654142"/>
            <a:ext cx="67619" cy="183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4" name="Connector 243"/>
          <p:cNvCxnSpPr/>
          <p:nvPr/>
        </p:nvCxnSpPr>
        <p:spPr>
          <a:xfrm flipV="1">
            <a:off x="10678501" y="3555987"/>
            <a:ext cx="67620" cy="9815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5" name="Connector 244"/>
          <p:cNvCxnSpPr/>
          <p:nvPr/>
        </p:nvCxnSpPr>
        <p:spPr>
          <a:xfrm flipV="1">
            <a:off x="10746121" y="3395326"/>
            <a:ext cx="67619" cy="16066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6" name="Connector 245"/>
          <p:cNvCxnSpPr/>
          <p:nvPr/>
        </p:nvCxnSpPr>
        <p:spPr>
          <a:xfrm flipV="1">
            <a:off x="10813740" y="3200400"/>
            <a:ext cx="67620" cy="1949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7" name="TextBox 246"/>
          <p:cNvSpPr txBox="1"/>
          <p:nvPr/>
        </p:nvSpPr>
        <p:spPr>
          <a:xfrm>
            <a:off x="640080" y="4526280"/>
            <a:ext cx="2468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i="0">
                <a:solidFill>
                  <a:srgbClr val="C45E0A"/>
                </a:solidFill>
                <a:latin typeface="Arial"/>
              </a:rPr>
              <a:t>AM сигнал s(t)</a:t>
            </a:r>
          </a:p>
        </p:txBody>
      </p:sp>
      <p:cxnSp>
        <p:nvCxnSpPr>
          <p:cNvPr id="248" name="Connector 247"/>
          <p:cNvCxnSpPr/>
          <p:nvPr/>
        </p:nvCxnSpPr>
        <p:spPr>
          <a:xfrm flipV="1">
            <a:off x="2834640" y="4756190"/>
            <a:ext cx="67619" cy="13585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9" name="Connector 248"/>
          <p:cNvCxnSpPr/>
          <p:nvPr/>
        </p:nvCxnSpPr>
        <p:spPr>
          <a:xfrm flipV="1">
            <a:off x="2902259" y="4634418"/>
            <a:ext cx="67619" cy="12177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" name="Connector 249"/>
          <p:cNvCxnSpPr/>
          <p:nvPr/>
        </p:nvCxnSpPr>
        <p:spPr>
          <a:xfrm flipV="1">
            <a:off x="2969878" y="4550914"/>
            <a:ext cx="67620" cy="8350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250"/>
          <p:cNvCxnSpPr/>
          <p:nvPr/>
        </p:nvCxnSpPr>
        <p:spPr>
          <a:xfrm flipV="1">
            <a:off x="3037498" y="4524376"/>
            <a:ext cx="67619" cy="2653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2" name="Connector 251"/>
          <p:cNvCxnSpPr/>
          <p:nvPr/>
        </p:nvCxnSpPr>
        <p:spPr>
          <a:xfrm>
            <a:off x="3105117" y="4524376"/>
            <a:ext cx="67620" cy="3954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3" name="Connector 252"/>
          <p:cNvCxnSpPr/>
          <p:nvPr/>
        </p:nvCxnSpPr>
        <p:spPr>
          <a:xfrm>
            <a:off x="3172737" y="4563921"/>
            <a:ext cx="67619" cy="10270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4" name="Connector 253"/>
          <p:cNvCxnSpPr/>
          <p:nvPr/>
        </p:nvCxnSpPr>
        <p:spPr>
          <a:xfrm>
            <a:off x="3240356" y="4666621"/>
            <a:ext cx="67620" cy="15063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5" name="Connector 254"/>
          <p:cNvCxnSpPr/>
          <p:nvPr/>
        </p:nvCxnSpPr>
        <p:spPr>
          <a:xfrm>
            <a:off x="3307976" y="4817260"/>
            <a:ext cx="67619" cy="17326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6" name="Connector 255"/>
          <p:cNvCxnSpPr/>
          <p:nvPr/>
        </p:nvCxnSpPr>
        <p:spPr>
          <a:xfrm>
            <a:off x="3375595" y="4990527"/>
            <a:ext cx="67620" cy="1648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7" name="Connector 256"/>
          <p:cNvCxnSpPr/>
          <p:nvPr/>
        </p:nvCxnSpPr>
        <p:spPr>
          <a:xfrm>
            <a:off x="3443215" y="5155332"/>
            <a:ext cx="67619" cy="12518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8" name="Connector 257"/>
          <p:cNvCxnSpPr/>
          <p:nvPr/>
        </p:nvCxnSpPr>
        <p:spPr>
          <a:xfrm>
            <a:off x="3510834" y="5280515"/>
            <a:ext cx="67620" cy="603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9" name="Connector 258"/>
          <p:cNvCxnSpPr/>
          <p:nvPr/>
        </p:nvCxnSpPr>
        <p:spPr>
          <a:xfrm flipV="1">
            <a:off x="3578454" y="5322280"/>
            <a:ext cx="67619" cy="1858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 259"/>
          <p:cNvCxnSpPr/>
          <p:nvPr/>
        </p:nvCxnSpPr>
        <p:spPr>
          <a:xfrm flipV="1">
            <a:off x="3646073" y="5224934"/>
            <a:ext cx="67620" cy="9734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Connector 260"/>
          <p:cNvCxnSpPr/>
          <p:nvPr/>
        </p:nvCxnSpPr>
        <p:spPr>
          <a:xfrm flipV="1">
            <a:off x="3713693" y="5063854"/>
            <a:ext cx="67619" cy="16108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261"/>
          <p:cNvCxnSpPr/>
          <p:nvPr/>
        </p:nvCxnSpPr>
        <p:spPr>
          <a:xfrm flipV="1">
            <a:off x="3781312" y="4866560"/>
            <a:ext cx="67620" cy="19729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3" name="Connector 262"/>
          <p:cNvCxnSpPr/>
          <p:nvPr/>
        </p:nvCxnSpPr>
        <p:spPr>
          <a:xfrm flipV="1">
            <a:off x="3848932" y="4668227"/>
            <a:ext cx="67619" cy="19833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4" name="Connector 263"/>
          <p:cNvCxnSpPr/>
          <p:nvPr/>
        </p:nvCxnSpPr>
        <p:spPr>
          <a:xfrm flipV="1">
            <a:off x="3916551" y="4505203"/>
            <a:ext cx="67620" cy="16302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5" name="Connector 264"/>
          <p:cNvCxnSpPr/>
          <p:nvPr/>
        </p:nvCxnSpPr>
        <p:spPr>
          <a:xfrm flipV="1">
            <a:off x="3984171" y="4408125"/>
            <a:ext cx="67619" cy="9707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6" name="Connector 265"/>
          <p:cNvCxnSpPr/>
          <p:nvPr/>
        </p:nvCxnSpPr>
        <p:spPr>
          <a:xfrm flipV="1">
            <a:off x="4051790" y="4395984"/>
            <a:ext cx="67620" cy="1214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7" name="Connector 266"/>
          <p:cNvCxnSpPr/>
          <p:nvPr/>
        </p:nvCxnSpPr>
        <p:spPr>
          <a:xfrm>
            <a:off x="4119410" y="4395984"/>
            <a:ext cx="67619" cy="7632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8" name="Connector 267"/>
          <p:cNvCxnSpPr/>
          <p:nvPr/>
        </p:nvCxnSpPr>
        <p:spPr>
          <a:xfrm>
            <a:off x="4187029" y="4472312"/>
            <a:ext cx="67620" cy="15196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9" name="Connector 268"/>
          <p:cNvCxnSpPr/>
          <p:nvPr/>
        </p:nvCxnSpPr>
        <p:spPr>
          <a:xfrm>
            <a:off x="4254649" y="4624280"/>
            <a:ext cx="67619" cy="20065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Connector 269"/>
          <p:cNvCxnSpPr/>
          <p:nvPr/>
        </p:nvCxnSpPr>
        <p:spPr>
          <a:xfrm>
            <a:off x="4322268" y="4824931"/>
            <a:ext cx="67620" cy="2132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Connector 270"/>
          <p:cNvCxnSpPr/>
          <p:nvPr/>
        </p:nvCxnSpPr>
        <p:spPr>
          <a:xfrm>
            <a:off x="4389888" y="5038136"/>
            <a:ext cx="67619" cy="18720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Connector 271"/>
          <p:cNvCxnSpPr/>
          <p:nvPr/>
        </p:nvCxnSpPr>
        <p:spPr>
          <a:xfrm>
            <a:off x="4457507" y="5225342"/>
            <a:ext cx="67620" cy="12745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Connector 272"/>
          <p:cNvCxnSpPr/>
          <p:nvPr/>
        </p:nvCxnSpPr>
        <p:spPr>
          <a:xfrm>
            <a:off x="4525127" y="5352796"/>
            <a:ext cx="67619" cy="4506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Connector 273"/>
          <p:cNvCxnSpPr/>
          <p:nvPr/>
        </p:nvCxnSpPr>
        <p:spPr>
          <a:xfrm flipV="1">
            <a:off x="4592746" y="5353167"/>
            <a:ext cx="67620" cy="4469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Connector 274"/>
          <p:cNvCxnSpPr/>
          <p:nvPr/>
        </p:nvCxnSpPr>
        <p:spPr>
          <a:xfrm flipV="1">
            <a:off x="4660366" y="5227890"/>
            <a:ext cx="67619" cy="12527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Connector 275"/>
          <p:cNvCxnSpPr/>
          <p:nvPr/>
        </p:nvCxnSpPr>
        <p:spPr>
          <a:xfrm flipV="1">
            <a:off x="4727985" y="5045798"/>
            <a:ext cx="67620" cy="18209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Connector 276"/>
          <p:cNvCxnSpPr/>
          <p:nvPr/>
        </p:nvCxnSpPr>
        <p:spPr>
          <a:xfrm flipV="1">
            <a:off x="4795605" y="4840625"/>
            <a:ext cx="67619" cy="20517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 277"/>
          <p:cNvCxnSpPr/>
          <p:nvPr/>
        </p:nvCxnSpPr>
        <p:spPr>
          <a:xfrm flipV="1">
            <a:off x="4863224" y="4649605"/>
            <a:ext cx="67620" cy="19102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Connector 278"/>
          <p:cNvCxnSpPr/>
          <p:nvPr/>
        </p:nvCxnSpPr>
        <p:spPr>
          <a:xfrm flipV="1">
            <a:off x="4930844" y="4506485"/>
            <a:ext cx="67619" cy="14312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Connector 279"/>
          <p:cNvCxnSpPr/>
          <p:nvPr/>
        </p:nvCxnSpPr>
        <p:spPr>
          <a:xfrm flipV="1">
            <a:off x="4998463" y="4435360"/>
            <a:ext cx="67620" cy="7112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1" name="Connector 280"/>
          <p:cNvCxnSpPr/>
          <p:nvPr/>
        </p:nvCxnSpPr>
        <p:spPr>
          <a:xfrm>
            <a:off x="5066083" y="4435360"/>
            <a:ext cx="67619" cy="1113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2" name="Connector 281"/>
          <p:cNvCxnSpPr/>
          <p:nvPr/>
        </p:nvCxnSpPr>
        <p:spPr>
          <a:xfrm>
            <a:off x="5133702" y="4446492"/>
            <a:ext cx="67620" cy="8837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3" name="Connector 282"/>
          <p:cNvCxnSpPr/>
          <p:nvPr/>
        </p:nvCxnSpPr>
        <p:spPr>
          <a:xfrm>
            <a:off x="5201322" y="4534865"/>
            <a:ext cx="67619" cy="14679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4" name="Connector 283"/>
          <p:cNvCxnSpPr/>
          <p:nvPr/>
        </p:nvCxnSpPr>
        <p:spPr>
          <a:xfrm>
            <a:off x="5268941" y="4681658"/>
            <a:ext cx="67620" cy="17660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5" name="Connector 284"/>
          <p:cNvCxnSpPr/>
          <p:nvPr/>
        </p:nvCxnSpPr>
        <p:spPr>
          <a:xfrm>
            <a:off x="5336561" y="4858261"/>
            <a:ext cx="67619" cy="1737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6" name="Connector 285"/>
          <p:cNvCxnSpPr/>
          <p:nvPr/>
        </p:nvCxnSpPr>
        <p:spPr>
          <a:xfrm>
            <a:off x="5404180" y="5031966"/>
            <a:ext cx="67620" cy="14021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Connector 286"/>
          <p:cNvCxnSpPr/>
          <p:nvPr/>
        </p:nvCxnSpPr>
        <p:spPr>
          <a:xfrm>
            <a:off x="5471800" y="5172177"/>
            <a:ext cx="67619" cy="8375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8" name="Connector 287"/>
          <p:cNvCxnSpPr/>
          <p:nvPr/>
        </p:nvCxnSpPr>
        <p:spPr>
          <a:xfrm>
            <a:off x="5539419" y="5255928"/>
            <a:ext cx="67620" cy="1576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9" name="Connector 288"/>
          <p:cNvCxnSpPr/>
          <p:nvPr/>
        </p:nvCxnSpPr>
        <p:spPr>
          <a:xfrm flipV="1">
            <a:off x="5607039" y="5220868"/>
            <a:ext cx="67619" cy="5082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0" name="Connector 289"/>
          <p:cNvCxnSpPr/>
          <p:nvPr/>
        </p:nvCxnSpPr>
        <p:spPr>
          <a:xfrm flipV="1">
            <a:off x="5674658" y="5116700"/>
            <a:ext cx="67620" cy="10416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Connector 290"/>
          <p:cNvCxnSpPr/>
          <p:nvPr/>
        </p:nvCxnSpPr>
        <p:spPr>
          <a:xfrm flipV="1">
            <a:off x="5742278" y="4981145"/>
            <a:ext cx="67619" cy="13555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Connector 291"/>
          <p:cNvCxnSpPr/>
          <p:nvPr/>
        </p:nvCxnSpPr>
        <p:spPr>
          <a:xfrm flipV="1">
            <a:off x="5809897" y="4840247"/>
            <a:ext cx="67620" cy="14089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Connector 292"/>
          <p:cNvCxnSpPr/>
          <p:nvPr/>
        </p:nvCxnSpPr>
        <p:spPr>
          <a:xfrm flipV="1">
            <a:off x="5877517" y="4719108"/>
            <a:ext cx="67619" cy="12113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" name="Connector 293"/>
          <p:cNvCxnSpPr/>
          <p:nvPr/>
        </p:nvCxnSpPr>
        <p:spPr>
          <a:xfrm flipV="1">
            <a:off x="5945136" y="4637388"/>
            <a:ext cx="67620" cy="8172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5" name="Connector 294"/>
          <p:cNvCxnSpPr/>
          <p:nvPr/>
        </p:nvCxnSpPr>
        <p:spPr>
          <a:xfrm flipV="1">
            <a:off x="6012756" y="4606157"/>
            <a:ext cx="67619" cy="3123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6" name="Connector 295"/>
          <p:cNvCxnSpPr/>
          <p:nvPr/>
        </p:nvCxnSpPr>
        <p:spPr>
          <a:xfrm>
            <a:off x="6080375" y="4606157"/>
            <a:ext cx="67620" cy="2044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7" name="Connector 296"/>
          <p:cNvCxnSpPr/>
          <p:nvPr/>
        </p:nvCxnSpPr>
        <p:spPr>
          <a:xfrm>
            <a:off x="6147995" y="4626598"/>
            <a:ext cx="67619" cy="6404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8" name="Connector 297"/>
          <p:cNvCxnSpPr/>
          <p:nvPr/>
        </p:nvCxnSpPr>
        <p:spPr>
          <a:xfrm>
            <a:off x="6215614" y="4690644"/>
            <a:ext cx="67620" cy="9260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Connector 298"/>
          <p:cNvCxnSpPr/>
          <p:nvPr/>
        </p:nvCxnSpPr>
        <p:spPr>
          <a:xfrm>
            <a:off x="6283234" y="4783248"/>
            <a:ext cx="67619" cy="10249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Connector 299"/>
          <p:cNvCxnSpPr/>
          <p:nvPr/>
        </p:nvCxnSpPr>
        <p:spPr>
          <a:xfrm>
            <a:off x="6350853" y="4885742"/>
            <a:ext cx="67620" cy="9377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1" name="Connector 300"/>
          <p:cNvCxnSpPr/>
          <p:nvPr/>
        </p:nvCxnSpPr>
        <p:spPr>
          <a:xfrm>
            <a:off x="6418473" y="4979512"/>
            <a:ext cx="67619" cy="6978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2" name="Connector 301"/>
          <p:cNvCxnSpPr/>
          <p:nvPr/>
        </p:nvCxnSpPr>
        <p:spPr>
          <a:xfrm>
            <a:off x="6486092" y="5049297"/>
            <a:ext cx="67620" cy="3623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Connector 302"/>
          <p:cNvCxnSpPr/>
          <p:nvPr/>
        </p:nvCxnSpPr>
        <p:spPr>
          <a:xfrm flipV="1">
            <a:off x="6553712" y="5085389"/>
            <a:ext cx="67619" cy="13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4" name="Connector 303"/>
          <p:cNvCxnSpPr/>
          <p:nvPr/>
        </p:nvCxnSpPr>
        <p:spPr>
          <a:xfrm flipV="1">
            <a:off x="6621331" y="5052553"/>
            <a:ext cx="67620" cy="3283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5" name="Connector 304"/>
          <p:cNvCxnSpPr/>
          <p:nvPr/>
        </p:nvCxnSpPr>
        <p:spPr>
          <a:xfrm flipV="1">
            <a:off x="6688951" y="4995816"/>
            <a:ext cx="67619" cy="5673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6" name="Connector 305"/>
          <p:cNvCxnSpPr/>
          <p:nvPr/>
        </p:nvCxnSpPr>
        <p:spPr>
          <a:xfrm flipV="1">
            <a:off x="6756570" y="4927011"/>
            <a:ext cx="67620" cy="6880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7" name="Connector 306"/>
          <p:cNvCxnSpPr/>
          <p:nvPr/>
        </p:nvCxnSpPr>
        <p:spPr>
          <a:xfrm flipV="1">
            <a:off x="6824190" y="4858691"/>
            <a:ext cx="67619" cy="6832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8" name="Connector 307"/>
          <p:cNvCxnSpPr/>
          <p:nvPr/>
        </p:nvCxnSpPr>
        <p:spPr>
          <a:xfrm flipV="1">
            <a:off x="6891809" y="4801999"/>
            <a:ext cx="67620" cy="5669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Connector 308"/>
          <p:cNvCxnSpPr/>
          <p:nvPr/>
        </p:nvCxnSpPr>
        <p:spPr>
          <a:xfrm flipV="1">
            <a:off x="6959429" y="4765076"/>
            <a:ext cx="67619" cy="3692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Connector 309"/>
          <p:cNvCxnSpPr/>
          <p:nvPr/>
        </p:nvCxnSpPr>
        <p:spPr>
          <a:xfrm flipV="1">
            <a:off x="7027048" y="4752172"/>
            <a:ext cx="67620" cy="1290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Connector 310"/>
          <p:cNvCxnSpPr/>
          <p:nvPr/>
        </p:nvCxnSpPr>
        <p:spPr>
          <a:xfrm>
            <a:off x="7094668" y="4752172"/>
            <a:ext cx="67619" cy="1129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2" name="Connector 311"/>
          <p:cNvCxnSpPr/>
          <p:nvPr/>
        </p:nvCxnSpPr>
        <p:spPr>
          <a:xfrm>
            <a:off x="7162287" y="4763471"/>
            <a:ext cx="67620" cy="3205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Connector 312"/>
          <p:cNvCxnSpPr/>
          <p:nvPr/>
        </p:nvCxnSpPr>
        <p:spPr>
          <a:xfrm>
            <a:off x="7229907" y="4795530"/>
            <a:ext cx="67619" cy="4661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Connector 313"/>
          <p:cNvCxnSpPr/>
          <p:nvPr/>
        </p:nvCxnSpPr>
        <p:spPr>
          <a:xfrm>
            <a:off x="7297526" y="4842140"/>
            <a:ext cx="67620" cy="5326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5" name="Connector 314"/>
          <p:cNvCxnSpPr/>
          <p:nvPr/>
        </p:nvCxnSpPr>
        <p:spPr>
          <a:xfrm>
            <a:off x="7365146" y="4895403"/>
            <a:ext cx="67619" cy="5147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Connector 315"/>
          <p:cNvCxnSpPr/>
          <p:nvPr/>
        </p:nvCxnSpPr>
        <p:spPr>
          <a:xfrm>
            <a:off x="7432765" y="4946874"/>
            <a:ext cx="67620" cy="4175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" name="Connector 316"/>
          <p:cNvCxnSpPr/>
          <p:nvPr/>
        </p:nvCxnSpPr>
        <p:spPr>
          <a:xfrm>
            <a:off x="7500385" y="4988627"/>
            <a:ext cx="67619" cy="2557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Connector 317"/>
          <p:cNvCxnSpPr/>
          <p:nvPr/>
        </p:nvCxnSpPr>
        <p:spPr>
          <a:xfrm>
            <a:off x="7568004" y="5014197"/>
            <a:ext cx="67620" cy="516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9" name="Connector 318"/>
          <p:cNvCxnSpPr/>
          <p:nvPr/>
        </p:nvCxnSpPr>
        <p:spPr>
          <a:xfrm flipV="1">
            <a:off x="7635624" y="5002692"/>
            <a:ext cx="67619" cy="1666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" name="Connector 319"/>
          <p:cNvCxnSpPr/>
          <p:nvPr/>
        </p:nvCxnSpPr>
        <p:spPr>
          <a:xfrm flipV="1">
            <a:off x="7703243" y="4965931"/>
            <a:ext cx="67620" cy="3676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Connector 320"/>
          <p:cNvCxnSpPr/>
          <p:nvPr/>
        </p:nvCxnSpPr>
        <p:spPr>
          <a:xfrm flipV="1">
            <a:off x="7770863" y="4913961"/>
            <a:ext cx="67619" cy="5197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2" name="Connector 321"/>
          <p:cNvCxnSpPr/>
          <p:nvPr/>
        </p:nvCxnSpPr>
        <p:spPr>
          <a:xfrm flipV="1">
            <a:off x="7838482" y="4854433"/>
            <a:ext cx="67620" cy="5952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3" name="Connector 322"/>
          <p:cNvCxnSpPr/>
          <p:nvPr/>
        </p:nvCxnSpPr>
        <p:spPr>
          <a:xfrm flipV="1">
            <a:off x="7906102" y="4796922"/>
            <a:ext cx="67619" cy="5751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4" name="Connector 323"/>
          <p:cNvCxnSpPr/>
          <p:nvPr/>
        </p:nvCxnSpPr>
        <p:spPr>
          <a:xfrm flipV="1">
            <a:off x="7973721" y="4751638"/>
            <a:ext cx="67620" cy="4528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5" name="Connector 324"/>
          <p:cNvCxnSpPr/>
          <p:nvPr/>
        </p:nvCxnSpPr>
        <p:spPr>
          <a:xfrm flipV="1">
            <a:off x="8041341" y="4727804"/>
            <a:ext cx="67619" cy="2383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6" name="Connector 325"/>
          <p:cNvCxnSpPr/>
          <p:nvPr/>
        </p:nvCxnSpPr>
        <p:spPr>
          <a:xfrm>
            <a:off x="8108960" y="4727804"/>
            <a:ext cx="67620" cy="412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7" name="Connector 326"/>
          <p:cNvCxnSpPr/>
          <p:nvPr/>
        </p:nvCxnSpPr>
        <p:spPr>
          <a:xfrm>
            <a:off x="8176580" y="4731925"/>
            <a:ext cx="67619" cy="3431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8" name="Connector 327"/>
          <p:cNvCxnSpPr/>
          <p:nvPr/>
        </p:nvCxnSpPr>
        <p:spPr>
          <a:xfrm>
            <a:off x="8244199" y="4766240"/>
            <a:ext cx="67620" cy="6149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9" name="Connector 328"/>
          <p:cNvCxnSpPr/>
          <p:nvPr/>
        </p:nvCxnSpPr>
        <p:spPr>
          <a:xfrm>
            <a:off x="8311819" y="4827731"/>
            <a:ext cx="67619" cy="8023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0" name="Connector 329"/>
          <p:cNvCxnSpPr/>
          <p:nvPr/>
        </p:nvCxnSpPr>
        <p:spPr>
          <a:xfrm>
            <a:off x="8379438" y="4907964"/>
            <a:ext cx="67620" cy="8601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1" name="Connector 330"/>
          <p:cNvCxnSpPr/>
          <p:nvPr/>
        </p:nvCxnSpPr>
        <p:spPr>
          <a:xfrm>
            <a:off x="8447058" y="4993977"/>
            <a:ext cx="67619" cy="7620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2" name="Connector 331"/>
          <p:cNvCxnSpPr/>
          <p:nvPr/>
        </p:nvCxnSpPr>
        <p:spPr>
          <a:xfrm>
            <a:off x="8514677" y="5070177"/>
            <a:ext cx="67620" cy="5086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3" name="Connector 332"/>
          <p:cNvCxnSpPr/>
          <p:nvPr/>
        </p:nvCxnSpPr>
        <p:spPr>
          <a:xfrm>
            <a:off x="8582297" y="5121045"/>
            <a:ext cx="67619" cy="1312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4" name="Connector 333"/>
          <p:cNvCxnSpPr/>
          <p:nvPr/>
        </p:nvCxnSpPr>
        <p:spPr>
          <a:xfrm flipV="1">
            <a:off x="8649916" y="5103063"/>
            <a:ext cx="67620" cy="3110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5" name="Connector 334"/>
          <p:cNvCxnSpPr/>
          <p:nvPr/>
        </p:nvCxnSpPr>
        <p:spPr>
          <a:xfrm flipV="1">
            <a:off x="8717536" y="5029090"/>
            <a:ext cx="67619" cy="7397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6" name="Connector 335"/>
          <p:cNvCxnSpPr/>
          <p:nvPr/>
        </p:nvCxnSpPr>
        <p:spPr>
          <a:xfrm flipV="1">
            <a:off x="8785155" y="4922071"/>
            <a:ext cx="67620" cy="1070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7" name="Connector 336"/>
          <p:cNvCxnSpPr/>
          <p:nvPr/>
        </p:nvCxnSpPr>
        <p:spPr>
          <a:xfrm flipV="1">
            <a:off x="8852775" y="4799214"/>
            <a:ext cx="67619" cy="12285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8" name="Connector 337"/>
          <p:cNvCxnSpPr/>
          <p:nvPr/>
        </p:nvCxnSpPr>
        <p:spPr>
          <a:xfrm flipV="1">
            <a:off x="8920394" y="4682442"/>
            <a:ext cx="67620" cy="11677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9" name="Connector 338"/>
          <p:cNvCxnSpPr/>
          <p:nvPr/>
        </p:nvCxnSpPr>
        <p:spPr>
          <a:xfrm flipV="1">
            <a:off x="8988014" y="4594520"/>
            <a:ext cx="67619" cy="8792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0" name="Connector 339"/>
          <p:cNvCxnSpPr/>
          <p:nvPr/>
        </p:nvCxnSpPr>
        <p:spPr>
          <a:xfrm flipV="1">
            <a:off x="9055633" y="4554626"/>
            <a:ext cx="67620" cy="3989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1" name="Connector 340"/>
          <p:cNvCxnSpPr/>
          <p:nvPr/>
        </p:nvCxnSpPr>
        <p:spPr>
          <a:xfrm>
            <a:off x="9123253" y="4554626"/>
            <a:ext cx="67619" cy="1964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2" name="Connector 341"/>
          <p:cNvCxnSpPr/>
          <p:nvPr/>
        </p:nvCxnSpPr>
        <p:spPr>
          <a:xfrm>
            <a:off x="9190872" y="4574269"/>
            <a:ext cx="67620" cy="801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3" name="Connector 342"/>
          <p:cNvCxnSpPr/>
          <p:nvPr/>
        </p:nvCxnSpPr>
        <p:spPr>
          <a:xfrm>
            <a:off x="9258492" y="4654388"/>
            <a:ext cx="67619" cy="12996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Connector 343"/>
          <p:cNvCxnSpPr/>
          <p:nvPr/>
        </p:nvCxnSpPr>
        <p:spPr>
          <a:xfrm>
            <a:off x="9326111" y="4784348"/>
            <a:ext cx="67620" cy="158828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5" name="Connector 344"/>
          <p:cNvCxnSpPr/>
          <p:nvPr/>
        </p:nvCxnSpPr>
        <p:spPr>
          <a:xfrm>
            <a:off x="9393731" y="4943176"/>
            <a:ext cx="67619" cy="15975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Connector 345"/>
          <p:cNvCxnSpPr/>
          <p:nvPr/>
        </p:nvCxnSpPr>
        <p:spPr>
          <a:xfrm>
            <a:off x="9461350" y="5102935"/>
            <a:ext cx="67620" cy="13079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7" name="Connector 346"/>
          <p:cNvCxnSpPr/>
          <p:nvPr/>
        </p:nvCxnSpPr>
        <p:spPr>
          <a:xfrm>
            <a:off x="9528970" y="5233728"/>
            <a:ext cx="67619" cy="7566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Connector 347"/>
          <p:cNvCxnSpPr/>
          <p:nvPr/>
        </p:nvCxnSpPr>
        <p:spPr>
          <a:xfrm>
            <a:off x="9596589" y="5309392"/>
            <a:ext cx="67620" cy="339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Connector 348"/>
          <p:cNvCxnSpPr/>
          <p:nvPr/>
        </p:nvCxnSpPr>
        <p:spPr>
          <a:xfrm flipV="1">
            <a:off x="9664209" y="5239604"/>
            <a:ext cx="67619" cy="7318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Connector 349"/>
          <p:cNvCxnSpPr/>
          <p:nvPr/>
        </p:nvCxnSpPr>
        <p:spPr>
          <a:xfrm flipV="1">
            <a:off x="9731828" y="5099830"/>
            <a:ext cx="67620" cy="13977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1" name="Connector 350"/>
          <p:cNvCxnSpPr/>
          <p:nvPr/>
        </p:nvCxnSpPr>
        <p:spPr>
          <a:xfrm flipV="1">
            <a:off x="9799448" y="4916483"/>
            <a:ext cx="67619" cy="183347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2" name="Connector 351"/>
          <p:cNvCxnSpPr/>
          <p:nvPr/>
        </p:nvCxnSpPr>
        <p:spPr>
          <a:xfrm flipV="1">
            <a:off x="9867067" y="4721732"/>
            <a:ext cx="67620" cy="19475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3" name="Connector 352"/>
          <p:cNvCxnSpPr/>
          <p:nvPr/>
        </p:nvCxnSpPr>
        <p:spPr>
          <a:xfrm flipV="1">
            <a:off x="9934687" y="4551089"/>
            <a:ext cx="67619" cy="17064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4" name="Connector 353"/>
          <p:cNvCxnSpPr/>
          <p:nvPr/>
        </p:nvCxnSpPr>
        <p:spPr>
          <a:xfrm flipV="1">
            <a:off x="10002306" y="4436726"/>
            <a:ext cx="67620" cy="114363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Connector 354"/>
          <p:cNvCxnSpPr/>
          <p:nvPr/>
        </p:nvCxnSpPr>
        <p:spPr>
          <a:xfrm flipV="1">
            <a:off x="10069926" y="4401237"/>
            <a:ext cx="67619" cy="3548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Connector 355"/>
          <p:cNvCxnSpPr/>
          <p:nvPr/>
        </p:nvCxnSpPr>
        <p:spPr>
          <a:xfrm>
            <a:off x="10137545" y="4401237"/>
            <a:ext cx="67620" cy="51835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Connector 356"/>
          <p:cNvCxnSpPr/>
          <p:nvPr/>
        </p:nvCxnSpPr>
        <p:spPr>
          <a:xfrm>
            <a:off x="10205165" y="4453072"/>
            <a:ext cx="67619" cy="131519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8" name="Connector 357"/>
          <p:cNvCxnSpPr/>
          <p:nvPr/>
        </p:nvCxnSpPr>
        <p:spPr>
          <a:xfrm>
            <a:off x="10272784" y="4584591"/>
            <a:ext cx="67620" cy="18859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Connector 358"/>
          <p:cNvCxnSpPr/>
          <p:nvPr/>
        </p:nvCxnSpPr>
        <p:spPr>
          <a:xfrm>
            <a:off x="10340404" y="4773187"/>
            <a:ext cx="67619" cy="21212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0" name="Connector 359"/>
          <p:cNvCxnSpPr/>
          <p:nvPr/>
        </p:nvCxnSpPr>
        <p:spPr>
          <a:xfrm>
            <a:off x="10408023" y="4985308"/>
            <a:ext cx="67620" cy="197334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1" name="Connector 360"/>
          <p:cNvCxnSpPr/>
          <p:nvPr/>
        </p:nvCxnSpPr>
        <p:spPr>
          <a:xfrm>
            <a:off x="10475643" y="5182642"/>
            <a:ext cx="67619" cy="14664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2" name="Connector 361"/>
          <p:cNvCxnSpPr/>
          <p:nvPr/>
        </p:nvCxnSpPr>
        <p:spPr>
          <a:xfrm>
            <a:off x="10543262" y="5329288"/>
            <a:ext cx="67620" cy="6924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3" name="Connector 362"/>
          <p:cNvCxnSpPr/>
          <p:nvPr/>
        </p:nvCxnSpPr>
        <p:spPr>
          <a:xfrm flipV="1">
            <a:off x="10610882" y="5377868"/>
            <a:ext cx="67619" cy="20661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4" name="Connector 363"/>
          <p:cNvCxnSpPr/>
          <p:nvPr/>
        </p:nvCxnSpPr>
        <p:spPr>
          <a:xfrm flipV="1">
            <a:off x="10678501" y="5271372"/>
            <a:ext cx="67620" cy="106496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5" name="Connector 364"/>
          <p:cNvCxnSpPr/>
          <p:nvPr/>
        </p:nvCxnSpPr>
        <p:spPr>
          <a:xfrm flipV="1">
            <a:off x="10746121" y="5098850"/>
            <a:ext cx="67619" cy="172522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6" name="Connector 365"/>
          <p:cNvCxnSpPr/>
          <p:nvPr/>
        </p:nvCxnSpPr>
        <p:spPr>
          <a:xfrm flipV="1">
            <a:off x="10813740" y="4892040"/>
            <a:ext cx="67620" cy="206810"/>
          </a:xfrm>
          <a:prstGeom prst="line">
            <a:avLst/>
          </a:prstGeom>
          <a:ln w="17780"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7" name="TextBox 366"/>
          <p:cNvSpPr txBox="1"/>
          <p:nvPr/>
        </p:nvSpPr>
        <p:spPr>
          <a:xfrm>
            <a:off x="640080" y="5806440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1F3766"/>
                </a:solidFill>
                <a:latin typeface="Arial"/>
              </a:rPr>
              <a:t>Тасымалдаушы жиілігі ақпараттық сигнал жиілігінен әдетте әлдеқайда жоғары.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Амплитудалық модуляция — AM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AM кезінде тасымалдаушының амплитудасы ақпараттық сигналға сәйкес өзгереді, ал тасымалдаушы жиілігі мен бастапқы фазасы тұрақты қалады.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1828800"/>
            <a:ext cx="832104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103120" y="1920240"/>
            <a:ext cx="7955279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s(t) = Aс[1 + m·cos(2πfₘt)] cos(2πfсt)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Aс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Тасымалдаушы амплитудасы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AM модуляция индексі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0" y="342900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192" y="35204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fс және fₘ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3867912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Тасымалдаушы және ақпараттық жиіліктер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525780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BE3737"/>
                </a:solidFill>
                <a:latin typeface="Arial"/>
              </a:rPr>
              <a:t>Қалыпты AM үшін 0 ≤ m ≤ 1; m &gt; 1 болса артық модуляция және бұрмалану пайда болуы мүмкін.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AM спектрі және өткізу жолағы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Біртонды AM сигнал спектрінде тасымалдаушы және екі бүйірлік құраушы пайда болады.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097280" y="4663440"/>
            <a:ext cx="9601200" cy="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3749039" y="3017520"/>
            <a:ext cx="0" cy="1645920"/>
          </a:xfrm>
          <a:prstGeom prst="line">
            <a:avLst/>
          </a:prstGeom>
          <a:ln w="3810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46120" y="4800600"/>
            <a:ext cx="1005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9868F"/>
                </a:solidFill>
                <a:latin typeface="Arial"/>
              </a:rPr>
              <a:t>fс−fₘ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5806440" y="1920239"/>
            <a:ext cx="0" cy="2743201"/>
          </a:xfrm>
          <a:prstGeom prst="line">
            <a:avLst/>
          </a:prstGeom>
          <a:ln w="3810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03520" y="4800600"/>
            <a:ext cx="1005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2F54A2"/>
                </a:solidFill>
                <a:latin typeface="Arial"/>
              </a:rPr>
              <a:t>fс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7863840" y="3017520"/>
            <a:ext cx="0" cy="1645920"/>
          </a:xfrm>
          <a:prstGeom prst="line">
            <a:avLst/>
          </a:prstGeom>
          <a:ln w="38100">
            <a:solidFill>
              <a:srgbClr val="1986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60919" y="4800600"/>
            <a:ext cx="10058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9868F"/>
                </a:solidFill>
                <a:latin typeface="Arial"/>
              </a:rPr>
              <a:t>fс+fₘ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17520" y="1783080"/>
            <a:ext cx="6217920" cy="7772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00400" y="1874519"/>
            <a:ext cx="58521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1F3766"/>
                </a:solidFill>
                <a:latin typeface="Arial"/>
              </a:rPr>
              <a:t>BAM = 2fₘ(max)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532120"/>
            <a:ext cx="106984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Ақпараттық сигналдың ең жоғары жиілігі артқан сайын AM сигналына қажет өткізу жолағы да өседі.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Жиіліктік модуляция — FM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FM кезінде тасымалдаушының лездік жиілігі ақпараттық сигналға сәйкес өзгереді, ал амплитудасы тұрақты қалады.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822960" y="2273146"/>
            <a:ext cx="86829" cy="47005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909789" y="2023007"/>
            <a:ext cx="86830" cy="25013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96619" y="2023007"/>
            <a:ext cx="86829" cy="8475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083448" y="2107764"/>
            <a:ext cx="86830" cy="37688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170278" y="2484651"/>
            <a:ext cx="86829" cy="49253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257107" y="2977188"/>
            <a:ext cx="86830" cy="3843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1343937" y="3361489"/>
            <a:ext cx="86830" cy="1087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1430767" y="3264095"/>
            <a:ext cx="86829" cy="20612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517596" y="2840691"/>
            <a:ext cx="86830" cy="42340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604426" y="2382528"/>
            <a:ext cx="86829" cy="45816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1691255" y="2074193"/>
            <a:ext cx="86830" cy="3083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778085" y="2027903"/>
            <a:ext cx="86829" cy="4629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864914" y="2027903"/>
            <a:ext cx="86830" cy="21955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951744" y="2247456"/>
            <a:ext cx="86830" cy="39185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2038574" y="2639307"/>
            <a:ext cx="86829" cy="41927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125403" y="3058585"/>
            <a:ext cx="86830" cy="3077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2212233" y="3366311"/>
            <a:ext cx="86829" cy="10839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2299062" y="3367035"/>
            <a:ext cx="86830" cy="10766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2385892" y="3090912"/>
            <a:ext cx="86830" cy="27612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 flipV="1">
            <a:off x="2472722" y="2733242"/>
            <a:ext cx="86829" cy="35767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559551" y="2389243"/>
            <a:ext cx="86830" cy="34399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646381" y="2136240"/>
            <a:ext cx="86829" cy="25300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733210" y="2018523"/>
            <a:ext cx="86830" cy="11771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820040" y="2018523"/>
            <a:ext cx="86829" cy="257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2906869" y="2044319"/>
            <a:ext cx="86830" cy="14787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2993699" y="2192189"/>
            <a:ext cx="86830" cy="23023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3080529" y="2422421"/>
            <a:ext cx="86829" cy="26674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3167358" y="2689161"/>
            <a:ext cx="86830" cy="26110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3254188" y="2950269"/>
            <a:ext cx="86829" cy="22324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3341017" y="3173509"/>
            <a:ext cx="86830" cy="16549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3427847" y="3339004"/>
            <a:ext cx="86829" cy="9976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3514676" y="3438767"/>
            <a:ext cx="86830" cy="3564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3601506" y="3454088"/>
            <a:ext cx="86830" cy="2031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3688336" y="3389530"/>
            <a:ext cx="86829" cy="6455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3775165" y="3293527"/>
            <a:ext cx="86830" cy="9600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3861995" y="3178184"/>
            <a:ext cx="86829" cy="11534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3948824" y="3053859"/>
            <a:ext cx="86830" cy="12432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4035654" y="2928694"/>
            <a:ext cx="86830" cy="12516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4122484" y="2808569"/>
            <a:ext cx="86829" cy="12012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4209313" y="2697322"/>
            <a:ext cx="86830" cy="11124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4296143" y="2597101"/>
            <a:ext cx="86829" cy="10022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 flipV="1">
            <a:off x="4382972" y="2508756"/>
            <a:ext cx="86830" cy="8834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 flipV="1">
            <a:off x="4469802" y="2432212"/>
            <a:ext cx="86829" cy="7654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4556631" y="2366783"/>
            <a:ext cx="86830" cy="6542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 flipV="1">
            <a:off x="4643461" y="2311425"/>
            <a:ext cx="86830" cy="5535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 flipV="1">
            <a:off x="4730291" y="2264925"/>
            <a:ext cx="86829" cy="4650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 flipV="1">
            <a:off x="4817120" y="2226029"/>
            <a:ext cx="86830" cy="388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 flipV="1">
            <a:off x="4903950" y="2193527"/>
            <a:ext cx="86829" cy="3250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 flipV="1">
            <a:off x="4990779" y="2166303"/>
            <a:ext cx="86830" cy="2722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 flipV="1">
            <a:off x="5077609" y="2143363"/>
            <a:ext cx="86829" cy="2294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 flipV="1">
            <a:off x="5164438" y="2123836"/>
            <a:ext cx="86830" cy="1952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 flipV="1">
            <a:off x="5251268" y="2106981"/>
            <a:ext cx="86830" cy="1685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5338098" y="2092178"/>
            <a:ext cx="86829" cy="1480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 flipV="1">
            <a:off x="5424927" y="2078927"/>
            <a:ext cx="86830" cy="1325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 flipV="1">
            <a:off x="5511757" y="2066843"/>
            <a:ext cx="86829" cy="1208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 flipV="1">
            <a:off x="5598586" y="2055661"/>
            <a:ext cx="86830" cy="1118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 flipV="1">
            <a:off x="5685416" y="2045245"/>
            <a:ext cx="86830" cy="1041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 flipV="1">
            <a:off x="5772246" y="2035608"/>
            <a:ext cx="86829" cy="963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5859075" y="2026931"/>
            <a:ext cx="86830" cy="867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 flipV="1">
            <a:off x="5945905" y="2019598"/>
            <a:ext cx="86829" cy="733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or 67"/>
          <p:cNvCxnSpPr/>
          <p:nvPr/>
        </p:nvCxnSpPr>
        <p:spPr>
          <a:xfrm flipV="1">
            <a:off x="6032734" y="2014233"/>
            <a:ext cx="86830" cy="536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 flipV="1">
            <a:off x="6119564" y="2011736"/>
            <a:ext cx="86829" cy="249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6206393" y="2011736"/>
            <a:ext cx="86830" cy="159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6293223" y="2013330"/>
            <a:ext cx="86830" cy="725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6380053" y="2020587"/>
            <a:ext cx="86829" cy="1486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6466882" y="2035452"/>
            <a:ext cx="86830" cy="2476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6553712" y="2060221"/>
            <a:ext cx="86829" cy="3726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6640541" y="2097485"/>
            <a:ext cx="86830" cy="5251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or 75"/>
          <p:cNvCxnSpPr/>
          <p:nvPr/>
        </p:nvCxnSpPr>
        <p:spPr>
          <a:xfrm>
            <a:off x="6727371" y="2149998"/>
            <a:ext cx="86830" cy="7045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6814201" y="2220448"/>
            <a:ext cx="86829" cy="9066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6901030" y="2311112"/>
            <a:ext cx="86830" cy="11225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6987860" y="2423370"/>
            <a:ext cx="86829" cy="13372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7074689" y="2557090"/>
            <a:ext cx="86830" cy="15280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ctor 80"/>
          <p:cNvCxnSpPr/>
          <p:nvPr/>
        </p:nvCxnSpPr>
        <p:spPr>
          <a:xfrm>
            <a:off x="7161519" y="2709896"/>
            <a:ext cx="86829" cy="16652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7248348" y="2876422"/>
            <a:ext cx="86830" cy="17124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ctor 82"/>
          <p:cNvCxnSpPr/>
          <p:nvPr/>
        </p:nvCxnSpPr>
        <p:spPr>
          <a:xfrm>
            <a:off x="7335178" y="3047667"/>
            <a:ext cx="86830" cy="16302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ctor 83"/>
          <p:cNvCxnSpPr/>
          <p:nvPr/>
        </p:nvCxnSpPr>
        <p:spPr>
          <a:xfrm>
            <a:off x="7422008" y="3210690"/>
            <a:ext cx="86829" cy="13820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>
            <a:off x="7508837" y="3348893"/>
            <a:ext cx="86830" cy="9432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7595667" y="3443222"/>
            <a:ext cx="86829" cy="3126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7682496" y="3426939"/>
            <a:ext cx="86830" cy="4755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ctor 87"/>
          <p:cNvCxnSpPr/>
          <p:nvPr/>
        </p:nvCxnSpPr>
        <p:spPr>
          <a:xfrm flipV="1">
            <a:off x="7769326" y="3292728"/>
            <a:ext cx="86829" cy="13421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ctor 88"/>
          <p:cNvCxnSpPr/>
          <p:nvPr/>
        </p:nvCxnSpPr>
        <p:spPr>
          <a:xfrm flipV="1">
            <a:off x="7856155" y="3076689"/>
            <a:ext cx="86830" cy="21603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nector 89"/>
          <p:cNvCxnSpPr/>
          <p:nvPr/>
        </p:nvCxnSpPr>
        <p:spPr>
          <a:xfrm flipV="1">
            <a:off x="7942985" y="2800044"/>
            <a:ext cx="86830" cy="27664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ctor 90"/>
          <p:cNvCxnSpPr/>
          <p:nvPr/>
        </p:nvCxnSpPr>
        <p:spPr>
          <a:xfrm flipV="1">
            <a:off x="8029815" y="2501488"/>
            <a:ext cx="86829" cy="29855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 91"/>
          <p:cNvCxnSpPr/>
          <p:nvPr/>
        </p:nvCxnSpPr>
        <p:spPr>
          <a:xfrm flipV="1">
            <a:off x="8116644" y="2233911"/>
            <a:ext cx="86830" cy="267577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/>
          <p:nvPr/>
        </p:nvCxnSpPr>
        <p:spPr>
          <a:xfrm flipV="1">
            <a:off x="8203474" y="2055719"/>
            <a:ext cx="86829" cy="17819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 flipV="1">
            <a:off x="8290303" y="2017071"/>
            <a:ext cx="86830" cy="3864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8377133" y="2017071"/>
            <a:ext cx="86830" cy="12642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8463963" y="2143492"/>
            <a:ext cx="86829" cy="27804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96"/>
          <p:cNvCxnSpPr/>
          <p:nvPr/>
        </p:nvCxnSpPr>
        <p:spPr>
          <a:xfrm>
            <a:off x="8550792" y="2421541"/>
            <a:ext cx="86830" cy="371100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97"/>
          <p:cNvCxnSpPr/>
          <p:nvPr/>
        </p:nvCxnSpPr>
        <p:spPr>
          <a:xfrm>
            <a:off x="8637622" y="2792641"/>
            <a:ext cx="86829" cy="36791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>
            <a:off x="8724451" y="3160555"/>
            <a:ext cx="86830" cy="25408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99"/>
          <p:cNvCxnSpPr/>
          <p:nvPr/>
        </p:nvCxnSpPr>
        <p:spPr>
          <a:xfrm>
            <a:off x="8811281" y="3414644"/>
            <a:ext cx="86829" cy="5039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ctor 100"/>
          <p:cNvCxnSpPr/>
          <p:nvPr/>
        </p:nvCxnSpPr>
        <p:spPr>
          <a:xfrm flipV="1">
            <a:off x="8898110" y="3279194"/>
            <a:ext cx="86830" cy="18584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8984940" y="2904732"/>
            <a:ext cx="86830" cy="37446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 flipV="1">
            <a:off x="9071770" y="2464941"/>
            <a:ext cx="86829" cy="43979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 flipV="1">
            <a:off x="9158599" y="2121606"/>
            <a:ext cx="86830" cy="34333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 flipV="1">
            <a:off x="9245429" y="2014105"/>
            <a:ext cx="86829" cy="10750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Connector 105"/>
          <p:cNvCxnSpPr/>
          <p:nvPr/>
        </p:nvCxnSpPr>
        <p:spPr>
          <a:xfrm>
            <a:off x="9332258" y="2014105"/>
            <a:ext cx="86830" cy="18344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ctor 106"/>
          <p:cNvCxnSpPr/>
          <p:nvPr/>
        </p:nvCxnSpPr>
        <p:spPr>
          <a:xfrm>
            <a:off x="9419088" y="2197546"/>
            <a:ext cx="86829" cy="41124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9505917" y="2608787"/>
            <a:ext cx="86830" cy="47289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9592747" y="3081680"/>
            <a:ext cx="86830" cy="33059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Connector 109"/>
          <p:cNvCxnSpPr/>
          <p:nvPr/>
        </p:nvCxnSpPr>
        <p:spPr>
          <a:xfrm>
            <a:off x="9679577" y="3412276"/>
            <a:ext cx="86829" cy="3708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 flipV="1">
            <a:off x="9766406" y="3168708"/>
            <a:ext cx="86830" cy="280651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V="1">
            <a:off x="9853236" y="2692240"/>
            <a:ext cx="86829" cy="47646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 flipV="1">
            <a:off x="9940065" y="2237266"/>
            <a:ext cx="86830" cy="45497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Connector 113"/>
          <p:cNvCxnSpPr/>
          <p:nvPr/>
        </p:nvCxnSpPr>
        <p:spPr>
          <a:xfrm flipV="1">
            <a:off x="10026895" y="2016153"/>
            <a:ext cx="86830" cy="22111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10113725" y="2016153"/>
            <a:ext cx="86829" cy="11801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Connector 115"/>
          <p:cNvCxnSpPr/>
          <p:nvPr/>
        </p:nvCxnSpPr>
        <p:spPr>
          <a:xfrm>
            <a:off x="10200554" y="2134166"/>
            <a:ext cx="86830" cy="40281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10287384" y="2536979"/>
            <a:ext cx="86829" cy="49864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10374213" y="3035624"/>
            <a:ext cx="86830" cy="36157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10461043" y="3397199"/>
            <a:ext cx="86829" cy="58693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 flipV="1">
            <a:off x="10547872" y="3189226"/>
            <a:ext cx="86830" cy="266666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 flipV="1">
            <a:off x="10634702" y="2723647"/>
            <a:ext cx="86830" cy="465579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Connector 121"/>
          <p:cNvCxnSpPr/>
          <p:nvPr/>
        </p:nvCxnSpPr>
        <p:spPr>
          <a:xfrm flipV="1">
            <a:off x="10721532" y="2270345"/>
            <a:ext cx="86829" cy="45330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 flipV="1">
            <a:off x="10808361" y="2026141"/>
            <a:ext cx="86830" cy="244204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Connector 123"/>
          <p:cNvCxnSpPr/>
          <p:nvPr/>
        </p:nvCxnSpPr>
        <p:spPr>
          <a:xfrm>
            <a:off x="10895191" y="2026141"/>
            <a:ext cx="86829" cy="61978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Connector 124"/>
          <p:cNvCxnSpPr/>
          <p:nvPr/>
        </p:nvCxnSpPr>
        <p:spPr>
          <a:xfrm>
            <a:off x="10982020" y="2088119"/>
            <a:ext cx="86830" cy="331302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>
            <a:off x="11068850" y="2419421"/>
            <a:ext cx="86830" cy="456365"/>
          </a:xfrm>
          <a:prstGeom prst="line">
            <a:avLst/>
          </a:prstGeom>
          <a:ln w="1778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/>
          <p:cNvSpPr/>
          <p:nvPr/>
        </p:nvSpPr>
        <p:spPr>
          <a:xfrm>
            <a:off x="685800" y="4160520"/>
            <a:ext cx="324612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850392" y="425195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Δf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850392" y="4599431"/>
            <a:ext cx="291693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Жиіліктің максимал ауытқуы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4480560" y="4160520"/>
            <a:ext cx="324612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4645152" y="425195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β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645152" y="4599431"/>
            <a:ext cx="291693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FM индексі: β = Δf/fₘ</a:t>
            </a:r>
          </a:p>
        </p:txBody>
      </p:sp>
      <p:sp>
        <p:nvSpPr>
          <p:cNvPr id="133" name="Rounded Rectangle 132"/>
          <p:cNvSpPr/>
          <p:nvPr/>
        </p:nvSpPr>
        <p:spPr>
          <a:xfrm>
            <a:off x="8275320" y="4160520"/>
            <a:ext cx="3246120" cy="12344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8439912" y="425195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АРТЫҚШЫЛЫҚ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439912" y="4599431"/>
            <a:ext cx="2916936" cy="7223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Амплитудалық шуға төзімділігі AM-ге қарағанда жоғары.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Фазалық модуляция — PM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PM кезінде тасымалдаушының лездік фазасы ақпараттық сигналға сәйкес өзгереді.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28800" y="1828800"/>
            <a:ext cx="8503920" cy="86868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11680" y="1920240"/>
            <a:ext cx="8138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s(t) = Aс cos[2πfсt + kₚm(t)]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АМПЛИТУДА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Тұрақты қалады.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Ақпараттық сигналға пропорционал өзгереді.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74720"/>
            <a:ext cx="329184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6616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FM-МЕН БАЙЛАНЫС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913631"/>
            <a:ext cx="296265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Жиілік — фазаның уақыт бойынша өзгеру жылдамдығына байланысты.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AM, FM және PM салыстыру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1188720"/>
            <a:ext cx="320040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76072" y="1216152"/>
            <a:ext cx="305409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Сипаттама</a:t>
            </a:r>
          </a:p>
        </p:txBody>
      </p:sp>
      <p:sp>
        <p:nvSpPr>
          <p:cNvPr id="9" name="Rectangle 8"/>
          <p:cNvSpPr/>
          <p:nvPr/>
        </p:nvSpPr>
        <p:spPr>
          <a:xfrm>
            <a:off x="3794760" y="1188720"/>
            <a:ext cx="260604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867912" y="1216152"/>
            <a:ext cx="24597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AM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1188720"/>
            <a:ext cx="260604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65392" y="1216152"/>
            <a:ext cx="245973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FM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89720" y="1188720"/>
            <a:ext cx="2468880" cy="566928"/>
          </a:xfrm>
          <a:prstGeom prst="rect">
            <a:avLst/>
          </a:prstGeom>
          <a:solidFill>
            <a:srgbClr val="2F54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62872" y="1216152"/>
            <a:ext cx="232257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PM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2920" y="1783080"/>
            <a:ext cx="320040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6072" y="1819656"/>
            <a:ext cx="305409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Өзгеретін параметр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94760" y="1783080"/>
            <a:ext cx="260604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67912" y="1819656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Амплитуда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92240" y="1783080"/>
            <a:ext cx="260604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65392" y="1819656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Жиілік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89720" y="1783080"/>
            <a:ext cx="246888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62872" y="1819656"/>
            <a:ext cx="232257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Фаза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2587752"/>
            <a:ext cx="320040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" y="2624328"/>
            <a:ext cx="305409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Амплитуда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94760" y="2587752"/>
            <a:ext cx="260604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867912" y="2624328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Өзгереді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92240" y="2587752"/>
            <a:ext cx="260604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65392" y="2624328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Тұрақты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89720" y="2587752"/>
            <a:ext cx="246888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262872" y="2624328"/>
            <a:ext cx="232257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Тұрақты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3392424"/>
            <a:ext cx="320040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76072" y="3429000"/>
            <a:ext cx="305409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Шуға төзімділік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794760" y="3392424"/>
            <a:ext cx="260604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867912" y="3429000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Төменірек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92240" y="3392424"/>
            <a:ext cx="260604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65392" y="3429000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Жоғары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89720" y="3392424"/>
            <a:ext cx="246888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62872" y="3429000"/>
            <a:ext cx="232257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Жоғары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4197096"/>
            <a:ext cx="320040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76072" y="4233672"/>
            <a:ext cx="305409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Спектр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94760" y="4197096"/>
            <a:ext cx="260604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867912" y="4233672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Қарапайым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92240" y="4197096"/>
            <a:ext cx="260604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565392" y="4233672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Күрделірек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189720" y="4197096"/>
            <a:ext cx="2468880" cy="749808"/>
          </a:xfrm>
          <a:prstGeom prst="rect">
            <a:avLst/>
          </a:prstGeom>
          <a:solidFill>
            <a:srgbClr val="F8F9FC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262872" y="4233672"/>
            <a:ext cx="232257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Күрделірек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02920" y="5001768"/>
            <a:ext cx="320040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76072" y="5038344"/>
            <a:ext cx="305409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1F3766"/>
                </a:solidFill>
                <a:latin typeface="Arial"/>
              </a:rPr>
              <a:t>Қолданылуы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794760" y="5001768"/>
            <a:ext cx="260604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867912" y="5038344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AM хабар тарату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492240" y="5001768"/>
            <a:ext cx="260604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565392" y="5038344"/>
            <a:ext cx="245973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FM радио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189720" y="5001768"/>
            <a:ext cx="2468880" cy="749808"/>
          </a:xfrm>
          <a:prstGeom prst="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262872" y="5038344"/>
            <a:ext cx="232257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0" i="0">
                <a:solidFill>
                  <a:srgbClr val="1F3766"/>
                </a:solidFill>
                <a:latin typeface="Arial"/>
              </a:rPr>
              <a:t>Байланыс/цифрлық жүйелер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Модулятор және демодулятор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2057400"/>
            <a:ext cx="1828800" cy="100584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93192" y="2121408"/>
            <a:ext cx="1682496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Ақпарат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m(t)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48840" y="233172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51760" y="2057400"/>
            <a:ext cx="182880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24912" y="2121408"/>
            <a:ext cx="1682496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Модулятор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33172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83479" y="2057400"/>
            <a:ext cx="1828800" cy="1005840"/>
          </a:xfrm>
          <a:prstGeom prst="roundRect">
            <a:avLst/>
          </a:prstGeom>
          <a:solidFill>
            <a:srgbClr val="C45E0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56631" y="2121408"/>
            <a:ext cx="1682496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Арна / RF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сигнал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12279" y="233172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199" y="2057400"/>
            <a:ext cx="182880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88351" y="2121408"/>
            <a:ext cx="1682496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Демодулятор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2331720"/>
            <a:ext cx="5029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646919" y="2057400"/>
            <a:ext cx="1828800" cy="100584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20072" y="2121408"/>
            <a:ext cx="1682496" cy="868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</a:rPr>
              <a:t>Қалпына келген</a:t>
            </a:r>
            <a:br/>
            <a:r>
              <a:rPr sz="1400" b="1" i="0">
                <a:solidFill>
                  <a:srgbClr val="FFFFFF"/>
                </a:solidFill>
                <a:latin typeface="Arial"/>
              </a:rPr>
              <a:t>m(t)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3886200"/>
            <a:ext cx="106070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Модулятор ақпаратты тасымалдаушыға енгізеді.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Арнада сигнал әлсірейді және оған шу қосылуы мүмкін.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Демодулятор қабылданған RF сигналдан ақпараттық компонентті бөліп алады.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AM модуляция индексі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4630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9509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Қабықшаның максимумы: Umax = 8 В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Минимумы: Umin = 2 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AM индексі: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91640"/>
            <a:ext cx="6583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 i="0">
                <a:solidFill>
                  <a:srgbClr val="1F3766"/>
                </a:solidFill>
                <a:latin typeface="Arial"/>
              </a:rPr>
              <a:t>m = (Umax − Umin)/(Umax + Umin)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6888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m = (8 − 2)/(8 + 2) = 0,6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33756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42900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m = 0,6 = 60%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00600"/>
            <a:ext cx="106984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m &lt; 1 болғандықтан, сигнал артық модуляция режимінде емес және идеал жағдайда қабықша бұрмаланбайды.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Радиожүйелердегі модуляция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Хабар тарату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AM және FM арқылы дыбыстық ақпарат тарату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Ұялы байланыс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Күрделі цифрлық модуляция әдістері арқылы дерек беру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Спутниктік байланыс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Спектр мен қуатты тиімді пайдаланатын модуляция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Радиорелелік жүйе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Жоғары жиілікті тасымалдаушы арқылы ақпарат жеткізу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Телеметрия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Өлшеу деректерін қашықтан беру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Радар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Импульс, фаза немесе жиілік параметрлерін басқару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7-дәріс · Модуляция негіздері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Модуляцияның негізгі мақсаты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Ақпараттық және тасымалдаушы сигналдардың айырмашылығы неде?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AM кезінде тасымалдаушының қай параметрі өзгереді?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FM модуляция индексі қалай анықталады?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PM кезінде қандай параметр өзгереді?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AM сигналының өткізу жолағы қалай бағаланады?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Демодулятор радиоқабылдағышта қандай қызмет атқарады?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Модуляция ақпаратты жоғары жиілікті тасымалдаушыға енгізуге мүмкіндік береді.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AM кезінде амплитуда, FM кезінде жиілік, PM кезінде фаза өзгереді.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Модуляция түрі сигналдың спектріне, шуға төзімділігіне және қажетті өткізу жолағына әсер етеді.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Модулятор таратқышта, ал демодулятор қабылдағышта негізгі функция атқарады.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Модуляция радиохабар тарату, ұялы, спутниктік, радиорелелік және басқа байланыс жүйелерінің негізі болып табылады.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7-дәріс — «Модуляция негіздері».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7-дәріс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