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84831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 i="1">
                <a:solidFill>
                  <a:srgbClr val="FFFFFF"/>
                </a:solidFill>
                <a:latin typeface="Arial"/>
              </a:rPr>
              <a:t>Радиотехникалық құрылғылар және радиожүйелер элементтері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88920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8-дәріс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182112"/>
            <a:ext cx="100584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900" b="1" i="0">
                <a:solidFill>
                  <a:srgbClr val="FFFFFF"/>
                </a:solidFill>
                <a:latin typeface="Arial"/>
              </a:rPr>
              <a:t>Модуляция және демодуляция негіздері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 i="0">
                <a:solidFill>
                  <a:srgbClr val="FFFFFF"/>
                </a:solidFill>
                <a:latin typeface="Arial"/>
              </a:rPr>
              <a:t>Оқытушы: Мамадияров Максат Муратович,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6053328"/>
            <a:ext cx="100584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ELC5261 · 6B06201 – Телекоммуникация · 2025–2026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Дәріс мазмұны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8-дәріс · Модуляция және демодуляция негіздері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107899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Модуляция және демодуляция ұғымдары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69164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6916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169164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69164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Байланыс жүйесіндегі сигнал түрленуі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30428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30428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30428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30428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AM модуляциясы және детекция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88720" y="2916936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2916936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FM модуляциясы және демодуляция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52958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52958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88720" y="3529584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529584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PM модуляциясының принципі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1422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1422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414223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14223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Аналогтық және цифрлық модуляция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475488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75488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88720" y="475488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475488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Демодулятордың негізгі сипаттамалары</a:t>
            </a:r>
          </a:p>
        </p:txBody>
      </p:sp>
      <p:sp>
        <p:nvSpPr>
          <p:cNvPr id="35" name="Oval 34"/>
          <p:cNvSpPr/>
          <p:nvPr/>
        </p:nvSpPr>
        <p:spPr>
          <a:xfrm>
            <a:off x="566928" y="53675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3675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88720" y="536752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36752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Практикалық радиожүйелердегі қолданылуы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Оқу нәтижелері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8-дәріс · Модуляция және демодуляция негіздері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325880"/>
            <a:ext cx="342900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8952" y="141732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1764792"/>
            <a:ext cx="309981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Модуляция мен демодуляцияның байланыс жүйесіндегі қызметін түсіндіреді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1325880"/>
            <a:ext cx="342900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53712" y="141732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3712" y="1764792"/>
            <a:ext cx="309981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AM, FM және PM принциптерін ажыратады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83880" y="1325880"/>
            <a:ext cx="342900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8472" y="141732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8472" y="1764792"/>
            <a:ext cx="309981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AM детекторының жұмыс логикасын сипаттайды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4360" y="3566160"/>
            <a:ext cx="342900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8952" y="3657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952" y="4005072"/>
            <a:ext cx="309981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FM демодуляциясының негізгі тәсілдерін түсіндіреді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0" y="3566160"/>
            <a:ext cx="342900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53712" y="3657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F3766"/>
                </a:solidFill>
                <a:latin typeface="Arial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53712" y="4005072"/>
            <a:ext cx="309981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Модуляция параметрлерін қарапайым есептерде анықтайды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83880" y="3566160"/>
            <a:ext cx="342900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48472" y="3657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8472" y="4005072"/>
            <a:ext cx="309981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Модулятор мен демодулятордың радиожүйедегі орнын көрсетеді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Модуляция және демодуляция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8-дәріс · Модуляция және демодуляция негіздері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5166360" cy="19659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508760"/>
            <a:ext cx="483717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МОДУЛЯЦИЯ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856232"/>
            <a:ext cx="4837176" cy="14538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Ақпараттық сигналға сәйкес жоғары жиілікті тасымалдаушының амплитудасы, жиілігі немесе фазасы өзгереді.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55080" y="1417320"/>
            <a:ext cx="5166360" cy="19659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19672" y="1508760"/>
            <a:ext cx="483717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ДЕМОДУЛЯЦИЯ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1856232"/>
            <a:ext cx="4837176" cy="14538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Қабылданған модуляцияланған сигналдан бастапқы ақпараттық сигнал бөлініп алынады.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4160520"/>
            <a:ext cx="100584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1F3766"/>
                </a:solidFill>
                <a:latin typeface="Arial"/>
              </a:rPr>
              <a:t>m(t)  →  Модулятор  →  sRF(t)  →  Арна  →  Демодулятор  →  m̂(t)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516636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2D8246"/>
                </a:solidFill>
                <a:latin typeface="Arial"/>
              </a:rPr>
              <a:t>Идеал жағдайда қалпына келтірілген m̂(t) сигналы бастапқы m(t) сигналына барынша жақын болуы тиіс.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AM модуляциясы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8-дәріс · Модуляция және демодуляция негіздері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Амплитудалық модуляцияда тасымалдаушы амплитудасы ақпараттық сигнал заңымен өзгереді.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828800" y="1737360"/>
            <a:ext cx="850392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11680" y="1828800"/>
            <a:ext cx="81381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sAM(t) = Aс[1 + m·cos(2πfₘt)]cos(2πfсt)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3383280"/>
            <a:ext cx="324612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0392" y="347472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m &lt;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0392" y="3822191"/>
            <a:ext cx="291693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Қалыпты модуляция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80560" y="3383280"/>
            <a:ext cx="324612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45152" y="347472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m =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5152" y="3822191"/>
            <a:ext cx="291693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100% модуляция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75320" y="3383280"/>
            <a:ext cx="324612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39912" y="347472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m &gt; 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39912" y="3822191"/>
            <a:ext cx="291693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Артық модуляция: қабықша бұрмаланады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257800"/>
            <a:ext cx="106984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2F54A2"/>
                </a:solidFill>
                <a:latin typeface="Arial"/>
              </a:rPr>
              <a:t>AM сигналын қарапайым қабықша детекторы арқылы демодуляциялауға болады.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AM қабықша детекторы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8-дәріс · Модуляция және демодуляция негіздері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828800"/>
            <a:ext cx="2148840" cy="1005840"/>
          </a:xfrm>
          <a:prstGeom prst="round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901952"/>
            <a:ext cx="1965960" cy="841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AM</a:t>
            </a:r>
            <a:br/>
            <a:r>
              <a:rPr sz="1500" b="1" i="0">
                <a:solidFill>
                  <a:srgbClr val="FFFFFF"/>
                </a:solidFill>
                <a:latin typeface="Arial"/>
              </a:rPr>
              <a:t>сигнал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62072" y="2148840"/>
            <a:ext cx="566928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74720" y="1828800"/>
            <a:ext cx="2148840" cy="1005840"/>
          </a:xfrm>
          <a:prstGeom prst="roundRect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66160" y="1901952"/>
            <a:ext cx="1965960" cy="841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Диодты</a:t>
            </a:r>
            <a:br/>
            <a:r>
              <a:rPr sz="1500" b="1" i="0">
                <a:solidFill>
                  <a:srgbClr val="FFFFFF"/>
                </a:solidFill>
                <a:latin typeface="Arial"/>
              </a:rPr>
              <a:t>түзеткіш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50992" y="2148840"/>
            <a:ext cx="566928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63640" y="1828800"/>
            <a:ext cx="2148840" cy="1005840"/>
          </a:xfrm>
          <a:prstGeom prst="roundRect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55079" y="1901952"/>
            <a:ext cx="1965960" cy="841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RC</a:t>
            </a:r>
            <a:br/>
            <a:r>
              <a:rPr sz="1500" b="1" i="0">
                <a:solidFill>
                  <a:srgbClr val="FFFFFF"/>
                </a:solidFill>
                <a:latin typeface="Arial"/>
              </a:rPr>
              <a:t>сүзгі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39912" y="2148840"/>
            <a:ext cx="566928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52559" y="1828800"/>
            <a:ext cx="2148840" cy="1005840"/>
          </a:xfrm>
          <a:prstGeom prst="roundRect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3999" y="1901952"/>
            <a:ext cx="1965960" cy="841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Ақпараттық</a:t>
            </a:r>
            <a:br/>
            <a:r>
              <a:rPr sz="1500" b="1" i="0">
                <a:solidFill>
                  <a:srgbClr val="FFFFFF"/>
                </a:solidFill>
                <a:latin typeface="Arial"/>
              </a:rPr>
              <a:t>сигнал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3657600"/>
            <a:ext cx="10607040" cy="1691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Диод RF сигналын бір бағытта өткізетін импульстерге түрлендіреді.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RC тізбегі жоғары жиілікті тасымалдаушыны басып, қабықшаның баяу өзгерісін сақтайды.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RC уақыт тұрақтысы тасымалдаушы периодынан үлкен, бірақ ақпараттық сигнал өзгерісін бақылауға жеткілікті кіші болуы керек.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FM модуляциясы және демодуляция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8-дәріс · Модуляция және демодуляция негіздері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FM кезінде тасымалдаушының лездік жиілігі ақпараттық сигналға сәйкес өзгереді, ал амплитудасы тұрақты қалады.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3736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82880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FM ИНДЕКСІ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17627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β = Δf / fₘ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73736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82880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ДЕМОДУЛЯЦИЯ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17627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Жиілік өзгерісін шығыс кернеуінің өзгерісіне түрлендіру.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73736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82880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ТӘСІЛДЕР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17627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Дискриминатор, PLL және квадратуралық детектор.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371600" y="4069080"/>
            <a:ext cx="9418320" cy="8229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554480" y="4160520"/>
            <a:ext cx="90525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1F3766"/>
                </a:solidFill>
                <a:latin typeface="Arial"/>
              </a:rPr>
              <a:t>Карсон ережесі бойынша:  BFM ≈ 2(Δf + fₘ,max)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PLL негізіндегі FM демодуляция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8-дәріс · Модуляция және демодуляция негіздері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645920"/>
            <a:ext cx="2148840" cy="1005840"/>
          </a:xfrm>
          <a:prstGeom prst="round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719072"/>
            <a:ext cx="1965960" cy="841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FM</a:t>
            </a:r>
            <a:br/>
            <a:r>
              <a:rPr sz="1500" b="1" i="0">
                <a:solidFill>
                  <a:srgbClr val="FFFFFF"/>
                </a:solidFill>
                <a:latin typeface="Arial"/>
              </a:rPr>
              <a:t>кіріс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62072" y="1965960"/>
            <a:ext cx="566928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74720" y="1645920"/>
            <a:ext cx="2148840" cy="1005840"/>
          </a:xfrm>
          <a:prstGeom prst="roundRect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66160" y="1719072"/>
            <a:ext cx="1965960" cy="841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Фаза</a:t>
            </a:r>
            <a:br/>
            <a:r>
              <a:rPr sz="1500" b="1" i="0">
                <a:solidFill>
                  <a:srgbClr val="FFFFFF"/>
                </a:solidFill>
                <a:latin typeface="Arial"/>
              </a:rPr>
              <a:t>детекторы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50992" y="1965960"/>
            <a:ext cx="566928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63640" y="1645920"/>
            <a:ext cx="2148840" cy="1005840"/>
          </a:xfrm>
          <a:prstGeom prst="roundRect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55079" y="1719072"/>
            <a:ext cx="1965960" cy="841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Төмен жиілікті</a:t>
            </a:r>
            <a:br/>
            <a:r>
              <a:rPr sz="1500" b="1" i="0">
                <a:solidFill>
                  <a:srgbClr val="FFFFFF"/>
                </a:solidFill>
                <a:latin typeface="Arial"/>
              </a:rPr>
              <a:t>сүзгі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39912" y="1965960"/>
            <a:ext cx="566928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52559" y="1645920"/>
            <a:ext cx="2148840" cy="1005840"/>
          </a:xfrm>
          <a:prstGeom prst="roundRect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3999" y="1719072"/>
            <a:ext cx="1965960" cy="841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VCO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98280" y="3063240"/>
            <a:ext cx="10972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i="0">
                <a:solidFill>
                  <a:srgbClr val="2D8246"/>
                </a:solidFill>
                <a:latin typeface="Arial"/>
              </a:rPr>
              <a:t>↖ кері байланыс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3794760"/>
            <a:ext cx="1060704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PLL кіріс сигналының фазасы мен VCO фазасын салыстырады.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Басқарушы кернеу VCO жиілігін кіріс FM сигналына ілестіреді.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Осы басқарушы кернеу сүзілгеннен кейін ақпараттық сигналға пропорционал болады.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PM және фазалық демодуляция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8-дәріс · Модуляция және демодуляция негіздері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Фазалық модуляцияда тасымалдаушының фазасы ақпараттық сигналға сәйкес өзгереді.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828800" y="1737360"/>
            <a:ext cx="850392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11680" y="1828800"/>
            <a:ext cx="81381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FFFFFF"/>
                </a:solidFill>
                <a:latin typeface="Arial"/>
              </a:rPr>
              <a:t>sPM(t) = Aс cos[2πfсt + kₚm(t)]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42900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ФАЗА ДЕТЕКТОРЫ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86791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Қабылданған сигнал фазасын тірек сигналымен салыстырады.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42900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PLL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86791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Фазалық өзгерісті басқарушы кернеуге түрлендіре алады.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42900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ҚОЛДАНУ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86791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Фазалық және цифрлық байланыс жүйелерінде.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Аналогтық және цифрлық модуляция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8-дәріс · Модуляция және демодуляция негіздері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1234440"/>
            <a:ext cx="3108960" cy="566928"/>
          </a:xfrm>
          <a:prstGeom prst="rect">
            <a:avLst/>
          </a:prstGeom>
          <a:solidFill>
            <a:srgbClr val="2F54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261872"/>
            <a:ext cx="2962656" cy="493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Белгі</a:t>
            </a:r>
          </a:p>
        </p:txBody>
      </p:sp>
      <p:sp>
        <p:nvSpPr>
          <p:cNvPr id="9" name="Rectangle 8"/>
          <p:cNvSpPr/>
          <p:nvPr/>
        </p:nvSpPr>
        <p:spPr>
          <a:xfrm>
            <a:off x="3840480" y="1234440"/>
            <a:ext cx="3657600" cy="566928"/>
          </a:xfrm>
          <a:prstGeom prst="rect">
            <a:avLst/>
          </a:prstGeom>
          <a:solidFill>
            <a:srgbClr val="2F54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913632" y="1261872"/>
            <a:ext cx="3511296" cy="493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Аналогтық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80960" y="1234440"/>
            <a:ext cx="3886200" cy="566928"/>
          </a:xfrm>
          <a:prstGeom prst="rect">
            <a:avLst/>
          </a:prstGeom>
          <a:solidFill>
            <a:srgbClr val="2F54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54112" y="1261872"/>
            <a:ext cx="3739896" cy="493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Цифрлық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1828800"/>
            <a:ext cx="3108960" cy="731520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7512" y="1865376"/>
            <a:ext cx="2962656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Негізгі түрлері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840480" y="1828800"/>
            <a:ext cx="3657600" cy="731520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13632" y="1865376"/>
            <a:ext cx="3511296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AM, FM, PM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80960" y="1828800"/>
            <a:ext cx="3886200" cy="731520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54112" y="1865376"/>
            <a:ext cx="3739896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ASK, FSK, PSK, QAM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" y="2615184"/>
            <a:ext cx="3108960" cy="731520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67512" y="2651760"/>
            <a:ext cx="2962656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Ақпарат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840480" y="2615184"/>
            <a:ext cx="3657600" cy="731520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913632" y="2651760"/>
            <a:ext cx="3511296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Үздіксіз сигнал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80960" y="2615184"/>
            <a:ext cx="3886200" cy="731520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754112" y="2651760"/>
            <a:ext cx="3739896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Биттер/символдар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94360" y="3401568"/>
            <a:ext cx="3108960" cy="731520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7512" y="3438144"/>
            <a:ext cx="2962656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Демодуляция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840480" y="3401568"/>
            <a:ext cx="3657600" cy="731520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913632" y="3438144"/>
            <a:ext cx="3511296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Қабықша, дискриминатор, PLL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680960" y="3401568"/>
            <a:ext cx="3886200" cy="731520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754112" y="3438144"/>
            <a:ext cx="3739896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Когерентті/когерентті емес детекция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94360" y="4187952"/>
            <a:ext cx="3108960" cy="731520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67512" y="4224528"/>
            <a:ext cx="2962656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Шуға төзімділік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840480" y="4187952"/>
            <a:ext cx="3657600" cy="731520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913632" y="4224528"/>
            <a:ext cx="3511296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Әдіске тәуелді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680960" y="4187952"/>
            <a:ext cx="3886200" cy="731520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754112" y="4224528"/>
            <a:ext cx="3739896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Кодтау арқылы жақсартуға болады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94360" y="4974336"/>
            <a:ext cx="3108960" cy="731520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67512" y="5010912"/>
            <a:ext cx="2962656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Қолданылуы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840480" y="4974336"/>
            <a:ext cx="3657600" cy="731520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913632" y="5010912"/>
            <a:ext cx="3511296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Аналогтық хабар тарату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680960" y="4974336"/>
            <a:ext cx="3886200" cy="731520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754112" y="5010912"/>
            <a:ext cx="3739896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Қазіргі цифрлық байланыс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Демодуляторға қойылатын талаптар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8-дәріс · Модуляция және демодуляция негіздері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2588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141732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СЕЗІМТАЛДЫҚ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76479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Әлсіз кіріс сигналынан ақпаратты қалпына келтіру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32588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07992" y="141732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СЕЛЕКТИВТІЛІК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176479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Қажетті арнаны кедергілерден бөлу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32588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02752" y="141732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СЫЗЫҚТЫЛЫҚ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752" y="176479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Ақпараттық сигнал пішінін аз бұрмалау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472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" y="356616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ШУҒА ТӨЗІМДІЛІК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3913631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Шу жағдайында тұрақты жұмыс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47472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07992" y="356616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F3766"/>
                </a:solidFill>
                <a:latin typeface="Arial"/>
              </a:rPr>
              <a:t>ЖОЛАҚ ЕНІ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7992" y="3913631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Ақпараттық спектрді толық өткізу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38160" y="347472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02752" y="356616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СИНХРОНДАУ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02752" y="3913631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Когерентті әдістерде тірек фаза/жиілікті дәл қалпына келтіру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Есептік мысал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8-дәріс · Модуляция және демодуляция негіздері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234440"/>
            <a:ext cx="3383280" cy="15544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8952" y="1325880"/>
            <a:ext cx="30540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БЕРІЛГЕНІ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1673352"/>
            <a:ext cx="3054096" cy="104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FM үшін: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Δf = 75 кГц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fₘ,max = 15 кГц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43400" y="1234440"/>
            <a:ext cx="65836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5C697D"/>
                </a:solidFill>
                <a:latin typeface="Arial"/>
              </a:rPr>
              <a:t>Карсон ережесі: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43400" y="169164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 b="1" i="0">
                <a:solidFill>
                  <a:srgbClr val="1F3766"/>
                </a:solidFill>
                <a:latin typeface="Arial"/>
              </a:rPr>
              <a:t>B ≈ 2(Δf + fₘ,max)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43400" y="2468880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 i="0">
                <a:solidFill>
                  <a:srgbClr val="1F3766"/>
                </a:solidFill>
                <a:latin typeface="Arial"/>
              </a:rPr>
              <a:t>B ≈ 2(75 + 15) кГц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3337560"/>
            <a:ext cx="6766560" cy="77724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3429000"/>
            <a:ext cx="6400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2D8246"/>
                </a:solidFill>
                <a:latin typeface="Arial"/>
              </a:rPr>
              <a:t>B ≈ 180 кГц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800600"/>
            <a:ext cx="106984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2F54A2"/>
                </a:solidFill>
                <a:latin typeface="Arial"/>
              </a:rPr>
              <a:t>Бұл нәтиже FM арнасының қажетті өткізу жолағын инженерлік тұрғыдан жуық бағалауға мүмкіндік береді.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8-дәріс · Модуляция және демодуляция негіздері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Модуляция және демодуляция процестерінің айырмашылығы неде?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AM қабықша детекторы қандай элементтерден тұрады?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AM кезінде артық модуляция қай жағдайда пайда болады?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FM демодуляциясының қандай әдістерін білесіз?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PLL FM сигналын қалай демодуляциялайды?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Аналогтық және цифрлық модуляцияның айырмашылығы қандай?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Демодулятордың шуға төзімділігі не үшін маңызды?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Қорытынды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Модуляция ақпаратты жоғары жиілікті тасымалдаушыға енгізеді, ал демодуляция оны қабылдағышта қалпына келтіреді.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AM сигналын қабықша детекторы, FM сигналын дискриминатор немесе PLL арқылы демодуляциялауға болады.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PM фазалық өзгерісті пайдаланады және фазалық детекторлармен өңделеді.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Демодулятордың сезімталдығы, селективтілігі, сызықтылығы және шуға төзімділігі маңызды.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Модуляция мен демодуляция радиотаратқыш пен радиоқабылдағыштың негізгі функционалдық процестері болып табылады.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715000"/>
            <a:ext cx="10972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DCE4F5"/>
                </a:solidFill>
                <a:latin typeface="Arial"/>
              </a:rPr>
              <a:t>Силлабус: 8-дәріс — «Модуляция және демодуляция негіздері».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ELC5261 · 8-дәріс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