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</p:sldIdLst>
  <p:sldSz cx="12191999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image" Target="../media/image2.pn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pn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pn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pn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pn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pn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pn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pn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pn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pn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pn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pn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png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2F54A2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image-1-1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646920" y="2788920"/>
            <a:ext cx="2542032" cy="4103566"/>
          </a:xfrm>
          <a:prstGeom prst="rect">
            <a:avLst/>
          </a:prstGeom>
        </p:spPr>
      </p:pic>
      <p:pic>
        <p:nvPicPr>
          <p:cNvPr id="3" name="Picture 2" descr="image-1-2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880360" y="502920"/>
            <a:ext cx="6309360" cy="1427665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914400" y="2084831"/>
            <a:ext cx="10058400" cy="566928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2300" b="0" i="1">
                <a:solidFill>
                  <a:srgbClr val="FFFFFF"/>
                </a:solidFill>
                <a:latin typeface="Arial"/>
              </a:rPr>
              <a:t>Радиотехникалық құрылғылар және радиожүйелер элементтері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914400" y="2788920"/>
            <a:ext cx="10058400" cy="36576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700" b="1" i="0">
                <a:solidFill>
                  <a:srgbClr val="FFFFFF"/>
                </a:solidFill>
                <a:latin typeface="Arial"/>
              </a:rPr>
              <a:t>11-дәріс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914400" y="3182112"/>
            <a:ext cx="10058400" cy="6858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2900" b="1" i="0">
                <a:solidFill>
                  <a:srgbClr val="FFFFFF"/>
                </a:solidFill>
                <a:latin typeface="Arial"/>
              </a:rPr>
              <a:t>Таратқыш құрылғылардың құрылымы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914400" y="4590288"/>
            <a:ext cx="10058400" cy="36576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400" b="0" i="0">
                <a:solidFill>
                  <a:srgbClr val="FFFFFF"/>
                </a:solidFill>
                <a:latin typeface="Arial"/>
              </a:rPr>
              <a:t>Оқытушы: Мамадияров Максат Муратович, қауымдастырылған профессор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914400" y="5001768"/>
            <a:ext cx="10058400" cy="34747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300" b="1" i="0">
                <a:solidFill>
                  <a:srgbClr val="FFFFFF"/>
                </a:solidFill>
                <a:latin typeface="Arial"/>
              </a:rPr>
              <a:t>«Электроника, телекоммуникациялар және ғарыштық технологиялар» кафедрасы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914400" y="5404104"/>
            <a:ext cx="10058400" cy="310896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200" b="0" i="0">
                <a:solidFill>
                  <a:srgbClr val="D7E0F4"/>
                </a:solidFill>
                <a:latin typeface="Arial"/>
              </a:rPr>
              <a:t>m.mamadiyarov@satbayev.university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914400" y="6053328"/>
            <a:ext cx="10058400" cy="25603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900" b="0" i="0">
                <a:solidFill>
                  <a:srgbClr val="D7E0F4"/>
                </a:solidFill>
                <a:latin typeface="Arial"/>
              </a:rPr>
              <a:t>ELC5261 · 6B06201 – Телекоммуникация · 2025–2026 оқу жылы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999" cy="877824"/>
          </a:xfrm>
          <a:prstGeom prst="rect">
            <a:avLst/>
          </a:prstGeom>
          <a:solidFill>
            <a:srgbClr val="2F54A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438912" y="137160"/>
            <a:ext cx="10287000" cy="566928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400" b="1" i="0">
                <a:solidFill>
                  <a:srgbClr val="FFFFFF"/>
                </a:solidFill>
                <a:latin typeface="Arial"/>
              </a:rPr>
              <a:t>Дәріс мазмұны</a:t>
            </a:r>
          </a:p>
        </p:txBody>
      </p:sp>
      <p:pic>
        <p:nvPicPr>
          <p:cNvPr id="4" name="Picture 3" descr="image-2-1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173968" y="109728"/>
            <a:ext cx="530352" cy="853385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438912" y="6510528"/>
            <a:ext cx="8229600" cy="16459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900" b="0" i="0">
                <a:solidFill>
                  <a:srgbClr val="8C919B"/>
                </a:solidFill>
                <a:latin typeface="Arial"/>
              </a:rPr>
              <a:t>ELC5261 · 11-дәріс · Таратқыш құрылғылардың құрылымы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1475720" y="6492240"/>
            <a:ext cx="274320" cy="18288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r"/>
            <a:r>
              <a:rPr sz="900" b="0" i="0">
                <a:solidFill>
                  <a:srgbClr val="8C919B"/>
                </a:solidFill>
                <a:latin typeface="Arial"/>
              </a:rPr>
              <a:t>2</a:t>
            </a:r>
          </a:p>
        </p:txBody>
      </p:sp>
      <p:sp>
        <p:nvSpPr>
          <p:cNvPr id="7" name="Oval 6"/>
          <p:cNvSpPr/>
          <p:nvPr/>
        </p:nvSpPr>
        <p:spPr>
          <a:xfrm>
            <a:off x="566928" y="1078992"/>
            <a:ext cx="438912" cy="438912"/>
          </a:xfrm>
          <a:prstGeom prst="ellipse">
            <a:avLst/>
          </a:prstGeom>
          <a:solidFill>
            <a:srgbClr val="2F54A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566928" y="1078992"/>
            <a:ext cx="438912" cy="43891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000" b="1" i="0">
                <a:solidFill>
                  <a:srgbClr val="FFFFFF"/>
                </a:solidFill>
                <a:latin typeface="Arial"/>
              </a:rPr>
              <a:t>1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1188720" y="1078992"/>
            <a:ext cx="10104120" cy="438912"/>
          </a:xfrm>
          <a:prstGeom prst="roundRect">
            <a:avLst/>
          </a:prstGeom>
          <a:solidFill>
            <a:srgbClr val="EEF3FB"/>
          </a:solidFill>
          <a:ln>
            <a:solidFill>
              <a:srgbClr val="DCE1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1417320" y="1078992"/>
            <a:ext cx="9601200" cy="43891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400" b="0" i="0">
                <a:solidFill>
                  <a:srgbClr val="1F3766"/>
                </a:solidFill>
                <a:latin typeface="Arial"/>
              </a:rPr>
              <a:t>Радиотаратқыштың міндеті</a:t>
            </a:r>
          </a:p>
        </p:txBody>
      </p:sp>
      <p:sp>
        <p:nvSpPr>
          <p:cNvPr id="11" name="Oval 10"/>
          <p:cNvSpPr/>
          <p:nvPr/>
        </p:nvSpPr>
        <p:spPr>
          <a:xfrm>
            <a:off x="566928" y="1691640"/>
            <a:ext cx="438912" cy="438912"/>
          </a:xfrm>
          <a:prstGeom prst="ellipse">
            <a:avLst/>
          </a:prstGeom>
          <a:solidFill>
            <a:srgbClr val="2F54A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566928" y="1691640"/>
            <a:ext cx="438912" cy="43891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000" b="1" i="0">
                <a:solidFill>
                  <a:srgbClr val="FFFFFF"/>
                </a:solidFill>
                <a:latin typeface="Arial"/>
              </a:rPr>
              <a:t>2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1188720" y="1691640"/>
            <a:ext cx="10104120" cy="438912"/>
          </a:xfrm>
          <a:prstGeom prst="roundRect">
            <a:avLst/>
          </a:prstGeom>
          <a:solidFill>
            <a:srgbClr val="EEF3FB"/>
          </a:solidFill>
          <a:ln>
            <a:solidFill>
              <a:srgbClr val="DCE1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1417320" y="1691640"/>
            <a:ext cx="9601200" cy="43891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400" b="0" i="0">
                <a:solidFill>
                  <a:srgbClr val="1F3766"/>
                </a:solidFill>
                <a:latin typeface="Arial"/>
              </a:rPr>
              <a:t>Таратқыштың негізгі құрылымдық блоктары</a:t>
            </a:r>
          </a:p>
        </p:txBody>
      </p:sp>
      <p:sp>
        <p:nvSpPr>
          <p:cNvPr id="15" name="Oval 14"/>
          <p:cNvSpPr/>
          <p:nvPr/>
        </p:nvSpPr>
        <p:spPr>
          <a:xfrm>
            <a:off x="566928" y="2304288"/>
            <a:ext cx="438912" cy="438912"/>
          </a:xfrm>
          <a:prstGeom prst="ellipse">
            <a:avLst/>
          </a:prstGeom>
          <a:solidFill>
            <a:srgbClr val="2F54A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566928" y="2304288"/>
            <a:ext cx="438912" cy="43891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000" b="1" i="0">
                <a:solidFill>
                  <a:srgbClr val="FFFFFF"/>
                </a:solidFill>
                <a:latin typeface="Arial"/>
              </a:rPr>
              <a:t>3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1188720" y="2304288"/>
            <a:ext cx="10104120" cy="438912"/>
          </a:xfrm>
          <a:prstGeom prst="roundRect">
            <a:avLst/>
          </a:prstGeom>
          <a:solidFill>
            <a:srgbClr val="EEF3FB"/>
          </a:solidFill>
          <a:ln>
            <a:solidFill>
              <a:srgbClr val="DCE1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1417320" y="2304288"/>
            <a:ext cx="9601200" cy="43891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400" b="0" i="0">
                <a:solidFill>
                  <a:srgbClr val="1F3766"/>
                </a:solidFill>
                <a:latin typeface="Arial"/>
              </a:rPr>
              <a:t>Ақпараттық сигналды дайындау</a:t>
            </a:r>
          </a:p>
        </p:txBody>
      </p:sp>
      <p:sp>
        <p:nvSpPr>
          <p:cNvPr id="19" name="Oval 18"/>
          <p:cNvSpPr/>
          <p:nvPr/>
        </p:nvSpPr>
        <p:spPr>
          <a:xfrm>
            <a:off x="566928" y="2916936"/>
            <a:ext cx="438912" cy="438912"/>
          </a:xfrm>
          <a:prstGeom prst="ellipse">
            <a:avLst/>
          </a:prstGeom>
          <a:solidFill>
            <a:srgbClr val="2F54A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566928" y="2916936"/>
            <a:ext cx="438912" cy="43891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000" b="1" i="0">
                <a:solidFill>
                  <a:srgbClr val="FFFFFF"/>
                </a:solidFill>
                <a:latin typeface="Arial"/>
              </a:rPr>
              <a:t>4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1188720" y="2916936"/>
            <a:ext cx="10104120" cy="438912"/>
          </a:xfrm>
          <a:prstGeom prst="roundRect">
            <a:avLst/>
          </a:prstGeom>
          <a:solidFill>
            <a:srgbClr val="EEF3FB"/>
          </a:solidFill>
          <a:ln>
            <a:solidFill>
              <a:srgbClr val="DCE1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1417320" y="2916936"/>
            <a:ext cx="9601200" cy="43891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400" b="0" i="0">
                <a:solidFill>
                  <a:srgbClr val="1F3766"/>
                </a:solidFill>
                <a:latin typeface="Arial"/>
              </a:rPr>
              <a:t>Модулятор және жиілік түрлендіру</a:t>
            </a:r>
          </a:p>
        </p:txBody>
      </p:sp>
      <p:sp>
        <p:nvSpPr>
          <p:cNvPr id="23" name="Oval 22"/>
          <p:cNvSpPr/>
          <p:nvPr/>
        </p:nvSpPr>
        <p:spPr>
          <a:xfrm>
            <a:off x="566928" y="3529584"/>
            <a:ext cx="438912" cy="438912"/>
          </a:xfrm>
          <a:prstGeom prst="ellipse">
            <a:avLst/>
          </a:prstGeom>
          <a:solidFill>
            <a:srgbClr val="2F54A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566928" y="3529584"/>
            <a:ext cx="438912" cy="43891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000" b="1" i="0">
                <a:solidFill>
                  <a:srgbClr val="FFFFFF"/>
                </a:solidFill>
                <a:latin typeface="Arial"/>
              </a:rPr>
              <a:t>5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1188720" y="3529584"/>
            <a:ext cx="10104120" cy="438912"/>
          </a:xfrm>
          <a:prstGeom prst="roundRect">
            <a:avLst/>
          </a:prstGeom>
          <a:solidFill>
            <a:srgbClr val="EEF3FB"/>
          </a:solidFill>
          <a:ln>
            <a:solidFill>
              <a:srgbClr val="DCE1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1417320" y="3529584"/>
            <a:ext cx="9601200" cy="43891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400" b="0" i="0">
                <a:solidFill>
                  <a:srgbClr val="1F3766"/>
                </a:solidFill>
                <a:latin typeface="Arial"/>
              </a:rPr>
              <a:t>Қоздырғыш және жиілік синтезаторы</a:t>
            </a:r>
          </a:p>
        </p:txBody>
      </p:sp>
      <p:sp>
        <p:nvSpPr>
          <p:cNvPr id="27" name="Oval 26"/>
          <p:cNvSpPr/>
          <p:nvPr/>
        </p:nvSpPr>
        <p:spPr>
          <a:xfrm>
            <a:off x="566928" y="4142232"/>
            <a:ext cx="438912" cy="438912"/>
          </a:xfrm>
          <a:prstGeom prst="ellipse">
            <a:avLst/>
          </a:prstGeom>
          <a:solidFill>
            <a:srgbClr val="2F54A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8" name="TextBox 27"/>
          <p:cNvSpPr txBox="1"/>
          <p:nvPr/>
        </p:nvSpPr>
        <p:spPr>
          <a:xfrm>
            <a:off x="566928" y="4142232"/>
            <a:ext cx="438912" cy="43891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000" b="1" i="0">
                <a:solidFill>
                  <a:srgbClr val="FFFFFF"/>
                </a:solidFill>
                <a:latin typeface="Arial"/>
              </a:rPr>
              <a:t>6</a:t>
            </a:r>
          </a:p>
        </p:txBody>
      </p:sp>
      <p:sp>
        <p:nvSpPr>
          <p:cNvPr id="29" name="Rounded Rectangle 28"/>
          <p:cNvSpPr/>
          <p:nvPr/>
        </p:nvSpPr>
        <p:spPr>
          <a:xfrm>
            <a:off x="1188720" y="4142232"/>
            <a:ext cx="10104120" cy="438912"/>
          </a:xfrm>
          <a:prstGeom prst="roundRect">
            <a:avLst/>
          </a:prstGeom>
          <a:solidFill>
            <a:srgbClr val="EEF3FB"/>
          </a:solidFill>
          <a:ln>
            <a:solidFill>
              <a:srgbClr val="DCE1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0" name="TextBox 29"/>
          <p:cNvSpPr txBox="1"/>
          <p:nvPr/>
        </p:nvSpPr>
        <p:spPr>
          <a:xfrm>
            <a:off x="1417320" y="4142232"/>
            <a:ext cx="9601200" cy="43891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400" b="0" i="0">
                <a:solidFill>
                  <a:srgbClr val="1F3766"/>
                </a:solidFill>
                <a:latin typeface="Arial"/>
              </a:rPr>
              <a:t>Қуат күшейткіші</a:t>
            </a:r>
          </a:p>
        </p:txBody>
      </p:sp>
      <p:sp>
        <p:nvSpPr>
          <p:cNvPr id="31" name="Oval 30"/>
          <p:cNvSpPr/>
          <p:nvPr/>
        </p:nvSpPr>
        <p:spPr>
          <a:xfrm>
            <a:off x="566928" y="4754880"/>
            <a:ext cx="438912" cy="438912"/>
          </a:xfrm>
          <a:prstGeom prst="ellipse">
            <a:avLst/>
          </a:prstGeom>
          <a:solidFill>
            <a:srgbClr val="2F54A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2" name="TextBox 31"/>
          <p:cNvSpPr txBox="1"/>
          <p:nvPr/>
        </p:nvSpPr>
        <p:spPr>
          <a:xfrm>
            <a:off x="566928" y="4754880"/>
            <a:ext cx="438912" cy="43891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000" b="1" i="0">
                <a:solidFill>
                  <a:srgbClr val="FFFFFF"/>
                </a:solidFill>
                <a:latin typeface="Arial"/>
              </a:rPr>
              <a:t>7</a:t>
            </a:r>
          </a:p>
        </p:txBody>
      </p:sp>
      <p:sp>
        <p:nvSpPr>
          <p:cNvPr id="33" name="Rounded Rectangle 32"/>
          <p:cNvSpPr/>
          <p:nvPr/>
        </p:nvSpPr>
        <p:spPr>
          <a:xfrm>
            <a:off x="1188720" y="4754880"/>
            <a:ext cx="10104120" cy="438912"/>
          </a:xfrm>
          <a:prstGeom prst="roundRect">
            <a:avLst/>
          </a:prstGeom>
          <a:solidFill>
            <a:srgbClr val="EEF3FB"/>
          </a:solidFill>
          <a:ln>
            <a:solidFill>
              <a:srgbClr val="DCE1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4" name="TextBox 33"/>
          <p:cNvSpPr txBox="1"/>
          <p:nvPr/>
        </p:nvSpPr>
        <p:spPr>
          <a:xfrm>
            <a:off x="1417320" y="4754880"/>
            <a:ext cx="9601200" cy="43891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400" b="0" i="0">
                <a:solidFill>
                  <a:srgbClr val="1F3766"/>
                </a:solidFill>
                <a:latin typeface="Arial"/>
              </a:rPr>
              <a:t>Шығыс сүзгісі және антеннамен келісу</a:t>
            </a:r>
          </a:p>
        </p:txBody>
      </p:sp>
      <p:sp>
        <p:nvSpPr>
          <p:cNvPr id="35" name="Oval 34"/>
          <p:cNvSpPr/>
          <p:nvPr/>
        </p:nvSpPr>
        <p:spPr>
          <a:xfrm>
            <a:off x="566928" y="5367528"/>
            <a:ext cx="438912" cy="438912"/>
          </a:xfrm>
          <a:prstGeom prst="ellipse">
            <a:avLst/>
          </a:prstGeom>
          <a:solidFill>
            <a:srgbClr val="2F54A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6" name="TextBox 35"/>
          <p:cNvSpPr txBox="1"/>
          <p:nvPr/>
        </p:nvSpPr>
        <p:spPr>
          <a:xfrm>
            <a:off x="566928" y="5367528"/>
            <a:ext cx="438912" cy="43891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000" b="1" i="0">
                <a:solidFill>
                  <a:srgbClr val="FFFFFF"/>
                </a:solidFill>
                <a:latin typeface="Arial"/>
              </a:rPr>
              <a:t>8</a:t>
            </a:r>
          </a:p>
        </p:txBody>
      </p:sp>
      <p:sp>
        <p:nvSpPr>
          <p:cNvPr id="37" name="Rounded Rectangle 36"/>
          <p:cNvSpPr/>
          <p:nvPr/>
        </p:nvSpPr>
        <p:spPr>
          <a:xfrm>
            <a:off x="1188720" y="5367528"/>
            <a:ext cx="10104120" cy="438912"/>
          </a:xfrm>
          <a:prstGeom prst="roundRect">
            <a:avLst/>
          </a:prstGeom>
          <a:solidFill>
            <a:srgbClr val="EEF3FB"/>
          </a:solidFill>
          <a:ln>
            <a:solidFill>
              <a:srgbClr val="DCE1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8" name="TextBox 37"/>
          <p:cNvSpPr txBox="1"/>
          <p:nvPr/>
        </p:nvSpPr>
        <p:spPr>
          <a:xfrm>
            <a:off x="1417320" y="5367528"/>
            <a:ext cx="9601200" cy="43891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400" b="0" i="0">
                <a:solidFill>
                  <a:srgbClr val="1F3766"/>
                </a:solidFill>
                <a:latin typeface="Arial"/>
              </a:rPr>
              <a:t>Таратқыштың негізгі параметрлері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999" cy="877824"/>
          </a:xfrm>
          <a:prstGeom prst="rect">
            <a:avLst/>
          </a:prstGeom>
          <a:solidFill>
            <a:srgbClr val="2F54A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438912" y="137160"/>
            <a:ext cx="10287000" cy="566928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400" b="1" i="0">
                <a:solidFill>
                  <a:srgbClr val="FFFFFF"/>
                </a:solidFill>
                <a:latin typeface="Arial"/>
              </a:rPr>
              <a:t>Радиотаратқыштың негізгі міндеті</a:t>
            </a:r>
          </a:p>
        </p:txBody>
      </p:sp>
      <p:pic>
        <p:nvPicPr>
          <p:cNvPr id="4" name="Picture 3" descr="image-2-1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173968" y="109728"/>
            <a:ext cx="530352" cy="853385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438912" y="6510528"/>
            <a:ext cx="8229600" cy="16459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900" b="0" i="0">
                <a:solidFill>
                  <a:srgbClr val="8C919B"/>
                </a:solidFill>
                <a:latin typeface="Arial"/>
              </a:rPr>
              <a:t>ELC5261 · 11-дәріс · Таратқыш құрылғылардың құрылымы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1475720" y="6492240"/>
            <a:ext cx="274320" cy="18288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r"/>
            <a:r>
              <a:rPr sz="900" b="0" i="0">
                <a:solidFill>
                  <a:srgbClr val="8C919B"/>
                </a:solidFill>
                <a:latin typeface="Arial"/>
              </a:rPr>
              <a:t>3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48640" y="1097280"/>
            <a:ext cx="10972800" cy="59436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800" b="1" i="0">
                <a:solidFill>
                  <a:srgbClr val="1F3766"/>
                </a:solidFill>
                <a:latin typeface="Arial"/>
              </a:rPr>
              <a:t>Радиотаратқыш — ақпараттық сигналды радиожиілікті сигналға түрлендіріп, қажетті қуатқа дейін күшейтіп, антенна арқылы электромагниттік толқын түрінде таратуға арналған құрылғы.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640080" y="2011680"/>
            <a:ext cx="3246120" cy="1645920"/>
          </a:xfrm>
          <a:prstGeom prst="roundRect">
            <a:avLst/>
          </a:prstGeom>
          <a:solidFill>
            <a:srgbClr val="EEF3FB"/>
          </a:solidFill>
          <a:ln>
            <a:solidFill>
              <a:srgbClr val="DCE1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804671" y="2103120"/>
            <a:ext cx="2916936" cy="310896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500" b="1" i="0">
                <a:solidFill>
                  <a:srgbClr val="2F54A2"/>
                </a:solidFill>
                <a:latin typeface="Arial"/>
              </a:rPr>
              <a:t>ҚАЛЫПТАСТЫРУ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804671" y="2450592"/>
            <a:ext cx="2916936" cy="1133856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300" b="0" i="0">
                <a:solidFill>
                  <a:srgbClr val="5C697D"/>
                </a:solidFill>
                <a:latin typeface="Arial"/>
              </a:rPr>
              <a:t>Ақпараттық сигналды өңдеу және модуляциялау.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4434840" y="2011680"/>
            <a:ext cx="3246120" cy="1645920"/>
          </a:xfrm>
          <a:prstGeom prst="roundRect">
            <a:avLst/>
          </a:prstGeom>
          <a:solidFill>
            <a:srgbClr val="EEF3FB"/>
          </a:solidFill>
          <a:ln>
            <a:solidFill>
              <a:srgbClr val="DCE1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4599431" y="2103120"/>
            <a:ext cx="2916936" cy="310896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500" b="1" i="0">
                <a:solidFill>
                  <a:srgbClr val="19868F"/>
                </a:solidFill>
                <a:latin typeface="Arial"/>
              </a:rPr>
              <a:t>КҮШЕЙТУ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4599431" y="2450592"/>
            <a:ext cx="2916936" cy="1133856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300" b="0" i="0">
                <a:solidFill>
                  <a:srgbClr val="5C697D"/>
                </a:solidFill>
                <a:latin typeface="Arial"/>
              </a:rPr>
              <a:t>RF сигналын антеннаға қажетті қуат деңгейіне жеткізу.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8229600" y="2011680"/>
            <a:ext cx="3246120" cy="1645920"/>
          </a:xfrm>
          <a:prstGeom prst="roundRect">
            <a:avLst/>
          </a:prstGeom>
          <a:solidFill>
            <a:srgbClr val="EEF3FB"/>
          </a:solidFill>
          <a:ln>
            <a:solidFill>
              <a:srgbClr val="DCE1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8394192" y="2103120"/>
            <a:ext cx="2916936" cy="310896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500" b="1" i="0">
                <a:solidFill>
                  <a:srgbClr val="C45E0A"/>
                </a:solidFill>
                <a:latin typeface="Arial"/>
              </a:rPr>
              <a:t>СӘУЛЕЛЕНДІРУ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8394192" y="2450592"/>
            <a:ext cx="2916936" cy="1133856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300" b="0" i="0">
                <a:solidFill>
                  <a:srgbClr val="5C697D"/>
                </a:solidFill>
                <a:latin typeface="Arial"/>
              </a:rPr>
              <a:t>Сүзілген сигналды фидер және антенна арқылы кеңістікке беру.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731520" y="4526280"/>
            <a:ext cx="10698480" cy="4572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600" b="1" i="0">
                <a:solidFill>
                  <a:srgbClr val="1F3766"/>
                </a:solidFill>
                <a:latin typeface="Arial"/>
              </a:rPr>
              <a:t>Таратқыштың құрылымы байланыс стандартына, жиілік диапазонына, модуляция түріне және қажетті шығыс қуатына тәуелді.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999" cy="877824"/>
          </a:xfrm>
          <a:prstGeom prst="rect">
            <a:avLst/>
          </a:prstGeom>
          <a:solidFill>
            <a:srgbClr val="2F54A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438912" y="137160"/>
            <a:ext cx="10287000" cy="566928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400" b="1" i="0">
                <a:solidFill>
                  <a:srgbClr val="FFFFFF"/>
                </a:solidFill>
                <a:latin typeface="Arial"/>
              </a:rPr>
              <a:t>Таратқыштың жалпы құрылымдық сұлбасы</a:t>
            </a:r>
          </a:p>
        </p:txBody>
      </p:sp>
      <p:pic>
        <p:nvPicPr>
          <p:cNvPr id="4" name="Picture 3" descr="image-2-1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173968" y="109728"/>
            <a:ext cx="530352" cy="853385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438912" y="6510528"/>
            <a:ext cx="8229600" cy="16459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900" b="0" i="0">
                <a:solidFill>
                  <a:srgbClr val="8C919B"/>
                </a:solidFill>
                <a:latin typeface="Arial"/>
              </a:rPr>
              <a:t>ELC5261 · 11-дәріс · Таратқыш құрылғылардың құрылымы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1475720" y="6492240"/>
            <a:ext cx="274320" cy="18288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r"/>
            <a:r>
              <a:rPr sz="900" b="0" i="0">
                <a:solidFill>
                  <a:srgbClr val="8C919B"/>
                </a:solidFill>
                <a:latin typeface="Arial"/>
              </a:rPr>
              <a:t>4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228600" y="1828800"/>
            <a:ext cx="1828800" cy="1051560"/>
          </a:xfrm>
          <a:prstGeom prst="roundRect">
            <a:avLst/>
          </a:prstGeom>
          <a:solidFill>
            <a:srgbClr val="19868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301752" y="1901952"/>
            <a:ext cx="1682496" cy="89611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400" b="1" i="0">
                <a:solidFill>
                  <a:srgbClr val="FFFFFF"/>
                </a:solidFill>
                <a:latin typeface="Arial"/>
              </a:rPr>
              <a:t>Ақпарат</a:t>
            </a:r>
            <a:br/>
            <a:r>
              <a:rPr sz="1400" b="1" i="0">
                <a:solidFill>
                  <a:srgbClr val="FFFFFF"/>
                </a:solidFill>
                <a:latin typeface="Arial"/>
              </a:rPr>
              <a:t>көзі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2057400" y="2167128"/>
            <a:ext cx="502920" cy="36576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2000" b="1" i="0">
                <a:solidFill>
                  <a:srgbClr val="5C697D"/>
                </a:solidFill>
                <a:latin typeface="Arial"/>
              </a:rPr>
              <a:t>→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2560320" y="1828800"/>
            <a:ext cx="1828800" cy="1051560"/>
          </a:xfrm>
          <a:prstGeom prst="roundRect">
            <a:avLst/>
          </a:prstGeom>
          <a:solidFill>
            <a:srgbClr val="2F54A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2633472" y="1901952"/>
            <a:ext cx="1682496" cy="89611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400" b="1" i="0">
                <a:solidFill>
                  <a:srgbClr val="FFFFFF"/>
                </a:solidFill>
                <a:latin typeface="Arial"/>
              </a:rPr>
              <a:t>Модулятор /</a:t>
            </a:r>
            <a:br/>
            <a:r>
              <a:rPr sz="1400" b="1" i="0">
                <a:solidFill>
                  <a:srgbClr val="FFFFFF"/>
                </a:solidFill>
                <a:latin typeface="Arial"/>
              </a:rPr>
              <a:t>Upconverter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4389120" y="2167128"/>
            <a:ext cx="502920" cy="36576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2000" b="1" i="0">
                <a:solidFill>
                  <a:srgbClr val="5C697D"/>
                </a:solidFill>
                <a:latin typeface="Arial"/>
              </a:rPr>
              <a:t>→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4892040" y="1828800"/>
            <a:ext cx="1828800" cy="1051560"/>
          </a:xfrm>
          <a:prstGeom prst="roundRect">
            <a:avLst/>
          </a:prstGeom>
          <a:solidFill>
            <a:srgbClr val="C45E0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4965192" y="1901952"/>
            <a:ext cx="1682496" cy="89611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400" b="1" i="0">
                <a:solidFill>
                  <a:srgbClr val="FFFFFF"/>
                </a:solidFill>
                <a:latin typeface="Arial"/>
              </a:rPr>
              <a:t>Қоздырғыш /</a:t>
            </a:r>
            <a:br/>
            <a:r>
              <a:rPr sz="1400" b="1" i="0">
                <a:solidFill>
                  <a:srgbClr val="FFFFFF"/>
                </a:solidFill>
                <a:latin typeface="Arial"/>
              </a:rPr>
              <a:t>Driver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6720840" y="2167128"/>
            <a:ext cx="502920" cy="36576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2000" b="1" i="0">
                <a:solidFill>
                  <a:srgbClr val="5C697D"/>
                </a:solidFill>
                <a:latin typeface="Arial"/>
              </a:rPr>
              <a:t>→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7223759" y="1828800"/>
            <a:ext cx="1828800" cy="1051560"/>
          </a:xfrm>
          <a:prstGeom prst="roundRect">
            <a:avLst/>
          </a:prstGeom>
          <a:solidFill>
            <a:srgbClr val="BE373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7296912" y="1901952"/>
            <a:ext cx="1682496" cy="89611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400" b="1" i="0">
                <a:solidFill>
                  <a:srgbClr val="FFFFFF"/>
                </a:solidFill>
                <a:latin typeface="Arial"/>
              </a:rPr>
              <a:t>Қуат</a:t>
            </a:r>
            <a:br/>
            <a:r>
              <a:rPr sz="1400" b="1" i="0">
                <a:solidFill>
                  <a:srgbClr val="FFFFFF"/>
                </a:solidFill>
                <a:latin typeface="Arial"/>
              </a:rPr>
              <a:t>күшейткіші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9052559" y="2167128"/>
            <a:ext cx="502920" cy="36576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2000" b="1" i="0">
                <a:solidFill>
                  <a:srgbClr val="5C697D"/>
                </a:solidFill>
                <a:latin typeface="Arial"/>
              </a:rPr>
              <a:t>→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9555480" y="1828800"/>
            <a:ext cx="1828800" cy="1051560"/>
          </a:xfrm>
          <a:prstGeom prst="roundRect">
            <a:avLst/>
          </a:prstGeom>
          <a:solidFill>
            <a:srgbClr val="2D824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9628632" y="1901952"/>
            <a:ext cx="1682496" cy="89611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400" b="1" i="0">
                <a:solidFill>
                  <a:srgbClr val="FFFFFF"/>
                </a:solidFill>
                <a:latin typeface="Arial"/>
              </a:rPr>
              <a:t>Сүзгі /</a:t>
            </a:r>
            <a:br/>
            <a:r>
              <a:rPr sz="1400" b="1" i="0">
                <a:solidFill>
                  <a:srgbClr val="FFFFFF"/>
                </a:solidFill>
                <a:latin typeface="Arial"/>
              </a:rPr>
              <a:t>Антенна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4389120" y="3154680"/>
            <a:ext cx="3200400" cy="41148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400" b="1" i="0">
                <a:solidFill>
                  <a:srgbClr val="19868F"/>
                </a:solidFill>
                <a:latin typeface="Arial"/>
              </a:rPr>
              <a:t>↑ LO / жиілік синтезаторы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777240" y="3840480"/>
            <a:ext cx="10607040" cy="1600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800"/>
              </a:spcAft>
            </a:pPr>
            <a:r>
              <a:rPr sz="1500">
                <a:solidFill>
                  <a:srgbClr val="1F3766"/>
                </a:solidFill>
                <a:latin typeface="Arial"/>
              </a:rPr>
              <a:t>• Ақпарат көзі дыбыс, бейне, цифрлық дерек немесе телеметрия болуы мүмкін.</a:t>
            </a:r>
          </a:p>
          <a:p>
            <a:pPr>
              <a:spcAft>
                <a:spcPts val="800"/>
              </a:spcAft>
            </a:pPr>
            <a:r>
              <a:rPr sz="1500">
                <a:solidFill>
                  <a:srgbClr val="1F3766"/>
                </a:solidFill>
                <a:latin typeface="Arial"/>
              </a:rPr>
              <a:t>• Модулятор ақпаратты тасымалдаушыға енгізеді.</a:t>
            </a:r>
          </a:p>
          <a:p>
            <a:pPr>
              <a:spcAft>
                <a:spcPts val="800"/>
              </a:spcAft>
            </a:pPr>
            <a:r>
              <a:rPr sz="1500">
                <a:solidFill>
                  <a:srgbClr val="1F3766"/>
                </a:solidFill>
                <a:latin typeface="Arial"/>
              </a:rPr>
              <a:t>• Қуат күшейткіші сигналды антеннаға беру үшін қажетті деңгейге дейін күшейтеді.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999" cy="877824"/>
          </a:xfrm>
          <a:prstGeom prst="rect">
            <a:avLst/>
          </a:prstGeom>
          <a:solidFill>
            <a:srgbClr val="2F54A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438912" y="137160"/>
            <a:ext cx="10287000" cy="566928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400" b="1" i="0">
                <a:solidFill>
                  <a:srgbClr val="FFFFFF"/>
                </a:solidFill>
                <a:latin typeface="Arial"/>
              </a:rPr>
              <a:t>Ақпараттық сигналды дайындау</a:t>
            </a:r>
          </a:p>
        </p:txBody>
      </p:sp>
      <p:pic>
        <p:nvPicPr>
          <p:cNvPr id="4" name="Picture 3" descr="image-2-1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173968" y="109728"/>
            <a:ext cx="530352" cy="853385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438912" y="6510528"/>
            <a:ext cx="8229600" cy="16459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900" b="0" i="0">
                <a:solidFill>
                  <a:srgbClr val="8C919B"/>
                </a:solidFill>
                <a:latin typeface="Arial"/>
              </a:rPr>
              <a:t>ELC5261 · 11-дәріс · Таратқыш құрылғылардың құрылымы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1475720" y="6492240"/>
            <a:ext cx="274320" cy="18288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r"/>
            <a:r>
              <a:rPr sz="900" b="0" i="0">
                <a:solidFill>
                  <a:srgbClr val="8C919B"/>
                </a:solidFill>
                <a:latin typeface="Arial"/>
              </a:rPr>
              <a:t>5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640080" y="1417320"/>
            <a:ext cx="3291840" cy="1737360"/>
          </a:xfrm>
          <a:prstGeom prst="roundRect">
            <a:avLst/>
          </a:prstGeom>
          <a:solidFill>
            <a:srgbClr val="EEF3FB"/>
          </a:solidFill>
          <a:ln>
            <a:solidFill>
              <a:srgbClr val="DCE1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804671" y="1508760"/>
            <a:ext cx="2962656" cy="310896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500" b="1" i="0">
                <a:solidFill>
                  <a:srgbClr val="2F54A2"/>
                </a:solidFill>
                <a:latin typeface="Arial"/>
              </a:rPr>
              <a:t>АНАЛОГТЫҚ СИГНАЛ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804671" y="1856232"/>
            <a:ext cx="2962656" cy="1225295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300" b="0" i="0">
                <a:solidFill>
                  <a:srgbClr val="5C697D"/>
                </a:solidFill>
                <a:latin typeface="Arial"/>
              </a:rPr>
              <a:t>Алдын ала күшейту, сүзгілеу және деңгейін нормалау орындалуы мүмкін.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4434840" y="1417320"/>
            <a:ext cx="3291840" cy="1737360"/>
          </a:xfrm>
          <a:prstGeom prst="roundRect">
            <a:avLst/>
          </a:prstGeom>
          <a:solidFill>
            <a:srgbClr val="EEF3FB"/>
          </a:solidFill>
          <a:ln>
            <a:solidFill>
              <a:srgbClr val="DCE1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4599431" y="1508760"/>
            <a:ext cx="2962656" cy="310896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500" b="1" i="0">
                <a:solidFill>
                  <a:srgbClr val="19868F"/>
                </a:solidFill>
                <a:latin typeface="Arial"/>
              </a:rPr>
              <a:t>ЦИФРЛЫҚ ДЕРЕК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4599431" y="1856232"/>
            <a:ext cx="2962656" cy="1225295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300" b="0" i="0">
                <a:solidFill>
                  <a:srgbClr val="5C697D"/>
                </a:solidFill>
                <a:latin typeface="Arial"/>
              </a:rPr>
              <a:t>Кодтау, кадр қалыптастыру, импульс пішіндеу және символдық өңдеу орындалады.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8229600" y="1417320"/>
            <a:ext cx="3291840" cy="1737360"/>
          </a:xfrm>
          <a:prstGeom prst="roundRect">
            <a:avLst/>
          </a:prstGeom>
          <a:solidFill>
            <a:srgbClr val="EEF3FB"/>
          </a:solidFill>
          <a:ln>
            <a:solidFill>
              <a:srgbClr val="DCE1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8394192" y="1508760"/>
            <a:ext cx="2962656" cy="310896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500" b="1" i="0">
                <a:solidFill>
                  <a:srgbClr val="C45E0A"/>
                </a:solidFill>
                <a:latin typeface="Arial"/>
              </a:rPr>
              <a:t>МАҚСАТ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8394192" y="1856232"/>
            <a:ext cx="2962656" cy="1225295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300" b="0" i="0">
                <a:solidFill>
                  <a:srgbClr val="5C697D"/>
                </a:solidFill>
                <a:latin typeface="Arial"/>
              </a:rPr>
              <a:t>Модуляторға спектрі мен деңгейі талапқа сәйкес сигнал беру.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2011680" y="4114800"/>
            <a:ext cx="8138160" cy="777240"/>
          </a:xfrm>
          <a:prstGeom prst="roundRect">
            <a:avLst/>
          </a:prstGeom>
          <a:solidFill>
            <a:srgbClr val="EEF3FB"/>
          </a:solidFill>
          <a:ln>
            <a:solidFill>
              <a:srgbClr val="DCE1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2194560" y="4206240"/>
            <a:ext cx="7772400" cy="59436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800" b="1" i="0">
                <a:solidFill>
                  <a:srgbClr val="1F3766"/>
                </a:solidFill>
                <a:latin typeface="Arial"/>
              </a:rPr>
              <a:t>Ақпаратты дайындау → модуляция сапасы → RF спектр сапасы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999" cy="877824"/>
          </a:xfrm>
          <a:prstGeom prst="rect">
            <a:avLst/>
          </a:prstGeom>
          <a:solidFill>
            <a:srgbClr val="2F54A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438912" y="137160"/>
            <a:ext cx="10287000" cy="566928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400" b="1" i="0">
                <a:solidFill>
                  <a:srgbClr val="FFFFFF"/>
                </a:solidFill>
                <a:latin typeface="Arial"/>
              </a:rPr>
              <a:t>Модулятор және жиілік түрлендіру</a:t>
            </a:r>
          </a:p>
        </p:txBody>
      </p:sp>
      <p:pic>
        <p:nvPicPr>
          <p:cNvPr id="4" name="Picture 3" descr="image-2-1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173968" y="109728"/>
            <a:ext cx="530352" cy="853385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438912" y="6510528"/>
            <a:ext cx="8229600" cy="16459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900" b="0" i="0">
                <a:solidFill>
                  <a:srgbClr val="8C919B"/>
                </a:solidFill>
                <a:latin typeface="Arial"/>
              </a:rPr>
              <a:t>ELC5261 · 11-дәріс · Таратқыш құрылғылардың құрылымы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1475720" y="6492240"/>
            <a:ext cx="274320" cy="18288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r"/>
            <a:r>
              <a:rPr sz="900" b="0" i="0">
                <a:solidFill>
                  <a:srgbClr val="8C919B"/>
                </a:solidFill>
                <a:latin typeface="Arial"/>
              </a:rPr>
              <a:t>6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94360" y="1051560"/>
            <a:ext cx="10972800" cy="4572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600" b="0" i="0">
                <a:solidFill>
                  <a:srgbClr val="5C697D"/>
                </a:solidFill>
                <a:latin typeface="Arial"/>
              </a:rPr>
              <a:t>Модулятор ақпаратты тасымалдаушы сигналға енгізеді. Қажет болса, қалыптасқан сигнал араластырғыш арқылы жұмыс RF диапазонына түрлендіріледі.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640080" y="1828800"/>
            <a:ext cx="3246120" cy="1600200"/>
          </a:xfrm>
          <a:prstGeom prst="roundRect">
            <a:avLst/>
          </a:prstGeom>
          <a:solidFill>
            <a:srgbClr val="EEF3FB"/>
          </a:solidFill>
          <a:ln>
            <a:solidFill>
              <a:srgbClr val="DCE1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804671" y="1920240"/>
            <a:ext cx="2916936" cy="310896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500" b="1" i="0">
                <a:solidFill>
                  <a:srgbClr val="2F54A2"/>
                </a:solidFill>
                <a:latin typeface="Arial"/>
              </a:rPr>
              <a:t>МОДУЛЯЦИЯ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804671" y="2267712"/>
            <a:ext cx="2916936" cy="1088136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300" b="0" i="0">
                <a:solidFill>
                  <a:srgbClr val="5C697D"/>
                </a:solidFill>
                <a:latin typeface="Arial"/>
              </a:rPr>
              <a:t>AM, FM, PM немесе ASK/FSK/PSK/QAM сияқты цифрлық әдістер.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4434840" y="1828800"/>
            <a:ext cx="3246120" cy="1600200"/>
          </a:xfrm>
          <a:prstGeom prst="roundRect">
            <a:avLst/>
          </a:prstGeom>
          <a:solidFill>
            <a:srgbClr val="EEF3FB"/>
          </a:solidFill>
          <a:ln>
            <a:solidFill>
              <a:srgbClr val="DCE1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4599431" y="1920240"/>
            <a:ext cx="2916936" cy="310896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500" b="1" i="0">
                <a:solidFill>
                  <a:srgbClr val="19868F"/>
                </a:solidFill>
                <a:latin typeface="Arial"/>
              </a:rPr>
              <a:t>UPCONVERSION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4599431" y="2267712"/>
            <a:ext cx="2916936" cy="1088136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300" b="0" i="0">
                <a:solidFill>
                  <a:srgbClr val="5C697D"/>
                </a:solidFill>
                <a:latin typeface="Arial"/>
              </a:rPr>
              <a:t>IF немесе baseband спектрін жоғары RF жиілігіне көшіру.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8229600" y="1828800"/>
            <a:ext cx="3246120" cy="1600200"/>
          </a:xfrm>
          <a:prstGeom prst="roundRect">
            <a:avLst/>
          </a:prstGeom>
          <a:solidFill>
            <a:srgbClr val="EEF3FB"/>
          </a:solidFill>
          <a:ln>
            <a:solidFill>
              <a:srgbClr val="DCE1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8394192" y="1920240"/>
            <a:ext cx="2916936" cy="310896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500" b="1" i="0">
                <a:solidFill>
                  <a:srgbClr val="C45E0A"/>
                </a:solidFill>
                <a:latin typeface="Arial"/>
              </a:rPr>
              <a:t>LO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8394192" y="2267712"/>
            <a:ext cx="2916936" cy="1088136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300" b="0" i="0">
                <a:solidFill>
                  <a:srgbClr val="5C697D"/>
                </a:solidFill>
                <a:latin typeface="Arial"/>
              </a:rPr>
              <a:t>Жиілік синтезаторы араластырғышқа тұрақты және дәл гетеродин сигналын береді.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731520" y="4480560"/>
            <a:ext cx="10698480" cy="4572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2000" b="1" i="0">
                <a:solidFill>
                  <a:srgbClr val="1F3766"/>
                </a:solidFill>
                <a:latin typeface="Arial"/>
              </a:rPr>
              <a:t>Жиілікті түрлендірудің негізгі қатынасы:  fRF = fLO ± fIF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999" cy="877824"/>
          </a:xfrm>
          <a:prstGeom prst="rect">
            <a:avLst/>
          </a:prstGeom>
          <a:solidFill>
            <a:srgbClr val="2F54A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438912" y="137160"/>
            <a:ext cx="10287000" cy="566928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400" b="1" i="0">
                <a:solidFill>
                  <a:srgbClr val="FFFFFF"/>
                </a:solidFill>
                <a:latin typeface="Arial"/>
              </a:rPr>
              <a:t>Қоздырғыш және жиілік синтезаторы</a:t>
            </a:r>
          </a:p>
        </p:txBody>
      </p:sp>
      <p:pic>
        <p:nvPicPr>
          <p:cNvPr id="4" name="Picture 3" descr="image-2-1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173968" y="109728"/>
            <a:ext cx="530352" cy="853385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438912" y="6510528"/>
            <a:ext cx="8229600" cy="16459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900" b="0" i="0">
                <a:solidFill>
                  <a:srgbClr val="8C919B"/>
                </a:solidFill>
                <a:latin typeface="Arial"/>
              </a:rPr>
              <a:t>ELC5261 · 11-дәріс · Таратқыш құрылғылардың құрылымы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1475720" y="6492240"/>
            <a:ext cx="274320" cy="18288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r"/>
            <a:r>
              <a:rPr sz="900" b="0" i="0">
                <a:solidFill>
                  <a:srgbClr val="8C919B"/>
                </a:solidFill>
                <a:latin typeface="Arial"/>
              </a:rPr>
              <a:t>7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640080" y="1371600"/>
            <a:ext cx="3291840" cy="1737360"/>
          </a:xfrm>
          <a:prstGeom prst="roundRect">
            <a:avLst/>
          </a:prstGeom>
          <a:solidFill>
            <a:srgbClr val="EEF3FB"/>
          </a:solidFill>
          <a:ln>
            <a:solidFill>
              <a:srgbClr val="DCE1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804671" y="1463040"/>
            <a:ext cx="2962656" cy="310896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500" b="1" i="0">
                <a:solidFill>
                  <a:srgbClr val="2F54A2"/>
                </a:solidFill>
                <a:latin typeface="Arial"/>
              </a:rPr>
              <a:t>ҚОЗДЫРҒЫШ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804671" y="1810512"/>
            <a:ext cx="2962656" cy="1225295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300" b="0" i="0">
                <a:solidFill>
                  <a:srgbClr val="5C697D"/>
                </a:solidFill>
                <a:latin typeface="Arial"/>
              </a:rPr>
              <a:t>Модуляцияланған RF сигналды тұрақты деңгейде қалыптастырып, келесі каскадтарды басқарады.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4434840" y="1371600"/>
            <a:ext cx="3291840" cy="1737360"/>
          </a:xfrm>
          <a:prstGeom prst="roundRect">
            <a:avLst/>
          </a:prstGeom>
          <a:solidFill>
            <a:srgbClr val="EEF3FB"/>
          </a:solidFill>
          <a:ln>
            <a:solidFill>
              <a:srgbClr val="DCE1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4599431" y="1463040"/>
            <a:ext cx="2962656" cy="310896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500" b="1" i="0">
                <a:solidFill>
                  <a:srgbClr val="19868F"/>
                </a:solidFill>
                <a:latin typeface="Arial"/>
              </a:rPr>
              <a:t>PLL СИНТЕЗАТОР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4599431" y="1810512"/>
            <a:ext cx="2962656" cy="1225295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300" b="0" i="0">
                <a:solidFill>
                  <a:srgbClr val="5C697D"/>
                </a:solidFill>
                <a:latin typeface="Arial"/>
              </a:rPr>
              <a:t>Тірек генератордан қажетті арна жиіліктерін дәл қалыптастырады.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8229600" y="1371600"/>
            <a:ext cx="3291840" cy="1737360"/>
          </a:xfrm>
          <a:prstGeom prst="roundRect">
            <a:avLst/>
          </a:prstGeom>
          <a:solidFill>
            <a:srgbClr val="EEF3FB"/>
          </a:solidFill>
          <a:ln>
            <a:solidFill>
              <a:srgbClr val="DCE1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8394192" y="1463040"/>
            <a:ext cx="2962656" cy="310896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500" b="1" i="0">
                <a:solidFill>
                  <a:srgbClr val="C45E0A"/>
                </a:solidFill>
                <a:latin typeface="Arial"/>
              </a:rPr>
              <a:t>ЖИІЛІК ТҰРАҚТЫЛЫҒЫ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8394192" y="1810512"/>
            <a:ext cx="2962656" cy="1225295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300" b="0" i="0">
                <a:solidFill>
                  <a:srgbClr val="5C697D"/>
                </a:solidFill>
                <a:latin typeface="Arial"/>
              </a:rPr>
              <a:t>Тасымалдаушының рұқсат етілген жиілік ауытқуын шектеу үшін маңызды.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777240" y="3977639"/>
            <a:ext cx="10607040" cy="1554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800"/>
              </a:spcAft>
            </a:pPr>
            <a:r>
              <a:rPr sz="1500">
                <a:solidFill>
                  <a:srgbClr val="1F3766"/>
                </a:solidFill>
                <a:latin typeface="Arial"/>
              </a:rPr>
              <a:t>• Арна ауысқанда синтезатордың бөлу коэффициенттері немесе басқару параметрлері өзгереді.</a:t>
            </a:r>
          </a:p>
          <a:p>
            <a:pPr>
              <a:spcAft>
                <a:spcPts val="800"/>
              </a:spcAft>
            </a:pPr>
            <a:r>
              <a:rPr sz="1500">
                <a:solidFill>
                  <a:srgbClr val="1F3766"/>
                </a:solidFill>
                <a:latin typeface="Arial"/>
              </a:rPr>
              <a:t>• Фазалық шу модуляция сапасына және көрші арналарға таралатын спектрге әсер етуі мүмкін.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999" cy="877824"/>
          </a:xfrm>
          <a:prstGeom prst="rect">
            <a:avLst/>
          </a:prstGeom>
          <a:solidFill>
            <a:srgbClr val="2F54A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438912" y="137160"/>
            <a:ext cx="10287000" cy="566928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400" b="1" i="0">
                <a:solidFill>
                  <a:srgbClr val="FFFFFF"/>
                </a:solidFill>
                <a:latin typeface="Arial"/>
              </a:rPr>
              <a:t>Қуат күшейткіші — PA</a:t>
            </a:r>
          </a:p>
        </p:txBody>
      </p:sp>
      <p:pic>
        <p:nvPicPr>
          <p:cNvPr id="4" name="Picture 3" descr="image-2-1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173968" y="109728"/>
            <a:ext cx="530352" cy="853385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438912" y="6510528"/>
            <a:ext cx="8229600" cy="16459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900" b="0" i="0">
                <a:solidFill>
                  <a:srgbClr val="8C919B"/>
                </a:solidFill>
                <a:latin typeface="Arial"/>
              </a:rPr>
              <a:t>ELC5261 · 11-дәріс · Таратқыш құрылғылардың құрылымы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1475720" y="6492240"/>
            <a:ext cx="274320" cy="18288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r"/>
            <a:r>
              <a:rPr sz="900" b="0" i="0">
                <a:solidFill>
                  <a:srgbClr val="8C919B"/>
                </a:solidFill>
                <a:latin typeface="Arial"/>
              </a:rPr>
              <a:t>8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94360" y="1051560"/>
            <a:ext cx="10972800" cy="4572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600" b="0" i="0">
                <a:solidFill>
                  <a:srgbClr val="5C697D"/>
                </a:solidFill>
                <a:latin typeface="Arial"/>
              </a:rPr>
              <a:t>Power Amplifier (PA) — таратқыштың соңғы белсенді каскады. Ол RF сигнал қуатын антеннаға қажетті деңгейге дейін арттырады.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640080" y="1828800"/>
            <a:ext cx="3246120" cy="1600200"/>
          </a:xfrm>
          <a:prstGeom prst="roundRect">
            <a:avLst/>
          </a:prstGeom>
          <a:solidFill>
            <a:srgbClr val="EEF3FB"/>
          </a:solidFill>
          <a:ln>
            <a:solidFill>
              <a:srgbClr val="DCE1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804671" y="1920240"/>
            <a:ext cx="2916936" cy="310896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500" b="1" i="0">
                <a:solidFill>
                  <a:srgbClr val="2F54A2"/>
                </a:solidFill>
                <a:latin typeface="Arial"/>
              </a:rPr>
              <a:t>ШЫҒЫС ҚУАТЫ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804671" y="2267712"/>
            <a:ext cx="2916936" cy="1088136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300" b="0" i="0">
                <a:solidFill>
                  <a:srgbClr val="5C697D"/>
                </a:solidFill>
                <a:latin typeface="Arial"/>
              </a:rPr>
              <a:t>Қамту қашықтығына және байланыс бюджетіне әсер етеді.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4434840" y="1828800"/>
            <a:ext cx="3246120" cy="1600200"/>
          </a:xfrm>
          <a:prstGeom prst="roundRect">
            <a:avLst/>
          </a:prstGeom>
          <a:solidFill>
            <a:srgbClr val="EEF3FB"/>
          </a:solidFill>
          <a:ln>
            <a:solidFill>
              <a:srgbClr val="DCE1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4599431" y="1920240"/>
            <a:ext cx="2916936" cy="310896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500" b="1" i="0">
                <a:solidFill>
                  <a:srgbClr val="2D8246"/>
                </a:solidFill>
                <a:latin typeface="Arial"/>
              </a:rPr>
              <a:t>ПӘК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4599431" y="2267712"/>
            <a:ext cx="2916936" cy="1088136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300" b="0" i="0">
                <a:solidFill>
                  <a:srgbClr val="5C697D"/>
                </a:solidFill>
                <a:latin typeface="Arial"/>
              </a:rPr>
              <a:t>Тұтынылған DC қуаттың RF шығыс қуатына айналу тиімділігі.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8229600" y="1828800"/>
            <a:ext cx="3246120" cy="1600200"/>
          </a:xfrm>
          <a:prstGeom prst="roundRect">
            <a:avLst/>
          </a:prstGeom>
          <a:solidFill>
            <a:srgbClr val="EEF3FB"/>
          </a:solidFill>
          <a:ln>
            <a:solidFill>
              <a:srgbClr val="DCE1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8394192" y="1920240"/>
            <a:ext cx="2916936" cy="310896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500" b="1" i="0">
                <a:solidFill>
                  <a:srgbClr val="BE3737"/>
                </a:solidFill>
                <a:latin typeface="Arial"/>
              </a:rPr>
              <a:t>СЫЗЫҚТЫЛЫҚ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8394192" y="2267712"/>
            <a:ext cx="2916936" cy="1088136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300" b="0" i="0">
                <a:solidFill>
                  <a:srgbClr val="5C697D"/>
                </a:solidFill>
                <a:latin typeface="Arial"/>
              </a:rPr>
              <a:t>Күрделі модуляцияда спектрлік бұрмалануды шектеу үшін маңызды.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2011680" y="4206240"/>
            <a:ext cx="8138160" cy="777240"/>
          </a:xfrm>
          <a:prstGeom prst="roundRect">
            <a:avLst/>
          </a:prstGeom>
          <a:solidFill>
            <a:srgbClr val="1F376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2194560" y="4297680"/>
            <a:ext cx="7772400" cy="59436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2200" b="1" i="0">
                <a:solidFill>
                  <a:srgbClr val="FFFFFF"/>
                </a:solidFill>
                <a:latin typeface="Arial"/>
              </a:rPr>
              <a:t>η = PRF,out / PDC × 100%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999" cy="877824"/>
          </a:xfrm>
          <a:prstGeom prst="rect">
            <a:avLst/>
          </a:prstGeom>
          <a:solidFill>
            <a:srgbClr val="2F54A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438912" y="137160"/>
            <a:ext cx="10287000" cy="566928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400" b="1" i="0">
                <a:solidFill>
                  <a:srgbClr val="FFFFFF"/>
                </a:solidFill>
                <a:latin typeface="Arial"/>
              </a:rPr>
              <a:t>Күшейткіш класы және сигнал түрі</a:t>
            </a:r>
          </a:p>
        </p:txBody>
      </p:sp>
      <p:pic>
        <p:nvPicPr>
          <p:cNvPr id="4" name="Picture 3" descr="image-2-1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173968" y="109728"/>
            <a:ext cx="530352" cy="853385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438912" y="6510528"/>
            <a:ext cx="8229600" cy="16459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900" b="0" i="0">
                <a:solidFill>
                  <a:srgbClr val="8C919B"/>
                </a:solidFill>
                <a:latin typeface="Arial"/>
              </a:rPr>
              <a:t>ELC5261 · 11-дәріс · Таратқыш құрылғылардың құрылымы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1475720" y="6492240"/>
            <a:ext cx="274320" cy="18288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r"/>
            <a:r>
              <a:rPr sz="900" b="0" i="0">
                <a:solidFill>
                  <a:srgbClr val="8C919B"/>
                </a:solidFill>
                <a:latin typeface="Arial"/>
              </a:rPr>
              <a:t>9</a:t>
            </a:r>
          </a:p>
        </p:txBody>
      </p:sp>
      <p:sp>
        <p:nvSpPr>
          <p:cNvPr id="7" name="Rectangle 6"/>
          <p:cNvSpPr/>
          <p:nvPr/>
        </p:nvSpPr>
        <p:spPr>
          <a:xfrm>
            <a:off x="594360" y="1234440"/>
            <a:ext cx="2377440" cy="566928"/>
          </a:xfrm>
          <a:prstGeom prst="rect">
            <a:avLst/>
          </a:prstGeom>
          <a:solidFill>
            <a:srgbClr val="2F54A2"/>
          </a:solidFill>
          <a:ln>
            <a:solidFill>
              <a:srgbClr val="FFFF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667512" y="1261872"/>
            <a:ext cx="2231136" cy="493776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400" b="1" i="0">
                <a:solidFill>
                  <a:srgbClr val="FFFFFF"/>
                </a:solidFill>
                <a:latin typeface="Arial"/>
              </a:rPr>
              <a:t>Класс</a:t>
            </a:r>
          </a:p>
        </p:txBody>
      </p:sp>
      <p:sp>
        <p:nvSpPr>
          <p:cNvPr id="9" name="Rectangle 8"/>
          <p:cNvSpPr/>
          <p:nvPr/>
        </p:nvSpPr>
        <p:spPr>
          <a:xfrm>
            <a:off x="3108960" y="1234440"/>
            <a:ext cx="4023360" cy="566928"/>
          </a:xfrm>
          <a:prstGeom prst="rect">
            <a:avLst/>
          </a:prstGeom>
          <a:solidFill>
            <a:srgbClr val="2F54A2"/>
          </a:solidFill>
          <a:ln>
            <a:solidFill>
              <a:srgbClr val="FFFF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3182112" y="1261872"/>
            <a:ext cx="3877056" cy="493776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400" b="1" i="0">
                <a:solidFill>
                  <a:srgbClr val="FFFFFF"/>
                </a:solidFill>
                <a:latin typeface="Arial"/>
              </a:rPr>
              <a:t>Негізгі ерекшелік</a:t>
            </a:r>
          </a:p>
        </p:txBody>
      </p:sp>
      <p:sp>
        <p:nvSpPr>
          <p:cNvPr id="11" name="Rectangle 10"/>
          <p:cNvSpPr/>
          <p:nvPr/>
        </p:nvSpPr>
        <p:spPr>
          <a:xfrm>
            <a:off x="7315200" y="1234440"/>
            <a:ext cx="4251960" cy="566928"/>
          </a:xfrm>
          <a:prstGeom prst="rect">
            <a:avLst/>
          </a:prstGeom>
          <a:solidFill>
            <a:srgbClr val="2F54A2"/>
          </a:solidFill>
          <a:ln>
            <a:solidFill>
              <a:srgbClr val="FFFF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7388352" y="1261872"/>
            <a:ext cx="4105656" cy="493776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400" b="1" i="0">
                <a:solidFill>
                  <a:srgbClr val="FFFFFF"/>
                </a:solidFill>
                <a:latin typeface="Arial"/>
              </a:rPr>
              <a:t>Қолдану логикасы</a:t>
            </a:r>
          </a:p>
        </p:txBody>
      </p:sp>
      <p:sp>
        <p:nvSpPr>
          <p:cNvPr id="13" name="Rectangle 12"/>
          <p:cNvSpPr/>
          <p:nvPr/>
        </p:nvSpPr>
        <p:spPr>
          <a:xfrm>
            <a:off x="594360" y="1874519"/>
            <a:ext cx="2377440" cy="841248"/>
          </a:xfrm>
          <a:prstGeom prst="rect">
            <a:avLst/>
          </a:prstGeom>
          <a:solidFill>
            <a:srgbClr val="EEF3FB"/>
          </a:solidFill>
          <a:ln>
            <a:solidFill>
              <a:srgbClr val="DCE1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67512" y="1920239"/>
            <a:ext cx="2231136" cy="749808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300" b="1" i="0">
                <a:solidFill>
                  <a:srgbClr val="1F3766"/>
                </a:solidFill>
                <a:latin typeface="Arial"/>
              </a:rPr>
              <a:t>A</a:t>
            </a:r>
          </a:p>
        </p:txBody>
      </p:sp>
      <p:sp>
        <p:nvSpPr>
          <p:cNvPr id="15" name="Rectangle 14"/>
          <p:cNvSpPr/>
          <p:nvPr/>
        </p:nvSpPr>
        <p:spPr>
          <a:xfrm>
            <a:off x="3108960" y="1874519"/>
            <a:ext cx="4023360" cy="841248"/>
          </a:xfrm>
          <a:prstGeom prst="rect">
            <a:avLst/>
          </a:prstGeom>
          <a:solidFill>
            <a:srgbClr val="EEF3FB"/>
          </a:solidFill>
          <a:ln>
            <a:solidFill>
              <a:srgbClr val="DCE1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3182112" y="1920239"/>
            <a:ext cx="3877056" cy="749808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300" b="0" i="0">
                <a:solidFill>
                  <a:srgbClr val="1F3766"/>
                </a:solidFill>
                <a:latin typeface="Arial"/>
              </a:rPr>
              <a:t>Жоғары сызықтылық, төмен ПӘК</a:t>
            </a:r>
          </a:p>
        </p:txBody>
      </p:sp>
      <p:sp>
        <p:nvSpPr>
          <p:cNvPr id="17" name="Rectangle 16"/>
          <p:cNvSpPr/>
          <p:nvPr/>
        </p:nvSpPr>
        <p:spPr>
          <a:xfrm>
            <a:off x="7315200" y="1874519"/>
            <a:ext cx="4251960" cy="841248"/>
          </a:xfrm>
          <a:prstGeom prst="rect">
            <a:avLst/>
          </a:prstGeom>
          <a:solidFill>
            <a:srgbClr val="EEF3FB"/>
          </a:solidFill>
          <a:ln>
            <a:solidFill>
              <a:srgbClr val="DCE1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7388352" y="1920239"/>
            <a:ext cx="4105656" cy="749808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300" b="0" i="0">
                <a:solidFill>
                  <a:srgbClr val="1F3766"/>
                </a:solidFill>
                <a:latin typeface="Arial"/>
              </a:rPr>
              <a:t>Төмен қуат, жоғары сапа қажет болғанда</a:t>
            </a:r>
          </a:p>
        </p:txBody>
      </p:sp>
      <p:sp>
        <p:nvSpPr>
          <p:cNvPr id="19" name="Rectangle 18"/>
          <p:cNvSpPr/>
          <p:nvPr/>
        </p:nvSpPr>
        <p:spPr>
          <a:xfrm>
            <a:off x="594360" y="2788920"/>
            <a:ext cx="2377440" cy="841248"/>
          </a:xfrm>
          <a:prstGeom prst="rect">
            <a:avLst/>
          </a:prstGeom>
          <a:solidFill>
            <a:srgbClr val="F8F9FC"/>
          </a:solidFill>
          <a:ln>
            <a:solidFill>
              <a:srgbClr val="DCE1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667512" y="2834639"/>
            <a:ext cx="2231136" cy="749808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300" b="1" i="0">
                <a:solidFill>
                  <a:srgbClr val="1F3766"/>
                </a:solidFill>
                <a:latin typeface="Arial"/>
              </a:rPr>
              <a:t>B / AB</a:t>
            </a:r>
          </a:p>
        </p:txBody>
      </p:sp>
      <p:sp>
        <p:nvSpPr>
          <p:cNvPr id="21" name="Rectangle 20"/>
          <p:cNvSpPr/>
          <p:nvPr/>
        </p:nvSpPr>
        <p:spPr>
          <a:xfrm>
            <a:off x="3108960" y="2788920"/>
            <a:ext cx="4023360" cy="841248"/>
          </a:xfrm>
          <a:prstGeom prst="rect">
            <a:avLst/>
          </a:prstGeom>
          <a:solidFill>
            <a:srgbClr val="F8F9FC"/>
          </a:solidFill>
          <a:ln>
            <a:solidFill>
              <a:srgbClr val="DCE1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3182112" y="2834639"/>
            <a:ext cx="3877056" cy="749808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300" b="0" i="0">
                <a:solidFill>
                  <a:srgbClr val="1F3766"/>
                </a:solidFill>
                <a:latin typeface="Arial"/>
              </a:rPr>
              <a:t>Сызықтылық пен ПӘК арасындағы компромисс</a:t>
            </a:r>
          </a:p>
        </p:txBody>
      </p:sp>
      <p:sp>
        <p:nvSpPr>
          <p:cNvPr id="23" name="Rectangle 22"/>
          <p:cNvSpPr/>
          <p:nvPr/>
        </p:nvSpPr>
        <p:spPr>
          <a:xfrm>
            <a:off x="7315200" y="2788920"/>
            <a:ext cx="4251960" cy="841248"/>
          </a:xfrm>
          <a:prstGeom prst="rect">
            <a:avLst/>
          </a:prstGeom>
          <a:solidFill>
            <a:srgbClr val="F8F9FC"/>
          </a:solidFill>
          <a:ln>
            <a:solidFill>
              <a:srgbClr val="DCE1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7388352" y="2834639"/>
            <a:ext cx="4105656" cy="749808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300" b="0" i="0">
                <a:solidFill>
                  <a:srgbClr val="1F3766"/>
                </a:solidFill>
                <a:latin typeface="Arial"/>
              </a:rPr>
              <a:t>Аналогтық және сызықтық RF тракттары</a:t>
            </a:r>
          </a:p>
        </p:txBody>
      </p:sp>
      <p:sp>
        <p:nvSpPr>
          <p:cNvPr id="25" name="Rectangle 24"/>
          <p:cNvSpPr/>
          <p:nvPr/>
        </p:nvSpPr>
        <p:spPr>
          <a:xfrm>
            <a:off x="594360" y="3703320"/>
            <a:ext cx="2377440" cy="841248"/>
          </a:xfrm>
          <a:prstGeom prst="rect">
            <a:avLst/>
          </a:prstGeom>
          <a:solidFill>
            <a:srgbClr val="EEF3FB"/>
          </a:solidFill>
          <a:ln>
            <a:solidFill>
              <a:srgbClr val="DCE1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667512" y="3749039"/>
            <a:ext cx="2231136" cy="749808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300" b="1" i="0">
                <a:solidFill>
                  <a:srgbClr val="1F3766"/>
                </a:solidFill>
                <a:latin typeface="Arial"/>
              </a:rPr>
              <a:t>C</a:t>
            </a:r>
          </a:p>
        </p:txBody>
      </p:sp>
      <p:sp>
        <p:nvSpPr>
          <p:cNvPr id="27" name="Rectangle 26"/>
          <p:cNvSpPr/>
          <p:nvPr/>
        </p:nvSpPr>
        <p:spPr>
          <a:xfrm>
            <a:off x="3108960" y="3703320"/>
            <a:ext cx="4023360" cy="841248"/>
          </a:xfrm>
          <a:prstGeom prst="rect">
            <a:avLst/>
          </a:prstGeom>
          <a:solidFill>
            <a:srgbClr val="EEF3FB"/>
          </a:solidFill>
          <a:ln>
            <a:solidFill>
              <a:srgbClr val="DCE1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8" name="TextBox 27"/>
          <p:cNvSpPr txBox="1"/>
          <p:nvPr/>
        </p:nvSpPr>
        <p:spPr>
          <a:xfrm>
            <a:off x="3182112" y="3749039"/>
            <a:ext cx="3877056" cy="749808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300" b="0" i="0">
                <a:solidFill>
                  <a:srgbClr val="1F3766"/>
                </a:solidFill>
                <a:latin typeface="Arial"/>
              </a:rPr>
              <a:t>Жоғары ПӘК, сызықтылығы төмен</a:t>
            </a:r>
          </a:p>
        </p:txBody>
      </p:sp>
      <p:sp>
        <p:nvSpPr>
          <p:cNvPr id="29" name="Rectangle 28"/>
          <p:cNvSpPr/>
          <p:nvPr/>
        </p:nvSpPr>
        <p:spPr>
          <a:xfrm>
            <a:off x="7315200" y="3703320"/>
            <a:ext cx="4251960" cy="841248"/>
          </a:xfrm>
          <a:prstGeom prst="rect">
            <a:avLst/>
          </a:prstGeom>
          <a:solidFill>
            <a:srgbClr val="EEF3FB"/>
          </a:solidFill>
          <a:ln>
            <a:solidFill>
              <a:srgbClr val="DCE1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0" name="TextBox 29"/>
          <p:cNvSpPr txBox="1"/>
          <p:nvPr/>
        </p:nvSpPr>
        <p:spPr>
          <a:xfrm>
            <a:off x="7388352" y="3749039"/>
            <a:ext cx="4105656" cy="749808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300" b="0" i="0">
                <a:solidFill>
                  <a:srgbClr val="1F3766"/>
                </a:solidFill>
                <a:latin typeface="Arial"/>
              </a:rPr>
              <a:t>Тұрақты қабықшалы RF сигналдар</a:t>
            </a:r>
          </a:p>
        </p:txBody>
      </p:sp>
      <p:sp>
        <p:nvSpPr>
          <p:cNvPr id="31" name="Rectangle 30"/>
          <p:cNvSpPr/>
          <p:nvPr/>
        </p:nvSpPr>
        <p:spPr>
          <a:xfrm>
            <a:off x="594360" y="4617720"/>
            <a:ext cx="2377440" cy="841248"/>
          </a:xfrm>
          <a:prstGeom prst="rect">
            <a:avLst/>
          </a:prstGeom>
          <a:solidFill>
            <a:srgbClr val="F8F9FC"/>
          </a:solidFill>
          <a:ln>
            <a:solidFill>
              <a:srgbClr val="DCE1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2" name="TextBox 31"/>
          <p:cNvSpPr txBox="1"/>
          <p:nvPr/>
        </p:nvSpPr>
        <p:spPr>
          <a:xfrm>
            <a:off x="667512" y="4663440"/>
            <a:ext cx="2231136" cy="749808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300" b="1" i="0">
                <a:solidFill>
                  <a:srgbClr val="1F3766"/>
                </a:solidFill>
                <a:latin typeface="Arial"/>
              </a:rPr>
              <a:t>D/E/F</a:t>
            </a:r>
          </a:p>
        </p:txBody>
      </p:sp>
      <p:sp>
        <p:nvSpPr>
          <p:cNvPr id="33" name="Rectangle 32"/>
          <p:cNvSpPr/>
          <p:nvPr/>
        </p:nvSpPr>
        <p:spPr>
          <a:xfrm>
            <a:off x="3108960" y="4617720"/>
            <a:ext cx="4023360" cy="841248"/>
          </a:xfrm>
          <a:prstGeom prst="rect">
            <a:avLst/>
          </a:prstGeom>
          <a:solidFill>
            <a:srgbClr val="F8F9FC"/>
          </a:solidFill>
          <a:ln>
            <a:solidFill>
              <a:srgbClr val="DCE1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4" name="TextBox 33"/>
          <p:cNvSpPr txBox="1"/>
          <p:nvPr/>
        </p:nvSpPr>
        <p:spPr>
          <a:xfrm>
            <a:off x="3182112" y="4663440"/>
            <a:ext cx="3877056" cy="749808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300" b="0" i="0">
                <a:solidFill>
                  <a:srgbClr val="1F3766"/>
                </a:solidFill>
                <a:latin typeface="Arial"/>
              </a:rPr>
              <a:t>Коммутациялық/резонанстық режимдер</a:t>
            </a:r>
          </a:p>
        </p:txBody>
      </p:sp>
      <p:sp>
        <p:nvSpPr>
          <p:cNvPr id="35" name="Rectangle 34"/>
          <p:cNvSpPr/>
          <p:nvPr/>
        </p:nvSpPr>
        <p:spPr>
          <a:xfrm>
            <a:off x="7315200" y="4617720"/>
            <a:ext cx="4251960" cy="841248"/>
          </a:xfrm>
          <a:prstGeom prst="rect">
            <a:avLst/>
          </a:prstGeom>
          <a:solidFill>
            <a:srgbClr val="F8F9FC"/>
          </a:solidFill>
          <a:ln>
            <a:solidFill>
              <a:srgbClr val="DCE1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6" name="TextBox 35"/>
          <p:cNvSpPr txBox="1"/>
          <p:nvPr/>
        </p:nvSpPr>
        <p:spPr>
          <a:xfrm>
            <a:off x="7388352" y="4663440"/>
            <a:ext cx="4105656" cy="749808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300" b="0" i="0">
                <a:solidFill>
                  <a:srgbClr val="1F3766"/>
                </a:solidFill>
                <a:latin typeface="Arial"/>
              </a:rPr>
              <a:t>Жоғары тиімділік талап етілетін жүйелер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999" cy="877824"/>
          </a:xfrm>
          <a:prstGeom prst="rect">
            <a:avLst/>
          </a:prstGeom>
          <a:solidFill>
            <a:srgbClr val="2F54A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438912" y="137160"/>
            <a:ext cx="10287000" cy="566928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400" b="1" i="0">
                <a:solidFill>
                  <a:srgbClr val="FFFFFF"/>
                </a:solidFill>
                <a:latin typeface="Arial"/>
              </a:rPr>
              <a:t>Шығыс сүзгісі және антеннамен келісу</a:t>
            </a:r>
          </a:p>
        </p:txBody>
      </p:sp>
      <p:pic>
        <p:nvPicPr>
          <p:cNvPr id="4" name="Picture 3" descr="image-2-1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173968" y="109728"/>
            <a:ext cx="530352" cy="853385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438912" y="6510528"/>
            <a:ext cx="8229600" cy="16459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900" b="0" i="0">
                <a:solidFill>
                  <a:srgbClr val="8C919B"/>
                </a:solidFill>
                <a:latin typeface="Arial"/>
              </a:rPr>
              <a:t>ELC5261 · 11-дәріс · Таратқыш құрылғылардың құрылымы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1475720" y="6492240"/>
            <a:ext cx="274320" cy="18288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r"/>
            <a:r>
              <a:rPr sz="900" b="0" i="0">
                <a:solidFill>
                  <a:srgbClr val="8C919B"/>
                </a:solidFill>
                <a:latin typeface="Arial"/>
              </a:rPr>
              <a:t>10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640080" y="1417320"/>
            <a:ext cx="3291840" cy="1783080"/>
          </a:xfrm>
          <a:prstGeom prst="roundRect">
            <a:avLst/>
          </a:prstGeom>
          <a:solidFill>
            <a:srgbClr val="EEF3FB"/>
          </a:solidFill>
          <a:ln>
            <a:solidFill>
              <a:srgbClr val="DCE1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804671" y="1508760"/>
            <a:ext cx="2962656" cy="310896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500" b="1" i="0">
                <a:solidFill>
                  <a:srgbClr val="2F54A2"/>
                </a:solidFill>
                <a:latin typeface="Arial"/>
              </a:rPr>
              <a:t>ГАРМОНИКАЛАРДЫ БАСУ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804671" y="1856232"/>
            <a:ext cx="2962656" cy="1271016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300" b="0" i="0">
                <a:solidFill>
                  <a:srgbClr val="5C697D"/>
                </a:solidFill>
                <a:latin typeface="Arial"/>
              </a:rPr>
              <a:t>PA-дан кейінгі сүзгі негізгі жиіліктен тыс гармоникалар мен паразиттік өнімдерді әлсіретеді.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4434840" y="1417320"/>
            <a:ext cx="3291840" cy="1783080"/>
          </a:xfrm>
          <a:prstGeom prst="roundRect">
            <a:avLst/>
          </a:prstGeom>
          <a:solidFill>
            <a:srgbClr val="EEF3FB"/>
          </a:solidFill>
          <a:ln>
            <a:solidFill>
              <a:srgbClr val="DCE1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4599431" y="1508760"/>
            <a:ext cx="2962656" cy="310896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500" b="1" i="0">
                <a:solidFill>
                  <a:srgbClr val="19868F"/>
                </a:solidFill>
                <a:latin typeface="Arial"/>
              </a:rPr>
              <a:t>ИМПЕДАНСТЫ КЕЛІСТІРУ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4599431" y="1856232"/>
            <a:ext cx="2962656" cy="1271016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300" b="0" i="0">
                <a:solidFill>
                  <a:srgbClr val="5C697D"/>
                </a:solidFill>
                <a:latin typeface="Arial"/>
              </a:rPr>
              <a:t>PA шығысы, фидер және антенна арасында тиімді қуат берілуін қамтамасыз етеді.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8229600" y="1417320"/>
            <a:ext cx="3291840" cy="1783080"/>
          </a:xfrm>
          <a:prstGeom prst="roundRect">
            <a:avLst/>
          </a:prstGeom>
          <a:solidFill>
            <a:srgbClr val="EEF3FB"/>
          </a:solidFill>
          <a:ln>
            <a:solidFill>
              <a:srgbClr val="DCE1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8394192" y="1508760"/>
            <a:ext cx="2962656" cy="310896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500" b="1" i="0">
                <a:solidFill>
                  <a:srgbClr val="C45E0A"/>
                </a:solidFill>
                <a:latin typeface="Arial"/>
              </a:rPr>
              <a:t>VSWR / ШАҒЫЛУ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8394192" y="1856232"/>
            <a:ext cx="2962656" cy="1271016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300" b="0" i="0">
                <a:solidFill>
                  <a:srgbClr val="5C697D"/>
                </a:solidFill>
                <a:latin typeface="Arial"/>
              </a:rPr>
              <a:t>Нашар келісу кері шағылған қуатты арттырып, PA жұмысына теріс әсер етуі мүмкін.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731520" y="4343400"/>
            <a:ext cx="10698480" cy="4572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800" b="1" i="0">
                <a:solidFill>
                  <a:srgbClr val="1F3766"/>
                </a:solidFill>
                <a:latin typeface="Arial"/>
              </a:rPr>
              <a:t>Көптеген RF жүйелерінде тракттың номинал импедансы 50 Ω ретінде таңдалады.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999" cy="877824"/>
          </a:xfrm>
          <a:prstGeom prst="rect">
            <a:avLst/>
          </a:prstGeom>
          <a:solidFill>
            <a:srgbClr val="2F54A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438912" y="137160"/>
            <a:ext cx="10287000" cy="566928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400" b="1" i="0">
                <a:solidFill>
                  <a:srgbClr val="FFFFFF"/>
                </a:solidFill>
                <a:latin typeface="Arial"/>
              </a:rPr>
              <a:t>Таратқыштың негізгі параметрлері</a:t>
            </a:r>
          </a:p>
        </p:txBody>
      </p:sp>
      <p:pic>
        <p:nvPicPr>
          <p:cNvPr id="4" name="Picture 3" descr="image-2-1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173968" y="109728"/>
            <a:ext cx="530352" cy="853385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438912" y="6510528"/>
            <a:ext cx="8229600" cy="16459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900" b="0" i="0">
                <a:solidFill>
                  <a:srgbClr val="8C919B"/>
                </a:solidFill>
                <a:latin typeface="Arial"/>
              </a:rPr>
              <a:t>ELC5261 · 11-дәріс · Таратқыш құрылғылардың құрылымы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1475720" y="6492240"/>
            <a:ext cx="274320" cy="18288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r"/>
            <a:r>
              <a:rPr sz="900" b="0" i="0">
                <a:solidFill>
                  <a:srgbClr val="8C919B"/>
                </a:solidFill>
                <a:latin typeface="Arial"/>
              </a:rPr>
              <a:t>11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548640" y="1280160"/>
            <a:ext cx="3429000" cy="1691640"/>
          </a:xfrm>
          <a:prstGeom prst="roundRect">
            <a:avLst/>
          </a:prstGeom>
          <a:solidFill>
            <a:srgbClr val="EEF3FB"/>
          </a:solidFill>
          <a:ln>
            <a:solidFill>
              <a:srgbClr val="DCE1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713232" y="1371600"/>
            <a:ext cx="3099816" cy="310896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500" b="1" i="0">
                <a:solidFill>
                  <a:srgbClr val="2F54A2"/>
                </a:solidFill>
                <a:latin typeface="Arial"/>
              </a:rPr>
              <a:t>Pout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13232" y="1719072"/>
            <a:ext cx="3099816" cy="1179576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300" b="0" i="0">
                <a:solidFill>
                  <a:srgbClr val="5C697D"/>
                </a:solidFill>
                <a:latin typeface="Arial"/>
              </a:rPr>
              <a:t>Антеннаға берілетін RF шығыс қуаты.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4343400" y="1280160"/>
            <a:ext cx="3429000" cy="1691640"/>
          </a:xfrm>
          <a:prstGeom prst="roundRect">
            <a:avLst/>
          </a:prstGeom>
          <a:solidFill>
            <a:srgbClr val="EEF3FB"/>
          </a:solidFill>
          <a:ln>
            <a:solidFill>
              <a:srgbClr val="DCE1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4507992" y="1371600"/>
            <a:ext cx="3099816" cy="310896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500" b="1" i="0">
                <a:solidFill>
                  <a:srgbClr val="19868F"/>
                </a:solidFill>
                <a:latin typeface="Arial"/>
              </a:rPr>
              <a:t>ЖИІЛІК ДӘЛДІГІ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4507992" y="1719072"/>
            <a:ext cx="3099816" cy="1179576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300" b="0" i="0">
                <a:solidFill>
                  <a:srgbClr val="5C697D"/>
                </a:solidFill>
                <a:latin typeface="Arial"/>
              </a:rPr>
              <a:t>Тасымалдаушы жиілігінің номиналдан ауытқуы.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8138160" y="1280160"/>
            <a:ext cx="3429000" cy="1691640"/>
          </a:xfrm>
          <a:prstGeom prst="roundRect">
            <a:avLst/>
          </a:prstGeom>
          <a:solidFill>
            <a:srgbClr val="EEF3FB"/>
          </a:solidFill>
          <a:ln>
            <a:solidFill>
              <a:srgbClr val="DCE1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8302752" y="1371600"/>
            <a:ext cx="3099816" cy="310896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500" b="1" i="0">
                <a:solidFill>
                  <a:srgbClr val="C45E0A"/>
                </a:solidFill>
                <a:latin typeface="Arial"/>
              </a:rPr>
              <a:t>СПЕКТР ТАЗАЛЫҒЫ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8302752" y="1719072"/>
            <a:ext cx="3099816" cy="1179576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300" b="0" i="0">
                <a:solidFill>
                  <a:srgbClr val="5C697D"/>
                </a:solidFill>
                <a:latin typeface="Arial"/>
              </a:rPr>
              <a:t>Гармоникалар мен қажетсіз сәулеленулер деңгейі.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548640" y="3429000"/>
            <a:ext cx="3429000" cy="1691640"/>
          </a:xfrm>
          <a:prstGeom prst="roundRect">
            <a:avLst/>
          </a:prstGeom>
          <a:solidFill>
            <a:srgbClr val="EEF3FB"/>
          </a:solidFill>
          <a:ln>
            <a:solidFill>
              <a:srgbClr val="DCE1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713232" y="3520440"/>
            <a:ext cx="3099816" cy="310896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500" b="1" i="0">
                <a:solidFill>
                  <a:srgbClr val="2D8246"/>
                </a:solidFill>
                <a:latin typeface="Arial"/>
              </a:rPr>
              <a:t>СЫЗЫҚТЫЛЫҚ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713232" y="3867912"/>
            <a:ext cx="3099816" cy="1179576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300" b="0" i="0">
                <a:solidFill>
                  <a:srgbClr val="5C697D"/>
                </a:solidFill>
                <a:latin typeface="Arial"/>
              </a:rPr>
              <a:t>Модуляцияланған сигналдың бұрмалануын шектеу қабілеті.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4343400" y="3429000"/>
            <a:ext cx="3429000" cy="1691640"/>
          </a:xfrm>
          <a:prstGeom prst="roundRect">
            <a:avLst/>
          </a:prstGeom>
          <a:solidFill>
            <a:srgbClr val="EEF3FB"/>
          </a:solidFill>
          <a:ln>
            <a:solidFill>
              <a:srgbClr val="DCE1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4507992" y="3520440"/>
            <a:ext cx="3099816" cy="310896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500" b="1" i="0">
                <a:solidFill>
                  <a:srgbClr val="1F3766"/>
                </a:solidFill>
                <a:latin typeface="Arial"/>
              </a:rPr>
              <a:t>ПӘК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4507992" y="3867912"/>
            <a:ext cx="3099816" cy="1179576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300" b="0" i="0">
                <a:solidFill>
                  <a:srgbClr val="5C697D"/>
                </a:solidFill>
                <a:latin typeface="Arial"/>
              </a:rPr>
              <a:t>Қорек энергиясын RF қуатына түрлендіру тиімділігі.</a:t>
            </a:r>
          </a:p>
        </p:txBody>
      </p:sp>
      <p:sp>
        <p:nvSpPr>
          <p:cNvPr id="22" name="Rounded Rectangle 21"/>
          <p:cNvSpPr/>
          <p:nvPr/>
        </p:nvSpPr>
        <p:spPr>
          <a:xfrm>
            <a:off x="8138160" y="3429000"/>
            <a:ext cx="3429000" cy="1691640"/>
          </a:xfrm>
          <a:prstGeom prst="roundRect">
            <a:avLst/>
          </a:prstGeom>
          <a:solidFill>
            <a:srgbClr val="EEF3FB"/>
          </a:solidFill>
          <a:ln>
            <a:solidFill>
              <a:srgbClr val="DCE1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TextBox 22"/>
          <p:cNvSpPr txBox="1"/>
          <p:nvPr/>
        </p:nvSpPr>
        <p:spPr>
          <a:xfrm>
            <a:off x="8302752" y="3520440"/>
            <a:ext cx="3099816" cy="310896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500" b="1" i="0">
                <a:solidFill>
                  <a:srgbClr val="BE3737"/>
                </a:solidFill>
                <a:latin typeface="Arial"/>
              </a:rPr>
              <a:t>EVM / ACLR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8302752" y="3867912"/>
            <a:ext cx="3099816" cy="1179576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300" b="0" i="0">
                <a:solidFill>
                  <a:srgbClr val="5C697D"/>
                </a:solidFill>
                <a:latin typeface="Arial"/>
              </a:rPr>
              <a:t>Цифрлық жүйелерде модуляция дәлдігі мен көрші арнаға әсерді бағалайтын көрсеткіштер.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999" cy="877824"/>
          </a:xfrm>
          <a:prstGeom prst="rect">
            <a:avLst/>
          </a:prstGeom>
          <a:solidFill>
            <a:srgbClr val="2F54A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438912" y="137160"/>
            <a:ext cx="10287000" cy="566928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400" b="1" i="0">
                <a:solidFill>
                  <a:srgbClr val="FFFFFF"/>
                </a:solidFill>
                <a:latin typeface="Arial"/>
              </a:rPr>
              <a:t>Есептік мысал: қуат күшейткішінің ПӘК-і</a:t>
            </a:r>
          </a:p>
        </p:txBody>
      </p:sp>
      <p:pic>
        <p:nvPicPr>
          <p:cNvPr id="4" name="Picture 3" descr="image-2-1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173968" y="109728"/>
            <a:ext cx="530352" cy="853385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438912" y="6510528"/>
            <a:ext cx="8229600" cy="16459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900" b="0" i="0">
                <a:solidFill>
                  <a:srgbClr val="8C919B"/>
                </a:solidFill>
                <a:latin typeface="Arial"/>
              </a:rPr>
              <a:t>ELC5261 · 11-дәріс · Таратқыш құрылғылардың құрылымы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1475720" y="6492240"/>
            <a:ext cx="274320" cy="18288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r"/>
            <a:r>
              <a:rPr sz="900" b="0" i="0">
                <a:solidFill>
                  <a:srgbClr val="8C919B"/>
                </a:solidFill>
                <a:latin typeface="Arial"/>
              </a:rPr>
              <a:t>12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594360" y="1234440"/>
            <a:ext cx="3383280" cy="1600200"/>
          </a:xfrm>
          <a:prstGeom prst="roundRect">
            <a:avLst/>
          </a:prstGeom>
          <a:solidFill>
            <a:srgbClr val="EEF3FB"/>
          </a:solidFill>
          <a:ln>
            <a:solidFill>
              <a:srgbClr val="DCE1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758952" y="1325880"/>
            <a:ext cx="3054096" cy="310896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500" b="1" i="0">
                <a:solidFill>
                  <a:srgbClr val="2F54A2"/>
                </a:solidFill>
                <a:latin typeface="Arial"/>
              </a:rPr>
              <a:t>БЕРІЛГЕНІ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58952" y="1673352"/>
            <a:ext cx="3054096" cy="1088136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300" b="0" i="0">
                <a:solidFill>
                  <a:srgbClr val="5C697D"/>
                </a:solidFill>
                <a:latin typeface="Arial"/>
              </a:rPr>
              <a:t>RF шығыс қуаты:</a:t>
            </a:r>
            <a:br/>
            <a:r>
              <a:rPr sz="1300" b="0" i="0">
                <a:solidFill>
                  <a:srgbClr val="5C697D"/>
                </a:solidFill>
                <a:latin typeface="Arial"/>
              </a:rPr>
              <a:t>Pout = 20 Вт</a:t>
            </a:r>
            <a:br/>
            <a:r>
              <a:rPr sz="1300" b="0" i="0">
                <a:solidFill>
                  <a:srgbClr val="5C697D"/>
                </a:solidFill>
                <a:latin typeface="Arial"/>
              </a:rPr>
              <a:t>DC тұтыну:</a:t>
            </a:r>
            <a:br/>
            <a:r>
              <a:rPr sz="1300" b="0" i="0">
                <a:solidFill>
                  <a:srgbClr val="5C697D"/>
                </a:solidFill>
                <a:latin typeface="Arial"/>
              </a:rPr>
              <a:t>PDC = 32 Вт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4343400" y="1234440"/>
            <a:ext cx="6583680" cy="384048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600" b="1" i="0">
                <a:solidFill>
                  <a:srgbClr val="5C697D"/>
                </a:solidFill>
                <a:latin typeface="Arial"/>
              </a:rPr>
              <a:t>Пайдалы әсер коэффициенті: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4343400" y="1691640"/>
            <a:ext cx="6583680" cy="54864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100" b="1" i="0">
                <a:solidFill>
                  <a:srgbClr val="1F3766"/>
                </a:solidFill>
                <a:latin typeface="Arial"/>
              </a:rPr>
              <a:t>η = Pout / PDC × 100%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4343400" y="2468880"/>
            <a:ext cx="6583680" cy="5029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900" b="0" i="0">
                <a:solidFill>
                  <a:srgbClr val="1F3766"/>
                </a:solidFill>
                <a:latin typeface="Arial"/>
              </a:rPr>
              <a:t>η = 20 / 32 × 100%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4343400" y="3291840"/>
            <a:ext cx="6766560" cy="777240"/>
          </a:xfrm>
          <a:prstGeom prst="roundRect">
            <a:avLst/>
          </a:prstGeom>
          <a:solidFill>
            <a:srgbClr val="E8F6E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4526280" y="3383280"/>
            <a:ext cx="6400800" cy="59436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2200" b="1" i="0">
                <a:solidFill>
                  <a:srgbClr val="2D8246"/>
                </a:solidFill>
                <a:latin typeface="Arial"/>
              </a:rPr>
              <a:t>η = 62,5%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731520" y="4709160"/>
            <a:ext cx="10698480" cy="7315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500" b="1" i="0">
                <a:solidFill>
                  <a:srgbClr val="2F54A2"/>
                </a:solidFill>
                <a:latin typeface="Arial"/>
              </a:rPr>
              <a:t>Қалған қуат негізінен жылуға және басқа шығындарға айналады. Сондықтан жоғары қуатты таратқышта салқындату жүйесі маңызды.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999" cy="877824"/>
          </a:xfrm>
          <a:prstGeom prst="rect">
            <a:avLst/>
          </a:prstGeom>
          <a:solidFill>
            <a:srgbClr val="2F54A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438912" y="137160"/>
            <a:ext cx="10287000" cy="566928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400" b="1" i="0">
                <a:solidFill>
                  <a:srgbClr val="FFFFFF"/>
                </a:solidFill>
                <a:latin typeface="Arial"/>
              </a:rPr>
              <a:t>Бақылау сұрақтары</a:t>
            </a:r>
          </a:p>
        </p:txBody>
      </p:sp>
      <p:pic>
        <p:nvPicPr>
          <p:cNvPr id="4" name="Picture 3" descr="image-2-1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173968" y="109728"/>
            <a:ext cx="530352" cy="853385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438912" y="6510528"/>
            <a:ext cx="8229600" cy="16459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900" b="0" i="0">
                <a:solidFill>
                  <a:srgbClr val="8C919B"/>
                </a:solidFill>
                <a:latin typeface="Arial"/>
              </a:rPr>
              <a:t>ELC5261 · 11-дәріс · Таратқыш құрылғылардың құрылымы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1475720" y="6492240"/>
            <a:ext cx="274320" cy="18288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r"/>
            <a:r>
              <a:rPr sz="900" b="0" i="0">
                <a:solidFill>
                  <a:srgbClr val="8C919B"/>
                </a:solidFill>
                <a:latin typeface="Arial"/>
              </a:rPr>
              <a:t>13</a:t>
            </a:r>
          </a:p>
        </p:txBody>
      </p:sp>
      <p:sp>
        <p:nvSpPr>
          <p:cNvPr id="7" name="Oval 6"/>
          <p:cNvSpPr/>
          <p:nvPr/>
        </p:nvSpPr>
        <p:spPr>
          <a:xfrm>
            <a:off x="594360" y="1078992"/>
            <a:ext cx="438912" cy="438912"/>
          </a:xfrm>
          <a:prstGeom prst="ellipse">
            <a:avLst/>
          </a:prstGeom>
          <a:solidFill>
            <a:srgbClr val="2F54A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594360" y="1078992"/>
            <a:ext cx="438912" cy="43891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000" b="1" i="0">
                <a:solidFill>
                  <a:srgbClr val="FFFFFF"/>
                </a:solidFill>
                <a:latin typeface="Arial"/>
              </a:rPr>
              <a:t>1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1207008" y="1069848"/>
            <a:ext cx="10332720" cy="484632"/>
          </a:xfrm>
          <a:prstGeom prst="roundRect">
            <a:avLst/>
          </a:prstGeom>
          <a:solidFill>
            <a:srgbClr val="EEF3FB"/>
          </a:solidFill>
          <a:ln>
            <a:solidFill>
              <a:srgbClr val="DCE1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1417320" y="1078992"/>
            <a:ext cx="9875520" cy="4572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400" b="0" i="0">
                <a:solidFill>
                  <a:srgbClr val="1F3766"/>
                </a:solidFill>
                <a:latin typeface="Arial"/>
              </a:rPr>
              <a:t>Радиотаратқыштың негізгі қызметі қандай?</a:t>
            </a:r>
          </a:p>
        </p:txBody>
      </p:sp>
      <p:sp>
        <p:nvSpPr>
          <p:cNvPr id="11" name="Oval 10"/>
          <p:cNvSpPr/>
          <p:nvPr/>
        </p:nvSpPr>
        <p:spPr>
          <a:xfrm>
            <a:off x="594360" y="1792224"/>
            <a:ext cx="438912" cy="438912"/>
          </a:xfrm>
          <a:prstGeom prst="ellipse">
            <a:avLst/>
          </a:prstGeom>
          <a:solidFill>
            <a:srgbClr val="2F54A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594360" y="1792224"/>
            <a:ext cx="438912" cy="43891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000" b="1" i="0">
                <a:solidFill>
                  <a:srgbClr val="FFFFFF"/>
                </a:solidFill>
                <a:latin typeface="Arial"/>
              </a:rPr>
              <a:t>2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1207008" y="1783080"/>
            <a:ext cx="10332720" cy="484632"/>
          </a:xfrm>
          <a:prstGeom prst="roundRect">
            <a:avLst/>
          </a:prstGeom>
          <a:solidFill>
            <a:srgbClr val="EEF3FB"/>
          </a:solidFill>
          <a:ln>
            <a:solidFill>
              <a:srgbClr val="DCE1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1417320" y="1792224"/>
            <a:ext cx="9875520" cy="4572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400" b="0" i="0">
                <a:solidFill>
                  <a:srgbClr val="1F3766"/>
                </a:solidFill>
                <a:latin typeface="Arial"/>
              </a:rPr>
              <a:t>Таратқыштың негізгі құрылымдық блоктарын атаңыз.</a:t>
            </a:r>
          </a:p>
        </p:txBody>
      </p:sp>
      <p:sp>
        <p:nvSpPr>
          <p:cNvPr id="15" name="Oval 14"/>
          <p:cNvSpPr/>
          <p:nvPr/>
        </p:nvSpPr>
        <p:spPr>
          <a:xfrm>
            <a:off x="594360" y="2505456"/>
            <a:ext cx="438912" cy="438912"/>
          </a:xfrm>
          <a:prstGeom prst="ellipse">
            <a:avLst/>
          </a:prstGeom>
          <a:solidFill>
            <a:srgbClr val="2F54A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594360" y="2505456"/>
            <a:ext cx="438912" cy="43891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000" b="1" i="0">
                <a:solidFill>
                  <a:srgbClr val="FFFFFF"/>
                </a:solidFill>
                <a:latin typeface="Arial"/>
              </a:rPr>
              <a:t>3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1207008" y="2496312"/>
            <a:ext cx="10332720" cy="484632"/>
          </a:xfrm>
          <a:prstGeom prst="roundRect">
            <a:avLst/>
          </a:prstGeom>
          <a:solidFill>
            <a:srgbClr val="EEF3FB"/>
          </a:solidFill>
          <a:ln>
            <a:solidFill>
              <a:srgbClr val="DCE1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1417320" y="2505456"/>
            <a:ext cx="9875520" cy="4572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400" b="0" i="0">
                <a:solidFill>
                  <a:srgbClr val="1F3766"/>
                </a:solidFill>
                <a:latin typeface="Arial"/>
              </a:rPr>
              <a:t>Модулятор қандай қызмет атқарады?</a:t>
            </a:r>
          </a:p>
        </p:txBody>
      </p:sp>
      <p:sp>
        <p:nvSpPr>
          <p:cNvPr id="19" name="Oval 18"/>
          <p:cNvSpPr/>
          <p:nvPr/>
        </p:nvSpPr>
        <p:spPr>
          <a:xfrm>
            <a:off x="594360" y="3218687"/>
            <a:ext cx="438912" cy="438912"/>
          </a:xfrm>
          <a:prstGeom prst="ellipse">
            <a:avLst/>
          </a:prstGeom>
          <a:solidFill>
            <a:srgbClr val="2F54A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594360" y="3218687"/>
            <a:ext cx="438912" cy="43891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000" b="1" i="0">
                <a:solidFill>
                  <a:srgbClr val="FFFFFF"/>
                </a:solidFill>
                <a:latin typeface="Arial"/>
              </a:rPr>
              <a:t>4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1207008" y="3209544"/>
            <a:ext cx="10332720" cy="484632"/>
          </a:xfrm>
          <a:prstGeom prst="roundRect">
            <a:avLst/>
          </a:prstGeom>
          <a:solidFill>
            <a:srgbClr val="EEF3FB"/>
          </a:solidFill>
          <a:ln>
            <a:solidFill>
              <a:srgbClr val="DCE1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1417320" y="3218687"/>
            <a:ext cx="9875520" cy="4572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400" b="0" i="0">
                <a:solidFill>
                  <a:srgbClr val="1F3766"/>
                </a:solidFill>
                <a:latin typeface="Arial"/>
              </a:rPr>
              <a:t>Жиілікті жоғары түрлендіру не үшін қолданылады?</a:t>
            </a:r>
          </a:p>
        </p:txBody>
      </p:sp>
      <p:sp>
        <p:nvSpPr>
          <p:cNvPr id="23" name="Oval 22"/>
          <p:cNvSpPr/>
          <p:nvPr/>
        </p:nvSpPr>
        <p:spPr>
          <a:xfrm>
            <a:off x="594360" y="3931920"/>
            <a:ext cx="438912" cy="438912"/>
          </a:xfrm>
          <a:prstGeom prst="ellipse">
            <a:avLst/>
          </a:prstGeom>
          <a:solidFill>
            <a:srgbClr val="2F54A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594360" y="3931920"/>
            <a:ext cx="438912" cy="43891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000" b="1" i="0">
                <a:solidFill>
                  <a:srgbClr val="FFFFFF"/>
                </a:solidFill>
                <a:latin typeface="Arial"/>
              </a:rPr>
              <a:t>5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1207008" y="3922776"/>
            <a:ext cx="10332720" cy="484632"/>
          </a:xfrm>
          <a:prstGeom prst="roundRect">
            <a:avLst/>
          </a:prstGeom>
          <a:solidFill>
            <a:srgbClr val="EEF3FB"/>
          </a:solidFill>
          <a:ln>
            <a:solidFill>
              <a:srgbClr val="DCE1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1417320" y="3931920"/>
            <a:ext cx="9875520" cy="4572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400" b="0" i="0">
                <a:solidFill>
                  <a:srgbClr val="1F3766"/>
                </a:solidFill>
                <a:latin typeface="Arial"/>
              </a:rPr>
              <a:t>Қуат күшейткішінің ПӘК-і қалай анықталады?</a:t>
            </a:r>
          </a:p>
        </p:txBody>
      </p:sp>
      <p:sp>
        <p:nvSpPr>
          <p:cNvPr id="27" name="Oval 26"/>
          <p:cNvSpPr/>
          <p:nvPr/>
        </p:nvSpPr>
        <p:spPr>
          <a:xfrm>
            <a:off x="594360" y="4645152"/>
            <a:ext cx="438912" cy="438912"/>
          </a:xfrm>
          <a:prstGeom prst="ellipse">
            <a:avLst/>
          </a:prstGeom>
          <a:solidFill>
            <a:srgbClr val="2F54A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8" name="TextBox 27"/>
          <p:cNvSpPr txBox="1"/>
          <p:nvPr/>
        </p:nvSpPr>
        <p:spPr>
          <a:xfrm>
            <a:off x="594360" y="4645152"/>
            <a:ext cx="438912" cy="43891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000" b="1" i="0">
                <a:solidFill>
                  <a:srgbClr val="FFFFFF"/>
                </a:solidFill>
                <a:latin typeface="Arial"/>
              </a:rPr>
              <a:t>6</a:t>
            </a:r>
          </a:p>
        </p:txBody>
      </p:sp>
      <p:sp>
        <p:nvSpPr>
          <p:cNvPr id="29" name="Rounded Rectangle 28"/>
          <p:cNvSpPr/>
          <p:nvPr/>
        </p:nvSpPr>
        <p:spPr>
          <a:xfrm>
            <a:off x="1207008" y="4636008"/>
            <a:ext cx="10332720" cy="484632"/>
          </a:xfrm>
          <a:prstGeom prst="roundRect">
            <a:avLst/>
          </a:prstGeom>
          <a:solidFill>
            <a:srgbClr val="EEF3FB"/>
          </a:solidFill>
          <a:ln>
            <a:solidFill>
              <a:srgbClr val="DCE1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0" name="TextBox 29"/>
          <p:cNvSpPr txBox="1"/>
          <p:nvPr/>
        </p:nvSpPr>
        <p:spPr>
          <a:xfrm>
            <a:off x="1417320" y="4645152"/>
            <a:ext cx="9875520" cy="4572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400" b="0" i="0">
                <a:solidFill>
                  <a:srgbClr val="1F3766"/>
                </a:solidFill>
                <a:latin typeface="Arial"/>
              </a:rPr>
              <a:t>Шығыс сүзгісі не үшін қажет?</a:t>
            </a:r>
          </a:p>
        </p:txBody>
      </p:sp>
      <p:sp>
        <p:nvSpPr>
          <p:cNvPr id="31" name="Oval 30"/>
          <p:cNvSpPr/>
          <p:nvPr/>
        </p:nvSpPr>
        <p:spPr>
          <a:xfrm>
            <a:off x="594360" y="5358383"/>
            <a:ext cx="438912" cy="438912"/>
          </a:xfrm>
          <a:prstGeom prst="ellipse">
            <a:avLst/>
          </a:prstGeom>
          <a:solidFill>
            <a:srgbClr val="2F54A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2" name="TextBox 31"/>
          <p:cNvSpPr txBox="1"/>
          <p:nvPr/>
        </p:nvSpPr>
        <p:spPr>
          <a:xfrm>
            <a:off x="594360" y="5358383"/>
            <a:ext cx="438912" cy="43891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000" b="1" i="0">
                <a:solidFill>
                  <a:srgbClr val="FFFFFF"/>
                </a:solidFill>
                <a:latin typeface="Arial"/>
              </a:rPr>
              <a:t>7</a:t>
            </a:r>
          </a:p>
        </p:txBody>
      </p:sp>
      <p:sp>
        <p:nvSpPr>
          <p:cNvPr id="33" name="Rounded Rectangle 32"/>
          <p:cNvSpPr/>
          <p:nvPr/>
        </p:nvSpPr>
        <p:spPr>
          <a:xfrm>
            <a:off x="1207008" y="5349240"/>
            <a:ext cx="10332720" cy="484632"/>
          </a:xfrm>
          <a:prstGeom prst="roundRect">
            <a:avLst/>
          </a:prstGeom>
          <a:solidFill>
            <a:srgbClr val="EEF3FB"/>
          </a:solidFill>
          <a:ln>
            <a:solidFill>
              <a:srgbClr val="DCE1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4" name="TextBox 33"/>
          <p:cNvSpPr txBox="1"/>
          <p:nvPr/>
        </p:nvSpPr>
        <p:spPr>
          <a:xfrm>
            <a:off x="1417320" y="5358383"/>
            <a:ext cx="9875520" cy="4572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400" b="0" i="0">
                <a:solidFill>
                  <a:srgbClr val="1F3766"/>
                </a:solidFill>
                <a:latin typeface="Arial"/>
              </a:rPr>
              <a:t>Антеннамен импеданстық келісу нашар болса қандай мәселе туындайды?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2F54A2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image-1-1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646920" y="2788920"/>
            <a:ext cx="2542032" cy="4103566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502920" y="320040"/>
            <a:ext cx="4572000" cy="5029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700" b="1" i="0">
                <a:solidFill>
                  <a:srgbClr val="FFFFFF"/>
                </a:solidFill>
                <a:latin typeface="Arial"/>
              </a:rPr>
              <a:t>Қорытынды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502920" y="1143000"/>
            <a:ext cx="11064240" cy="640080"/>
          </a:xfrm>
          <a:prstGeom prst="roundRect">
            <a:avLst/>
          </a:prstGeom>
          <a:solidFill>
            <a:srgbClr val="3D63B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777240" y="1161288"/>
            <a:ext cx="10424160" cy="585216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400" b="0" i="0">
                <a:solidFill>
                  <a:srgbClr val="FFFFFF"/>
                </a:solidFill>
                <a:latin typeface="Arial"/>
              </a:rPr>
              <a:t>✓  Радиотаратқыш ақпараттық сигналды модуляцияланған RF сигналға түрлендіріп, антеннаға береді.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502920" y="1984248"/>
            <a:ext cx="11064240" cy="640080"/>
          </a:xfrm>
          <a:prstGeom prst="roundRect">
            <a:avLst/>
          </a:prstGeom>
          <a:solidFill>
            <a:srgbClr val="3D63B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777240" y="2002536"/>
            <a:ext cx="10424160" cy="585216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400" b="0" i="0">
                <a:solidFill>
                  <a:srgbClr val="FFFFFF"/>
                </a:solidFill>
                <a:latin typeface="Arial"/>
              </a:rPr>
              <a:t>✓  Негізгі блоктарға сигналды дайындау, модулятор, жиілік синтезаторы, драйвер, қуат күшейткіші және шығыс сүзгісі жатады.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502920" y="2825496"/>
            <a:ext cx="11064240" cy="640080"/>
          </a:xfrm>
          <a:prstGeom prst="roundRect">
            <a:avLst/>
          </a:prstGeom>
          <a:solidFill>
            <a:srgbClr val="3D63B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777240" y="2843784"/>
            <a:ext cx="10424160" cy="585216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400" b="0" i="0">
                <a:solidFill>
                  <a:srgbClr val="FFFFFF"/>
                </a:solidFill>
                <a:latin typeface="Arial"/>
              </a:rPr>
              <a:t>✓  Қуат күшейткішінде шығыс қуаты, ПӘК және сызықтылық арасындағы компромисс маңызды.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502920" y="3666744"/>
            <a:ext cx="11064240" cy="640080"/>
          </a:xfrm>
          <a:prstGeom prst="roundRect">
            <a:avLst/>
          </a:prstGeom>
          <a:solidFill>
            <a:srgbClr val="3D63B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777240" y="3685031"/>
            <a:ext cx="10424160" cy="585216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400" b="0" i="0">
                <a:solidFill>
                  <a:srgbClr val="FFFFFF"/>
                </a:solidFill>
                <a:latin typeface="Arial"/>
              </a:rPr>
              <a:t>✓  Шығыс сүзгісі гармоникалар мен қажетсіз сәулеленулерді шектейді, ал келісу тізбегі қуат берілуін жақсартады.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502920" y="4507992"/>
            <a:ext cx="11064240" cy="640080"/>
          </a:xfrm>
          <a:prstGeom prst="roundRect">
            <a:avLst/>
          </a:prstGeom>
          <a:solidFill>
            <a:srgbClr val="3D63B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777240" y="4526279"/>
            <a:ext cx="10424160" cy="585216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400" b="0" i="0">
                <a:solidFill>
                  <a:srgbClr val="FFFFFF"/>
                </a:solidFill>
                <a:latin typeface="Arial"/>
              </a:rPr>
              <a:t>✓  Таратқыш параметрлері радиожүйенің қамтуына, спектрлік үйлесімділігіне және энергия тиімділігіне әсер етеді.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502920" y="5715000"/>
            <a:ext cx="10972800" cy="2743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000" b="1" i="0">
                <a:solidFill>
                  <a:srgbClr val="DCE4F5"/>
                </a:solidFill>
                <a:latin typeface="Arial"/>
              </a:rPr>
              <a:t>Силлабус: 11-дәріс — «Таратқыш құрылғылардың құрылымы».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02920" y="6126480"/>
            <a:ext cx="4572000" cy="2286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900" b="0" i="0">
                <a:solidFill>
                  <a:srgbClr val="CDD7EE"/>
                </a:solidFill>
                <a:latin typeface="Arial"/>
              </a:rPr>
              <a:t>ELC5261 · 11-дәріс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