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pic>
        <p:nvPicPr>
          <p:cNvPr id="3" name="Picture 2" descr="image-1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360" y="502920"/>
            <a:ext cx="6309360" cy="14276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2084831"/>
            <a:ext cx="100584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 i="1">
                <a:solidFill>
                  <a:srgbClr val="FFFFFF"/>
                </a:solidFill>
                <a:latin typeface="Arial"/>
              </a:rPr>
              <a:t>Радиотехникалық құрылғылар және радиожүйелер элементтері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788920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12-дәріс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182112"/>
            <a:ext cx="100584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900" b="1" i="0">
                <a:solidFill>
                  <a:srgbClr val="FFFFFF"/>
                </a:solidFill>
                <a:latin typeface="Arial"/>
              </a:rPr>
              <a:t>Антенналар және фидерлік құрылғылар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590288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 i="0">
                <a:solidFill>
                  <a:srgbClr val="FFFFFF"/>
                </a:solidFill>
                <a:latin typeface="Arial"/>
              </a:rPr>
              <a:t>Оқытушы: Мамадияров Максат Муратович, қауымдастырылған профессор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001768"/>
            <a:ext cx="100584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«Электроника, телекоммуникациялар және ғарыштық технологиялар» кафедрасы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404104"/>
            <a:ext cx="10058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 i="0">
                <a:solidFill>
                  <a:srgbClr val="D7E0F4"/>
                </a:solidFill>
                <a:latin typeface="Arial"/>
              </a:rPr>
              <a:t>m.mamadiyarov@satbayev.university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6053328"/>
            <a:ext cx="100584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 i="0">
                <a:solidFill>
                  <a:srgbClr val="D7E0F4"/>
                </a:solidFill>
                <a:latin typeface="Arial"/>
              </a:rPr>
              <a:t>ELC5261 · 6B06201 – Телекоммуникация · 2025–2026 оқу жылы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Дәріс мазмұны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12-дәріс · Антенналар және фидерлік құрылғылар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566928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88720" y="107899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Антеннаның радиожүйедегі қызметі</a:t>
            </a:r>
          </a:p>
        </p:txBody>
      </p:sp>
      <p:sp>
        <p:nvSpPr>
          <p:cNvPr id="11" name="Oval 10"/>
          <p:cNvSpPr/>
          <p:nvPr/>
        </p:nvSpPr>
        <p:spPr>
          <a:xfrm>
            <a:off x="566928" y="169164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928" y="169164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88720" y="169164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69164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Антеннаның негізгі параметрлері</a:t>
            </a:r>
          </a:p>
        </p:txBody>
      </p:sp>
      <p:sp>
        <p:nvSpPr>
          <p:cNvPr id="15" name="Oval 14"/>
          <p:cNvSpPr/>
          <p:nvPr/>
        </p:nvSpPr>
        <p:spPr>
          <a:xfrm>
            <a:off x="566928" y="230428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928" y="230428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188720" y="230428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30428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Бағытталу диаграммасы және күшейту</a:t>
            </a:r>
          </a:p>
        </p:txBody>
      </p:sp>
      <p:sp>
        <p:nvSpPr>
          <p:cNvPr id="19" name="Oval 18"/>
          <p:cNvSpPr/>
          <p:nvPr/>
        </p:nvSpPr>
        <p:spPr>
          <a:xfrm>
            <a:off x="566928" y="291693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291693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188720" y="2916936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2916936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Поляризация және тиімділік</a:t>
            </a:r>
          </a:p>
        </p:txBody>
      </p:sp>
      <p:sp>
        <p:nvSpPr>
          <p:cNvPr id="23" name="Oval 22"/>
          <p:cNvSpPr/>
          <p:nvPr/>
        </p:nvSpPr>
        <p:spPr>
          <a:xfrm>
            <a:off x="566928" y="352958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352958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188720" y="3529584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529584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Антенналардың негізгі түрлері</a:t>
            </a:r>
          </a:p>
        </p:txBody>
      </p:sp>
      <p:sp>
        <p:nvSpPr>
          <p:cNvPr id="27" name="Oval 26"/>
          <p:cNvSpPr/>
          <p:nvPr/>
        </p:nvSpPr>
        <p:spPr>
          <a:xfrm>
            <a:off x="566928" y="414223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414223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188720" y="414223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14223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Фидерлік құрылғылар</a:t>
            </a:r>
          </a:p>
        </p:txBody>
      </p:sp>
      <p:sp>
        <p:nvSpPr>
          <p:cNvPr id="31" name="Oval 30"/>
          <p:cNvSpPr/>
          <p:nvPr/>
        </p:nvSpPr>
        <p:spPr>
          <a:xfrm>
            <a:off x="566928" y="475488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475488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188720" y="475488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475488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Импеданстық келісу, шағылу және VSWR</a:t>
            </a:r>
          </a:p>
        </p:txBody>
      </p:sp>
      <p:sp>
        <p:nvSpPr>
          <p:cNvPr id="35" name="Oval 34"/>
          <p:cNvSpPr/>
          <p:nvPr/>
        </p:nvSpPr>
        <p:spPr>
          <a:xfrm>
            <a:off x="566928" y="536752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66928" y="536752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188720" y="536752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417320" y="536752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Антенна–фидер трактісіндегі шығындар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Антеннаның радиожүйедегі қызметі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12-дәріс · Антенналар және фидерлік құрылғылар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097280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i="0">
                <a:solidFill>
                  <a:srgbClr val="1F3766"/>
                </a:solidFill>
                <a:latin typeface="Arial"/>
              </a:rPr>
              <a:t>Антенна — фидердегі бағытталған электромагниттік энергияны кеңістікте таралатын радиотолқынға және керісінше түрлендіретін радиожүйе элементі.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01168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210312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ТАРАТУ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45059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Таратқыш қуатын электромагниттік толқын түрінде кеңістікке сәулелендіреді.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201168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210312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ҚАБЫЛДАУ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45059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Кеңістіктегі электромагниттік толқыннан электрлік RF сигнал қалыптастырады.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201168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210312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БАҒЫТТАЛУ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45059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Энергияны қажетті кеңістік бағытына шоғырландыруға мүмкіндік береді.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52628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1F3766"/>
                </a:solidFill>
                <a:latin typeface="Arial"/>
              </a:rPr>
              <a:t>Антеннаның сипаттамалары радиожүйенің қамту аймағына, байланыс қашықтығына және кедергіге төзімділігіне әсер етеді.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Антеннаның негізгі параметрлері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12-дәріс · Антенналар және фидерлік құрылғылар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323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ЖҰМЫС ЖИІЛІГІ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Антенна тиімді жұмыс істейтін жиілік немесе диапазон.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0799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КҮШЕЙТУ 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0799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Белгілі бағыттағы сәулеленуді эталондық антеннамен салыстырады.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0275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БАҒЫТТАЛУ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275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Энергияның кеңістікте таралу сипатын көрсетеді.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ПОЛЯРИЗАЦИЯ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Электр өрісі векторының кеңістіктегі бағдарлануы.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0799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F3766"/>
                </a:solidFill>
                <a:latin typeface="Arial"/>
              </a:rPr>
              <a:t>КІРІС ИМПЕДАНСЫ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799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Фидермен келісуді анықтайтын кешенді кедергі.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3816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0275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ПӘК η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0275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Антеннаға берілген қуаттың сәулеленген қуатқа айналу үлесі.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Бағытталу диаграммасы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12-дәріс · Антенналар және фидерлік құрылғылар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Бағытталу диаграммасы антеннаның сәулелену немесе қабылдау деңгейінің кеңістік бұрышына тәуелділігін көрсетеді.</a:t>
            </a:r>
          </a:p>
        </p:txBody>
      </p:sp>
      <p:sp>
        <p:nvSpPr>
          <p:cNvPr id="8" name="Oval 7"/>
          <p:cNvSpPr/>
          <p:nvPr/>
        </p:nvSpPr>
        <p:spPr>
          <a:xfrm>
            <a:off x="4754880" y="1874519"/>
            <a:ext cx="4206240" cy="1234440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63240" y="2331720"/>
            <a:ext cx="1828800" cy="685800"/>
          </a:xfrm>
          <a:prstGeom prst="ellipse">
            <a:avLst/>
          </a:prstGeom>
          <a:solidFill>
            <a:srgbClr val="1986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63240" y="3337560"/>
            <a:ext cx="1325880" cy="548640"/>
          </a:xfrm>
          <a:prstGeom prst="ellipse">
            <a:avLst/>
          </a:prstGeom>
          <a:solidFill>
            <a:srgbClr val="DCE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46520" y="2148840"/>
            <a:ext cx="20116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Негізгі лепесток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46120" y="2487168"/>
            <a:ext cx="146304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rial"/>
              </a:rPr>
              <a:t>Бүйірлік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438912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1F3766"/>
                </a:solidFill>
                <a:latin typeface="Arial"/>
              </a:rPr>
              <a:t>Негізгі лепесток ені азайған сайын антеннаның бағытталуы және әдетте күшейтуі артады.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00" y="5074920"/>
            <a:ext cx="3017520" cy="9601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78992" y="5166359"/>
            <a:ext cx="26883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HPBW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78992" y="5513831"/>
            <a:ext cx="2688336" cy="4480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−3 dB деңгейіндегі негізгі лепесток ені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0" y="5074920"/>
            <a:ext cx="3017520" cy="9601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736592" y="5166359"/>
            <a:ext cx="26883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SIDELOBES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36592" y="5513831"/>
            <a:ext cx="2688336" cy="4480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Қажетсіз бағыттардағы сәулелену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229600" y="5074920"/>
            <a:ext cx="3017520" cy="9601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394192" y="5166359"/>
            <a:ext cx="26883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F/B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94192" y="5513831"/>
            <a:ext cx="2688336" cy="4480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Алдыңғы/артқы бағыт деңгейлерінің қатынасы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Күшейту, бағытталу және тиімділік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12-дәріс · Антенналар және фидерлік құрылғылар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Антенна күшейтуі бағытталу қасиеті мен энергия шығындарын бірге ескереді.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920240" y="1783080"/>
            <a:ext cx="8321040" cy="82296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103120" y="1874519"/>
            <a:ext cx="7955279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Arial"/>
              </a:rPr>
              <a:t>G = η · 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42900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5204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D — БАҒЫТТАЛУ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86791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Сәулеленудің кеңістікте шоғырлану дәрежесі.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342900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9431" y="35204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η — ТИІМДІЛІК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431" y="386791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Өткізгіш, диэлектрик және басқа шығындарды ескереді.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342900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35204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G — КҮШЕЙТУ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752" y="386791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Практикалық антеннаның бағыттағы энергетикалық артықшылығы.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Поляризация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12-дәріс · Антенналар және фидерлік құрылғылар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325880"/>
            <a:ext cx="3291840" cy="1783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СЫЗЫҚТЫҚ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64792"/>
            <a:ext cx="2962656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Электр өрісі бір жазықтықта: тік немесе көлденең поляризация.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325880"/>
            <a:ext cx="3291840" cy="1783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ШЕҢБЕРЛІК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1" y="1764792"/>
            <a:ext cx="2962656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Электр өрісі векторы уақыт бойынша шеңбер бойымен айналады.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325880"/>
            <a:ext cx="3291840" cy="1783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192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ЭЛЛИПСТІК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192" y="1764792"/>
            <a:ext cx="2962656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Жалпы жағдайда өріс векторы эллипс бойымен өзгереді.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069080"/>
            <a:ext cx="106984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BE3737"/>
                </a:solidFill>
                <a:latin typeface="Arial"/>
              </a:rPr>
              <a:t>Таратқыш және қабылдағыш антенналардың поляризациялары сәйкес келмесе, қосымша поляризациялық шығын пайда болады.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89204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0" i="0">
                <a:solidFill>
                  <a:srgbClr val="5C697D"/>
                </a:solidFill>
                <a:latin typeface="Arial"/>
              </a:rPr>
              <a:t>Сондықтан антенна ориентациясы мен поляризациясы радиолинияны жобалау кезінде бірге қарастырылады.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Антенналардың негізгі түрлері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12-дәріс · Антенналар және фидерлік құрылғылар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323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ДИПОЛЬ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Қарапайым симметриялы антенна; көптеген антенналардың базалық элементі.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0799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МОНОПОЛЬ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0799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Жер жазықтығымен бірге жұмыс істейтін бір иінді құрылым.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0275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YAGI–UDA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275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Бағытталған антенна; активті элемент, рефлектор және директорлардан тұрады.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ПАТЧ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Жазық микрожолақты антенна; ықшам RF құрылғыларында қолданылады.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0799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F3766"/>
                </a:solidFill>
                <a:latin typeface="Arial"/>
              </a:rPr>
              <a:t>ПАРАБОЛАЛЫҚ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799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Жоғары күшейту және тар сәуле; радиорелелік/спутниктік жүйелерге тән.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3816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0275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АНТЕННАЛЫҚ МАССИВ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0275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Бірнеше элементтің фазасы мен амплитудасын басқару арқылы диаграмманы қалыптастырады.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Фидерлік құрылғылар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12-дәріс · Антенналар және фидерлік құрылғылар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Фидер — таратқыш/қабылдағыш пен антенна арасында RF энергиясын жеткізетін тарату желісі.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2880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КОАКСИАЛДЫ КАБЕЛЬ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26771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Кең таралған, экрандалған және монтажы салыстырмалы қарапайым.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82880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ТОЛҚЫНӨТКІЗГІШ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26771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Микротолқын диапазонында жоғары қуат пен аз шығын үшін қолданылады.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82880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МИКРОЖОЛАҚ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26771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ПХД үстіндегі RF тракттар мен интегралды құрылғыларда қолданылады.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52628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1F3766"/>
                </a:solidFill>
                <a:latin typeface="Arial"/>
              </a:rPr>
              <a:t>Фидер таңдауы жиілікке, қуатқа, ұзындыққа, рұқсат етілген шығынға және механикалық талаптарға тәуелді.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Импеданстық келісу және шағылу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12-дәріс · Антенналар және фидерлік құрылғылар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Жүктеме импедансы ZL тарату желісінің сипаттамалық импедансына Z0 тең болмаса, энергияның бір бөлігі кері шағылады.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1828800"/>
            <a:ext cx="4983480" cy="82296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1920240"/>
            <a:ext cx="46177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Γ = (ZL − Z0)/(ZL + Z0)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1828800"/>
            <a:ext cx="4983480" cy="82296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92240" y="1920240"/>
            <a:ext cx="46177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VSWR = (1 + |Γ|)/(1 − |Γ|)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6112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Γ = 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6112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Идеал келісу: шағылу жоқ.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3484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99431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VSWR = 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99431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Идеал тұрақты толқын коэффициенті.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3816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02752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|Γ| ↑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02752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Шағылған қуат өседі және жүктемеге берілетін қуат азаяды.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Антенна–фидер трактісіндегі шығындар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12-дәріс · Антенналар және фидерлік құрылғылар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323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КАБЕЛЬ ШЫҒЫНЫ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Жиілік пен ұзындық артқан сайын әлсіреу көбейеді.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0799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КОННЕКТОРЛАР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0799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Әрбір қосылыс қосымша енгізу шығынын және шағылуды тудыруы мүмкін.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0275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КЕЛІСПЕУ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275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ZL ≠ Z0 болса, қуаттың бір бөлігі көзге кері қайтады.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ПОЛЯРИЗАЦИЯ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Антенналар поляризациясының сәйкессіздігі қабылданған қуатты азайтады.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0799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F3766"/>
                </a:solidFill>
                <a:latin typeface="Arial"/>
              </a:rPr>
              <a:t>АТМОСФЕРА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799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Жоғары жиіліктерде таралу ортасының қосымша әсерлері маңызды болуы мүмкін.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3816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0275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МОНТАЖ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0275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Иілу, ылғал, нашар контакт және механикалық ақаулар RF шығынын арттырады.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Есептік мысал: шағылу коэффициенті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12-дәріс · Антенналар және фидерлік құрылғылар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234440"/>
            <a:ext cx="3383280" cy="1600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58952" y="1325880"/>
            <a:ext cx="30540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БЕРІЛГЕНІ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1673352"/>
            <a:ext cx="305409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Z0 = 50 Ω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ZL = 75 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43400" y="1234440"/>
            <a:ext cx="65836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i="0">
                <a:solidFill>
                  <a:srgbClr val="5C697D"/>
                </a:solidFill>
                <a:latin typeface="Arial"/>
              </a:rPr>
              <a:t>Шағылу коэффициенті: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43400" y="1691640"/>
            <a:ext cx="6583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 i="0">
                <a:solidFill>
                  <a:srgbClr val="1F3766"/>
                </a:solidFill>
                <a:latin typeface="Arial"/>
              </a:rPr>
              <a:t>Γ = (75 − 50)/(75 + 50)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43400" y="2423160"/>
            <a:ext cx="6583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 i="0">
                <a:solidFill>
                  <a:srgbClr val="1F3766"/>
                </a:solidFill>
                <a:latin typeface="Arial"/>
              </a:rPr>
              <a:t>Γ = 25/125 = 0,20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43400" y="3200400"/>
            <a:ext cx="6766560" cy="777240"/>
          </a:xfrm>
          <a:prstGeom prst="roundRect">
            <a:avLst/>
          </a:prstGeom>
          <a:solidFill>
            <a:srgbClr val="E8F6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6280" y="3291840"/>
            <a:ext cx="6400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2D8246"/>
                </a:solidFill>
                <a:latin typeface="Arial"/>
              </a:rPr>
              <a:t>VSWR = 1,2 / 0,8 = 1,5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617720"/>
            <a:ext cx="106984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2F54A2"/>
                </a:solidFill>
                <a:latin typeface="Arial"/>
              </a:rPr>
              <a:t>Қуат бойынша шағылған үлес |Γ|² = 0,04, яғни шамамен 4%. Келісуді жақсарту бұл шағылуды азайтады.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Бақылау сұрақтары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12-дәріс · Антенналар және фидерлік құрылғылар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13</a:t>
            </a:r>
          </a:p>
        </p:txBody>
      </p:sp>
      <p:sp>
        <p:nvSpPr>
          <p:cNvPr id="7" name="Oval 6"/>
          <p:cNvSpPr/>
          <p:nvPr/>
        </p:nvSpPr>
        <p:spPr>
          <a:xfrm>
            <a:off x="594360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07008" y="106984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Антенна радиожүйеде қандай қызмет атқарады?</a:t>
            </a:r>
          </a:p>
        </p:txBody>
      </p:sp>
      <p:sp>
        <p:nvSpPr>
          <p:cNvPr id="11" name="Oval 10"/>
          <p:cNvSpPr/>
          <p:nvPr/>
        </p:nvSpPr>
        <p:spPr>
          <a:xfrm>
            <a:off x="594360" y="179222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179222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07008" y="178308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792224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Антеннаның күшейтуі мен бағытталуының айырмашылығы неде?</a:t>
            </a:r>
          </a:p>
        </p:txBody>
      </p:sp>
      <p:sp>
        <p:nvSpPr>
          <p:cNvPr id="15" name="Oval 14"/>
          <p:cNvSpPr/>
          <p:nvPr/>
        </p:nvSpPr>
        <p:spPr>
          <a:xfrm>
            <a:off x="594360" y="250545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250545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07008" y="2496312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505456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Поляризацияның қандай түрлері бар?</a:t>
            </a:r>
          </a:p>
        </p:txBody>
      </p:sp>
      <p:sp>
        <p:nvSpPr>
          <p:cNvPr id="19" name="Oval 18"/>
          <p:cNvSpPr/>
          <p:nvPr/>
        </p:nvSpPr>
        <p:spPr>
          <a:xfrm>
            <a:off x="594360" y="3218687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218687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207008" y="3209544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3218687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Фидерлік құрылғылардың негізгі түрлерін атаңыз.</a:t>
            </a:r>
          </a:p>
        </p:txBody>
      </p:sp>
      <p:sp>
        <p:nvSpPr>
          <p:cNvPr id="23" name="Oval 22"/>
          <p:cNvSpPr/>
          <p:nvPr/>
        </p:nvSpPr>
        <p:spPr>
          <a:xfrm>
            <a:off x="594360" y="393192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93192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07008" y="3922776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931920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Шағылу коэффициенті Γ нені сипаттайды?</a:t>
            </a:r>
          </a:p>
        </p:txBody>
      </p:sp>
      <p:sp>
        <p:nvSpPr>
          <p:cNvPr id="27" name="Oval 26"/>
          <p:cNvSpPr/>
          <p:nvPr/>
        </p:nvSpPr>
        <p:spPr>
          <a:xfrm>
            <a:off x="594360" y="464515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464515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07008" y="463600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64515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VSWR = 1 жағдайы нені білдіреді?</a:t>
            </a:r>
          </a:p>
        </p:txBody>
      </p:sp>
      <p:sp>
        <p:nvSpPr>
          <p:cNvPr id="31" name="Oval 30"/>
          <p:cNvSpPr/>
          <p:nvPr/>
        </p:nvSpPr>
        <p:spPr>
          <a:xfrm>
            <a:off x="594360" y="5358383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5358383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207008" y="534924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5358383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Антенна–фидер трактісіндегі негізгі шығын көздері қандай?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20040"/>
            <a:ext cx="45720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Қорытынды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43000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1161288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Антенна электрлік RF энергиясы мен кеңістіктегі электромагниттік толқын арасындағы түрлендіруді орындайды.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984248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002536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Антеннаның негізгі сипаттамалары: жұмыс жиілігі, бағытталу диаграммасы, күшейту, поляризация, импеданс және тиімділік.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825496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843784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Фидер RF энергиясын таратқыш/қабылдағыш пен антенна арасында жеткізеді.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666744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685031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Импеданстық келісу нашар болғанда шағылған толқын пайда болып, пайдалы берілетін қуат азаяды.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4507992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4526279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Антенна–фидер трактін дұрыс таңдау радиожүйенің қамтуына, сенімділігіне және энергетикалық тиімділігіне әсер етеді.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5715000"/>
            <a:ext cx="109728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DCE4F5"/>
                </a:solidFill>
                <a:latin typeface="Arial"/>
              </a:rPr>
              <a:t>Силлабус: 12-дәріс — «Антенналар және фидерлік құрылғылар».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126480"/>
            <a:ext cx="4572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CDD7EE"/>
                </a:solidFill>
                <a:latin typeface="Arial"/>
              </a:rPr>
              <a:t>ELC5261 · 12-дәріс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