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14-дәріс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Заманауи радиотехникалық құрылғылар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Заманауи радиоқұрылғылардың ерекшеліктері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Software Defined Radio (SDR)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RF System-on-Chip және интеграция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Цифрлық қабылдағыштар мен таратқыштар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MIMO және антенналық массивтер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Фазаланған массив және beamforming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IoT және төмен қуатты радиоқұрылғылар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mmWave, радар және спутниктік құрылғылар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Заманауи радиотехниканың негізгі бағыты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Қазіргі радиоқұрылғылар аналогтық RF трактілерді, жоғары жылдамдықты цифрлық өңдеуді және бағдарламалық басқаруды бір жүйеде біріктіреді.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ИНТЕГРАЦИЯ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Көптеген RF, ADC/DAC және цифрлық блоктарды бір микросхемаға немесе модульге біріктіру.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БАҒДАРЛАМАЛЫҚ БАСҚАРУ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Жиілік, жолақ ені, модуляция және сигнал өңдеу алгоритмдерін бағдарламалық өзгерту.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1168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0312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АДАПТИВТІЛІК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5059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Арна жағдайына қарай қуат, сәуле бағыты, модуляция және ресурстарды динамикалық реттеу.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Негізгі мақсат: ықшамдық + икемділік + жоғары дерек жылдамдығы + энергия тиімділігі.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Software Defined Radio — SDR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828800"/>
            <a:ext cx="224028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Антенна 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RF front-end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21671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828800"/>
            <a:ext cx="224028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7872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ADC / DAC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21671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828800"/>
            <a:ext cx="224028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36792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FPGA / DSP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21671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59" y="1828800"/>
            <a:ext cx="2240280" cy="105156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5711" y="19019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Бағдарламалық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өңдеу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7033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АРТЫҚШЫЛЫҚ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41422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 аппараттық платформада әртүрлі радиостандарттарды іске асыруға болады.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7033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9431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ИКЕМДІЛІК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9431" y="41422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Алгоритмдерді жаңарту және тәжірибелік зерттеу ыңғайлы.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37033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02752" y="379475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ШЕКТЕУ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02752" y="41422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ADC/DAC жылдамдығы, есептеу ресурсы және RF front-end диапазоны әсер етеді.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RF System-on-Chip және жоғары интеграция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RF FRONT-END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LNA, PA, mixer, PLL және сүзгі блоктары.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DATA CONVERTERS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жылдамдықты ADC және DAC.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DSP / FPGA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Модуляция, демодуляция, сүзгілеу және синхрондау.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CPU / MCU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Жүйелік басқару, протоколдар және интерфейстер.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MEMORY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Буферлеу, конфигурация және алгоритмдер.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INTERFACES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Ethernet, PCIe, USB және басқа цифрлық байланыстар.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Цифрлық трансивердің құрылымы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2240280" cy="105156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6733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Baseband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дерек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9385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600200"/>
            <a:ext cx="2240280" cy="105156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47872" y="16733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DSP /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модуляция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19385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600200"/>
            <a:ext cx="2240280" cy="105156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36792" y="16733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DAC/ADC +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RF transceiver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03920" y="1938528"/>
            <a:ext cx="5486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5C697D"/>
                </a:solidFill>
                <a:latin typeface="Arial"/>
              </a:rPr>
              <a:t>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52559" y="1600200"/>
            <a:ext cx="2240280" cy="1051560"/>
          </a:xfrm>
          <a:prstGeom prst="roundRect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5711" y="1673352"/>
            <a:ext cx="2093976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PA/LNA +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антенна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315468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Трансивер бір құрылғыда қабылдау және тарату трактілерін біріктіреді.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8862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6112" y="397763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DIRECT CONVERSION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43251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RF ↔ baseband тікелей түрлендіру арқылы IF каскадтарын азайтуға болады.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38862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9431" y="397763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I/Q АРНАЛАР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9431" y="43251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Күрделі цифрлық модуляцияларды өңдеудің негізгі формасы.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38862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02752" y="3977639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КАЛИБРЛЕУ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02752" y="43251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I/Q imbalance, DC offset және LO leakage сияқты қателерді түзету маңызды.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MIMO және көпантенналық жүйелер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MIMO (Multiple-Input Multiple-Output) бірнеше тарату және қабылдау антеннасын пайдаланып, радиоканалдың кеңістіктік өлшемін қолданады.</a:t>
            </a:r>
          </a:p>
        </p:txBody>
      </p:sp>
      <p:sp>
        <p:nvSpPr>
          <p:cNvPr id="8" name="Oval 7"/>
          <p:cNvSpPr/>
          <p:nvPr/>
        </p:nvSpPr>
        <p:spPr>
          <a:xfrm>
            <a:off x="1097280" y="1828800"/>
            <a:ext cx="384048" cy="38404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07040" y="1828800"/>
            <a:ext cx="384048" cy="384048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" y="2560320"/>
            <a:ext cx="384048" cy="38404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607040" y="2560320"/>
            <a:ext cx="384048" cy="384048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" y="3291840"/>
            <a:ext cx="384048" cy="38404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607040" y="3291840"/>
            <a:ext cx="384048" cy="384048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97280" y="4023360"/>
            <a:ext cx="384048" cy="384048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607040" y="4023360"/>
            <a:ext cx="384048" cy="384048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1828800"/>
            <a:ext cx="8686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A5AFC3"/>
                </a:solidFill>
                <a:latin typeface="Arial"/>
              </a:rPr>
              <a:t>──────────────────────────────→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2560320"/>
            <a:ext cx="8686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A5AFC3"/>
                </a:solidFill>
                <a:latin typeface="Arial"/>
              </a:rPr>
              <a:t>──────────────────────────────→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3291840"/>
            <a:ext cx="8686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A5AFC3"/>
                </a:solidFill>
                <a:latin typeface="Arial"/>
              </a:rPr>
              <a:t>──────────────────────────────→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4023360"/>
            <a:ext cx="8686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A5AFC3"/>
                </a:solidFill>
                <a:latin typeface="Arial"/>
              </a:rPr>
              <a:t>──────────────────────────────→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920240" y="4892040"/>
            <a:ext cx="256032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84832" y="4983479"/>
            <a:ext cx="22311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DIVERSITY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84832" y="5330952"/>
            <a:ext cx="223113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Сенімділікті арттыру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00600" y="4892040"/>
            <a:ext cx="256032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965192" y="4983479"/>
            <a:ext cx="22311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MULTIPLEXING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65192" y="5330952"/>
            <a:ext cx="223113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Дерек жылдамдығын арттыру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680960" y="4892040"/>
            <a:ext cx="2560320" cy="9601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45552" y="4983479"/>
            <a:ext cx="22311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BEAMFORMING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45552" y="5330952"/>
            <a:ext cx="2231136" cy="4480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Энергияны бағыттау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Фазаланған антенналық массив және beamforming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Фазаланған массивте әр элементтің фазасы және кейде амплитудасы басқарылып, сәуле бағыты механикалық қозғалыссыз электрондық түрде өзгереді.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5840" y="1783080"/>
            <a:ext cx="256032" cy="32004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05840" y="2313432"/>
            <a:ext cx="256032" cy="32004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05840" y="2843784"/>
            <a:ext cx="256032" cy="32004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05840" y="3374135"/>
            <a:ext cx="256032" cy="32004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" y="3904487"/>
            <a:ext cx="256032" cy="32004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05840" y="4434840"/>
            <a:ext cx="256032" cy="32004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ight Arrow 13"/>
          <p:cNvSpPr/>
          <p:nvPr/>
        </p:nvSpPr>
        <p:spPr>
          <a:xfrm>
            <a:off x="1508760" y="1874519"/>
            <a:ext cx="4480560" cy="228600"/>
          </a:xfrm>
          <a:prstGeom prst="rightArrow">
            <a:avLst/>
          </a:prstGeom>
          <a:solidFill>
            <a:srgbClr val="AAD2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ight Arrow 14"/>
          <p:cNvSpPr/>
          <p:nvPr/>
        </p:nvSpPr>
        <p:spPr>
          <a:xfrm>
            <a:off x="1508760" y="2404872"/>
            <a:ext cx="4645152" cy="228600"/>
          </a:xfrm>
          <a:prstGeom prst="rightArrow">
            <a:avLst/>
          </a:prstGeom>
          <a:solidFill>
            <a:srgbClr val="AAD2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ight Arrow 15"/>
          <p:cNvSpPr/>
          <p:nvPr/>
        </p:nvSpPr>
        <p:spPr>
          <a:xfrm>
            <a:off x="1508760" y="2935224"/>
            <a:ext cx="4809744" cy="228600"/>
          </a:xfrm>
          <a:prstGeom prst="rightArrow">
            <a:avLst/>
          </a:prstGeom>
          <a:solidFill>
            <a:srgbClr val="AAD2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ight Arrow 16"/>
          <p:cNvSpPr/>
          <p:nvPr/>
        </p:nvSpPr>
        <p:spPr>
          <a:xfrm>
            <a:off x="1508760" y="3465575"/>
            <a:ext cx="4974336" cy="228600"/>
          </a:xfrm>
          <a:prstGeom prst="rightArrow">
            <a:avLst/>
          </a:prstGeom>
          <a:solidFill>
            <a:srgbClr val="AAD2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ight Arrow 17"/>
          <p:cNvSpPr/>
          <p:nvPr/>
        </p:nvSpPr>
        <p:spPr>
          <a:xfrm>
            <a:off x="1508760" y="3995927"/>
            <a:ext cx="5138928" cy="228600"/>
          </a:xfrm>
          <a:prstGeom prst="rightArrow">
            <a:avLst/>
          </a:prstGeom>
          <a:solidFill>
            <a:srgbClr val="AAD2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11680" y="5166360"/>
            <a:ext cx="4389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9868F"/>
                </a:solidFill>
                <a:latin typeface="Arial"/>
              </a:rPr>
              <a:t>Басқарылатын бағытталған сәуле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32320" y="1600200"/>
            <a:ext cx="4114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96912" y="1691640"/>
            <a:ext cx="378561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ЭЛЕКТРОНДЫҚ СКАНЕРЛЕУ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96912" y="2039112"/>
            <a:ext cx="3785615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Сәуле бағытын жылдам өзгерту.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2320" y="3154680"/>
            <a:ext cx="4114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96912" y="3246120"/>
            <a:ext cx="378561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КЕДЕРГІНІ БАСУ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96912" y="3593592"/>
            <a:ext cx="3785615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Нөлдер мен тар сәулелер арқылы кеңістіктік селективтілік.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132320" y="4709160"/>
            <a:ext cx="411480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296912" y="4800600"/>
            <a:ext cx="3785615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ҚОЛДАНЫЛУЫ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96912" y="5148072"/>
            <a:ext cx="3785615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5G/6G, радар, спутниктік терминал және радиолокация.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IoT және төмен қуатты радиоқұрылғылар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АЗ ҚУАТ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Ұзақ батареялық жұмыс үшін ұйқы режимдері мен төмен тұтынатын RF блоктар қолданылады.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АЗ ДЕРЕК АҒЫНЫ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Көптеген датчиктер қысқа пакеттерді сирек жібереді.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КЕҢ ҚАМТУ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LPWAN тәсілдері төмен жылдамдықпен үлкен аумақта байланыс ұйымдастырады.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977639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Құрылғы архитектурасында RF трансивер, микроконтроллер, датчик, қорек көзі және антенна бір ықшам модульге біріктіріледі.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75488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2D8246"/>
                </a:solidFill>
                <a:latin typeface="Arial"/>
              </a:rPr>
              <a:t>Негізгі инженерлік компромисс: байланыс қашықтығы ↔ дерек жылдамдығы ↔ энергия тұтыну.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Миллиметрлік толқын диапазоны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mmWave жүйелерінде жоғары жиіліктер үлкен өткізу жолағын береді, бірақ таралу шығындары мен блокталуға сезімталдық артады.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КЕҢ ЖОЛАҚ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дерек жылдамдығы үшін үлкен спектр ресурсы.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ШАҒЫН АНТЕННА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Қысқа толқын ұзындығы бір модульге көп элемент орналастыруға мүмкіндік береді.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82880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BEAMFORMING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6771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таралу шығынын өтеу үшін бағытталған сәулелер маңызды.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2628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Мұндай құрылғыларда RFIC, phased array, жоғары дәлдікті синтезатор және жылулық басқару бірлесіп жобаланады.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Радар және спутниктік радиоқұрылғылар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РАДАР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Сигналды таратып, объектіден шағылған сигналдың кідірісі, жиілігі және фазасы бойынша қашықтық пен қозғалысты бағалайды.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СПУТНИКТІК ТЕРМИНАЛ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күшейтетін антенна, төмен шулы қабылдағыш және тұрақты жиілік синтезін қажет етеді.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830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GNSS ҚАБЫЛДАҒЫШ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710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Өте әлсіз спутниктік сигналдарды корреляциялық өңдеу арқылы қабылдайды.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1148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Заманауи радарларда FMCW, цифрлық beamforming және көпарналы қабылдау кеңінен қолданылады.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89204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0" i="0">
                <a:solidFill>
                  <a:srgbClr val="5C697D"/>
                </a:solidFill>
                <a:latin typeface="Arial"/>
              </a:rPr>
              <a:t>Спутниктік құрылғыларда энергия тиімділігі, антенна бағыты және доплерлік ығысу маңызды факторлар.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Құрылғыларды салыстыру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234440"/>
            <a:ext cx="260604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61872"/>
            <a:ext cx="245973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Құрылғы</a:t>
            </a:r>
          </a:p>
        </p:txBody>
      </p:sp>
      <p:sp>
        <p:nvSpPr>
          <p:cNvPr id="9" name="Rectangle 8"/>
          <p:cNvSpPr/>
          <p:nvPr/>
        </p:nvSpPr>
        <p:spPr>
          <a:xfrm>
            <a:off x="3337560" y="1234440"/>
            <a:ext cx="379476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10712" y="1261872"/>
            <a:ext cx="364845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Негізгі ерекшелік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0" y="1234440"/>
            <a:ext cx="425196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88352" y="1261872"/>
            <a:ext cx="4105656" cy="4937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Негізгі талап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1874519"/>
            <a:ext cx="260604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1901951"/>
            <a:ext cx="245973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1F3766"/>
                </a:solidFill>
                <a:latin typeface="Arial"/>
              </a:rPr>
              <a:t>SDR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37560" y="1874519"/>
            <a:ext cx="37947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10712" y="1901951"/>
            <a:ext cx="36484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Бағдарламалық қайта конфигурация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0" y="1874519"/>
            <a:ext cx="42519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8352" y="1901951"/>
            <a:ext cx="41056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ADC/DAC және есептеу өнімділігі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" y="2670048"/>
            <a:ext cx="260604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" y="2697479"/>
            <a:ext cx="245973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1F3766"/>
                </a:solidFill>
                <a:latin typeface="Arial"/>
              </a:rPr>
              <a:t>MIMO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337560" y="2670048"/>
            <a:ext cx="379476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410712" y="2697479"/>
            <a:ext cx="36484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Көп антенналы кеңістіктік өңдеу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0" y="2670048"/>
            <a:ext cx="425196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88352" y="2697479"/>
            <a:ext cx="41056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Арнаны бағалау және синхрондау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3465576"/>
            <a:ext cx="260604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7512" y="3493008"/>
            <a:ext cx="245973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1F3766"/>
                </a:solidFill>
                <a:latin typeface="Arial"/>
              </a:rPr>
              <a:t>IoT radio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37560" y="3465576"/>
            <a:ext cx="37947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10712" y="3493008"/>
            <a:ext cx="36484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Төмен қуат, ықшамдық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0" y="3465576"/>
            <a:ext cx="42519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88352" y="3493008"/>
            <a:ext cx="41056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Энергия тиімділігі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4261104"/>
            <a:ext cx="260604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7512" y="4288536"/>
            <a:ext cx="245973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1F3766"/>
                </a:solidFill>
                <a:latin typeface="Arial"/>
              </a:rPr>
              <a:t>mmWave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37560" y="4261104"/>
            <a:ext cx="379476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410712" y="4288536"/>
            <a:ext cx="36484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Кең жолақ, phased array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0" y="4261104"/>
            <a:ext cx="4251960" cy="731520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88352" y="4288536"/>
            <a:ext cx="41056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Beamforming және RF интеграция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4360" y="5056631"/>
            <a:ext cx="260604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7512" y="5084064"/>
            <a:ext cx="245973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 i="0">
                <a:solidFill>
                  <a:srgbClr val="1F3766"/>
                </a:solidFill>
                <a:latin typeface="Arial"/>
              </a:rPr>
              <a:t>Radar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337560" y="5056631"/>
            <a:ext cx="37947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410712" y="5084064"/>
            <a:ext cx="36484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Шағылған сигналды өлшеу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0" y="5056631"/>
            <a:ext cx="4251960" cy="731520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88352" y="5084064"/>
            <a:ext cx="4105656" cy="6766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0" i="0">
                <a:solidFill>
                  <a:srgbClr val="1F3766"/>
                </a:solidFill>
                <a:latin typeface="Arial"/>
              </a:rPr>
              <a:t>Дәл уақыт/жиілік өңдеуі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14-дәріс · Заманауи радиотехникалық құрылғылар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SDR технологиясының негізгі идеясы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RF System-on-Chip интеграциясының артықшылығы неде?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Цифрлық трансиверде I/Q арналары не үшін қолданылады?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MIMO жүйесінің негізгі үш мүмкіндігін атаңыз.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Beamforming қалай іске асырылады?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IoT радиоқұрылғыларында қандай компромисс маңызды?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mmWave жүйелерінде фазаланған массив не үшін қажет?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Заманауи радиоқұрылғылар RF аппараттық бөлігін цифрлық өңдеу және бағдарламалық басқарумен біріктіреді.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SDR және RF SoC бір аппараттық платформада бірнеше радиофункцияны іске асыруға мүмкіндік береді.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MIMO және beamforming кеңістіктік ресурсты пайдаланып, байланыс сапасы мен өткізу қабілетін арттыруға бағытталған.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IoT құрылғыларында төмен қуат тұтыну, ал mmWave жүйелерінде кең жолақ пен бағытталған антенналар маңызды.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Радар, спутниктік және жаңа буын байланыс жүйелері жоғары интеграцияланған, адаптивті радиотехникалық архитектураларға сүйенеді.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14-дәріс — «Заманауи радиотехникалық құрылғылар».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14-дәріс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