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54A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-1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6920" y="2788920"/>
            <a:ext cx="2542032" cy="4103566"/>
          </a:xfrm>
          <a:prstGeom prst="rect">
            <a:avLst/>
          </a:prstGeom>
        </p:spPr>
      </p:pic>
      <p:pic>
        <p:nvPicPr>
          <p:cNvPr id="3" name="Picture 2" descr="image-1-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0360" y="502920"/>
            <a:ext cx="6309360" cy="142766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14400" y="2084831"/>
            <a:ext cx="100584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0" i="1">
                <a:solidFill>
                  <a:srgbClr val="FFFFFF"/>
                </a:solidFill>
                <a:latin typeface="Arial"/>
              </a:rPr>
              <a:t>Радиотехникалық құрылғылар және радиожүйелер элементтері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788920"/>
            <a:ext cx="10058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 i="0">
                <a:solidFill>
                  <a:srgbClr val="FFFFFF"/>
                </a:solidFill>
                <a:latin typeface="Arial"/>
              </a:rPr>
              <a:t>15-дәріс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182112"/>
            <a:ext cx="100584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900" b="1" i="0">
                <a:solidFill>
                  <a:srgbClr val="FFFFFF"/>
                </a:solidFill>
                <a:latin typeface="Arial"/>
              </a:rPr>
              <a:t>Қорытынды шолу және жүйелік интеграция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4590288"/>
            <a:ext cx="10058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0" i="0">
                <a:solidFill>
                  <a:srgbClr val="FFFFFF"/>
                </a:solidFill>
                <a:latin typeface="Arial"/>
              </a:rPr>
              <a:t>Оқытушы: Мамадияров Максат Муратович, қауымдастырылған профессор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5001768"/>
            <a:ext cx="1005840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«Электроника, телекоммуникациялар және ғарыштық технологиялар» кафедрасы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5404104"/>
            <a:ext cx="1005840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 i="0">
                <a:solidFill>
                  <a:srgbClr val="D7E0F4"/>
                </a:solidFill>
                <a:latin typeface="Arial"/>
              </a:rPr>
              <a:t>m.mamadiyarov@satbayev.university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6053328"/>
            <a:ext cx="1005840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 i="0">
                <a:solidFill>
                  <a:srgbClr val="D7E0F4"/>
                </a:solidFill>
                <a:latin typeface="Arial"/>
              </a:rPr>
              <a:t>ELC5261 · 6B06201 – Телекоммуникация · 2025–2026 оқу жылы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Курс бойынша қорытынды шолу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15-дәріс · Қорытынды шолу және жүйелік интеграция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2</a:t>
            </a:r>
          </a:p>
        </p:txBody>
      </p:sp>
      <p:sp>
        <p:nvSpPr>
          <p:cNvPr id="7" name="Oval 6"/>
          <p:cNvSpPr/>
          <p:nvPr/>
        </p:nvSpPr>
        <p:spPr>
          <a:xfrm>
            <a:off x="566928" y="1078992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66928" y="1078992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188720" y="1078992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417320" y="1078992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Радиосигналдар және олардың параметрлері</a:t>
            </a:r>
          </a:p>
        </p:txBody>
      </p:sp>
      <p:sp>
        <p:nvSpPr>
          <p:cNvPr id="11" name="Oval 10"/>
          <p:cNvSpPr/>
          <p:nvPr/>
        </p:nvSpPr>
        <p:spPr>
          <a:xfrm>
            <a:off x="566928" y="1691640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66928" y="1691640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188720" y="1691640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417320" y="1691640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Тербелмелі контурлар мен сүзгілер</a:t>
            </a:r>
          </a:p>
        </p:txBody>
      </p:sp>
      <p:sp>
        <p:nvSpPr>
          <p:cNvPr id="15" name="Oval 14"/>
          <p:cNvSpPr/>
          <p:nvPr/>
        </p:nvSpPr>
        <p:spPr>
          <a:xfrm>
            <a:off x="566928" y="2304288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66928" y="2304288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188720" y="2304288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417320" y="2304288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Күшейткіштер және генераторлар</a:t>
            </a:r>
          </a:p>
        </p:txBody>
      </p:sp>
      <p:sp>
        <p:nvSpPr>
          <p:cNvPr id="19" name="Oval 18"/>
          <p:cNvSpPr/>
          <p:nvPr/>
        </p:nvSpPr>
        <p:spPr>
          <a:xfrm>
            <a:off x="566928" y="2916936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66928" y="2916936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188720" y="2916936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417320" y="2916936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Модуляция және жиілікті түрлендіру</a:t>
            </a:r>
          </a:p>
        </p:txBody>
      </p:sp>
      <p:sp>
        <p:nvSpPr>
          <p:cNvPr id="23" name="Oval 22"/>
          <p:cNvSpPr/>
          <p:nvPr/>
        </p:nvSpPr>
        <p:spPr>
          <a:xfrm>
            <a:off x="566928" y="3529584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66928" y="3529584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188720" y="3529584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417320" y="3529584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Қабылдағыш және таратқыш құрылғылар</a:t>
            </a:r>
          </a:p>
        </p:txBody>
      </p:sp>
      <p:sp>
        <p:nvSpPr>
          <p:cNvPr id="27" name="Oval 26"/>
          <p:cNvSpPr/>
          <p:nvPr/>
        </p:nvSpPr>
        <p:spPr>
          <a:xfrm>
            <a:off x="566928" y="4142232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66928" y="4142232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188720" y="4142232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417320" y="4142232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Антенна–фидер трактісі</a:t>
            </a:r>
          </a:p>
        </p:txBody>
      </p:sp>
      <p:sp>
        <p:nvSpPr>
          <p:cNvPr id="31" name="Oval 30"/>
          <p:cNvSpPr/>
          <p:nvPr/>
        </p:nvSpPr>
        <p:spPr>
          <a:xfrm>
            <a:off x="566928" y="4754880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66928" y="4754880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1188720" y="4754880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1417320" y="4754880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Шу, кедергі және жүйелік сапа</a:t>
            </a:r>
          </a:p>
        </p:txBody>
      </p:sp>
      <p:sp>
        <p:nvSpPr>
          <p:cNvPr id="35" name="Oval 34"/>
          <p:cNvSpPr/>
          <p:nvPr/>
        </p:nvSpPr>
        <p:spPr>
          <a:xfrm>
            <a:off x="566928" y="5367528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566928" y="5367528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1188720" y="5367528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1417320" y="5367528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Заманауи радиоқұрылғылар және интеграция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Радиожүйені біртұтас жүйе ретінде қарастыру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15-дәріс · Қорытынды шолу және жүйелік интеграция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28600" y="1828800"/>
            <a:ext cx="1828800" cy="1051560"/>
          </a:xfrm>
          <a:prstGeom prst="roundRect">
            <a:avLst/>
          </a:prstGeom>
          <a:solidFill>
            <a:srgbClr val="1986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01752" y="1901952"/>
            <a:ext cx="1682496" cy="8961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Arial"/>
              </a:rPr>
              <a:t>Ақпарат</a:t>
            </a:r>
            <a:br/>
            <a:r>
              <a:rPr sz="1400" b="1" i="0">
                <a:solidFill>
                  <a:srgbClr val="FFFFFF"/>
                </a:solidFill>
                <a:latin typeface="Arial"/>
              </a:rPr>
              <a:t>көзі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057400" y="2167128"/>
            <a:ext cx="5029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 i="0">
                <a:solidFill>
                  <a:srgbClr val="5C697D"/>
                </a:solidFill>
                <a:latin typeface="Arial"/>
              </a:rPr>
              <a:t>→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560320" y="1828800"/>
            <a:ext cx="1828800" cy="1051560"/>
          </a:xfrm>
          <a:prstGeom prst="round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633472" y="1901952"/>
            <a:ext cx="1682496" cy="8961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Arial"/>
              </a:rPr>
              <a:t>Таратқыш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89120" y="2167128"/>
            <a:ext cx="5029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 i="0">
                <a:solidFill>
                  <a:srgbClr val="5C697D"/>
                </a:solidFill>
                <a:latin typeface="Arial"/>
              </a:rPr>
              <a:t>→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892040" y="1828800"/>
            <a:ext cx="1828800" cy="1051560"/>
          </a:xfrm>
          <a:prstGeom prst="roundRect">
            <a:avLst/>
          </a:prstGeom>
          <a:solidFill>
            <a:srgbClr val="C45E0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965192" y="1901952"/>
            <a:ext cx="1682496" cy="8961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Arial"/>
              </a:rPr>
              <a:t>Радиоарна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720840" y="2167128"/>
            <a:ext cx="5029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 i="0">
                <a:solidFill>
                  <a:srgbClr val="5C697D"/>
                </a:solidFill>
                <a:latin typeface="Arial"/>
              </a:rPr>
              <a:t>→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223759" y="1828800"/>
            <a:ext cx="1828800" cy="1051560"/>
          </a:xfrm>
          <a:prstGeom prst="round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296912" y="1901952"/>
            <a:ext cx="1682496" cy="8961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Arial"/>
              </a:rPr>
              <a:t>Қабылдағыш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052559" y="2167128"/>
            <a:ext cx="5029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 i="0">
                <a:solidFill>
                  <a:srgbClr val="5C697D"/>
                </a:solidFill>
                <a:latin typeface="Arial"/>
              </a:rPr>
              <a:t>→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9555480" y="1828800"/>
            <a:ext cx="1828800" cy="1051560"/>
          </a:xfrm>
          <a:prstGeom prst="roundRect">
            <a:avLst/>
          </a:prstGeom>
          <a:solidFill>
            <a:srgbClr val="2D82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628632" y="1901952"/>
            <a:ext cx="1682496" cy="8961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Arial"/>
              </a:rPr>
              <a:t>Ақпарат</a:t>
            </a:r>
            <a:br/>
            <a:r>
              <a:rPr sz="1400" b="1" i="0">
                <a:solidFill>
                  <a:srgbClr val="FFFFFF"/>
                </a:solidFill>
                <a:latin typeface="Arial"/>
              </a:rPr>
              <a:t>тұтынушы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40080" y="3794760"/>
            <a:ext cx="324612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04671" y="388620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ЭНЕРГЕТИКА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04671" y="4233672"/>
            <a:ext cx="291693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Қуат, күшейту, шығын және қабылдағыш сезімталдығы.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4434840" y="3794760"/>
            <a:ext cx="324612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4599431" y="388620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СПЕКТР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599431" y="4233672"/>
            <a:ext cx="291693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Жиілік, жолақ ені, сүзгілеу және модуляция.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229600" y="3794760"/>
            <a:ext cx="324612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394192" y="388620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САПА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394192" y="4233672"/>
            <a:ext cx="291693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SNR, кедергі, бұрмалану және ақпарат сенімділігі.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Сигналдың радиожүйе бойымен өзгеруі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15-дәріс · Қорытынды шолу және жүйелік интеграция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4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28600" y="1645920"/>
            <a:ext cx="1828800" cy="1417320"/>
          </a:xfrm>
          <a:prstGeom prst="roundRect">
            <a:avLst/>
          </a:prstGeom>
          <a:solidFill>
            <a:srgbClr val="1986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01752" y="1737360"/>
            <a:ext cx="1682496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Baseband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1752" y="2148840"/>
            <a:ext cx="1682496" cy="7132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50" b="0" i="0">
                <a:solidFill>
                  <a:srgbClr val="FFFFFF"/>
                </a:solidFill>
                <a:latin typeface="Arial"/>
              </a:rPr>
              <a:t>Ақпараттық сигнал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057400" y="2148840"/>
            <a:ext cx="5029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 i="0">
                <a:solidFill>
                  <a:srgbClr val="5C697D"/>
                </a:solidFill>
                <a:latin typeface="Arial"/>
              </a:rPr>
              <a:t>→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560320" y="1645920"/>
            <a:ext cx="1828800" cy="1417320"/>
          </a:xfrm>
          <a:prstGeom prst="round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633472" y="1737360"/>
            <a:ext cx="1682496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Modulated RF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633472" y="2148840"/>
            <a:ext cx="1682496" cy="7132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50" b="0" i="0">
                <a:solidFill>
                  <a:srgbClr val="FFFFFF"/>
                </a:solidFill>
                <a:latin typeface="Arial"/>
              </a:rPr>
              <a:t>Модуляцияланған тасымалдаушы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89120" y="2148840"/>
            <a:ext cx="5029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 i="0">
                <a:solidFill>
                  <a:srgbClr val="5C697D"/>
                </a:solidFill>
                <a:latin typeface="Arial"/>
              </a:rPr>
              <a:t>→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892040" y="1645920"/>
            <a:ext cx="1828800" cy="1417320"/>
          </a:xfrm>
          <a:prstGeom prst="roundRect">
            <a:avLst/>
          </a:prstGeom>
          <a:solidFill>
            <a:srgbClr val="C45E0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965192" y="1737360"/>
            <a:ext cx="1682496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Channel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965192" y="2148840"/>
            <a:ext cx="1682496" cy="7132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50" b="0" i="0">
                <a:solidFill>
                  <a:srgbClr val="FFFFFF"/>
                </a:solidFill>
                <a:latin typeface="Arial"/>
              </a:rPr>
              <a:t>Әлсіреу + шу + кедергі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720840" y="2148840"/>
            <a:ext cx="5029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 i="0">
                <a:solidFill>
                  <a:srgbClr val="5C697D"/>
                </a:solidFill>
                <a:latin typeface="Arial"/>
              </a:rPr>
              <a:t>→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223759" y="1645920"/>
            <a:ext cx="1828800" cy="1417320"/>
          </a:xfrm>
          <a:prstGeom prst="roundRect">
            <a:avLst/>
          </a:prstGeom>
          <a:solidFill>
            <a:srgbClr val="2D82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296912" y="1737360"/>
            <a:ext cx="1682496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IF/Baseband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296912" y="2148840"/>
            <a:ext cx="1682496" cy="7132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50" b="0" i="0">
                <a:solidFill>
                  <a:srgbClr val="FFFFFF"/>
                </a:solidFill>
                <a:latin typeface="Arial"/>
              </a:rPr>
              <a:t>Түрлендіру және сүзгілеу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052559" y="2148840"/>
            <a:ext cx="5029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 i="0">
                <a:solidFill>
                  <a:srgbClr val="5C697D"/>
                </a:solidFill>
                <a:latin typeface="Arial"/>
              </a:rPr>
              <a:t>→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555480" y="1645920"/>
            <a:ext cx="1828800" cy="1417320"/>
          </a:xfrm>
          <a:prstGeom prst="roundRect">
            <a:avLst/>
          </a:prstGeom>
          <a:solidFill>
            <a:srgbClr val="1F37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628632" y="1737360"/>
            <a:ext cx="1682496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Data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628632" y="2148840"/>
            <a:ext cx="1682496" cy="7132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50" b="0" i="0">
                <a:solidFill>
                  <a:srgbClr val="FFFFFF"/>
                </a:solidFill>
                <a:latin typeface="Arial"/>
              </a:rPr>
              <a:t>Қалпына келтірілген ақпарат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85800" y="3886200"/>
            <a:ext cx="10789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 i="0">
                <a:solidFill>
                  <a:srgbClr val="1F3766"/>
                </a:solidFill>
                <a:latin typeface="Arial"/>
              </a:rPr>
              <a:t>Әр блок сигнал параметрлерін өзгертеді, бірақ негізгі мақсат — ақпаратты мүмкіндігінше аз бұрмалаумен жеткізу.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85800" y="4800600"/>
            <a:ext cx="107899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 i="0">
                <a:solidFill>
                  <a:srgbClr val="5C697D"/>
                </a:solidFill>
                <a:latin typeface="Arial"/>
              </a:rPr>
              <a:t>Сондықтан жеке элементтерді ғана емес, олардың өзара әсерін де есепке алу қажет.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Таратқыш трактінің интеграциясы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15-дәріс · Қорытынды шолу және жүйелік интеграция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5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28016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13232" y="137160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СИГНАЛДЫ ДАЙЫНДАУ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3232" y="1719072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Кодтау, сүзгілеу, baseband өңдеу.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43400" y="128016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07992" y="137160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МОДУЛЯЦИЯ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07992" y="1719072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Ақпаратты тасымалдаушыға енгізу.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38160" y="128016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02752" y="137160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UPCONVERSION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02752" y="1719072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Сигналды жұмыс RF диапазонына көшіру.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42900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13232" y="352044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BE3737"/>
                </a:solidFill>
                <a:latin typeface="Arial"/>
              </a:rPr>
              <a:t>ҚУАТ КҮШЕЙТКІШІ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3232" y="3867912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Антеннаға қажетті RF қуатын қалыптастыру.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343400" y="342900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507992" y="352044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D8246"/>
                </a:solidFill>
                <a:latin typeface="Arial"/>
              </a:rPr>
              <a:t>ШЫҒЫС СҮЗГІСІ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07992" y="3867912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Гармоникалар мен паразиттік өнімдерді басу.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138160" y="342900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302752" y="352044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F3766"/>
                </a:solidFill>
                <a:latin typeface="Arial"/>
              </a:rPr>
              <a:t>АНТЕННА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02752" y="3867912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RF энергиясын кеңістікке сәулелендіру.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Қабылдағыш трактінің интеграциясы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15-дәріс · Қорытынды шолу және жүйелік интеграция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6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28016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13232" y="137160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АНТЕННА / RF СҮЗГІ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3232" y="1719072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Қажетті диапазонды қабылдау және алдын ала селекция.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43400" y="128016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07992" y="137160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LNA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07992" y="1719072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Әлсіз сигналды аз қосымша шумен күшейту.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38160" y="128016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02752" y="137160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АРАЛАСТЫРҒЫШ + LO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02752" y="1719072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RF сигналды IF немесе baseband-қа түрлендіру.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42900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13232" y="352044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D8246"/>
                </a:solidFill>
                <a:latin typeface="Arial"/>
              </a:rPr>
              <a:t>IF / BASEBAND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3232" y="3867912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Негізгі сүзгілеу және күшейту.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343400" y="342900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507992" y="352044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F3766"/>
                </a:solidFill>
                <a:latin typeface="Arial"/>
              </a:rPr>
              <a:t>ДЕМОДУЛЯЦИЯ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07992" y="3867912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Ақпараттық сигналды тасымалдаушыдан бөлу.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138160" y="342900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302752" y="352044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BE3737"/>
                </a:solidFill>
                <a:latin typeface="Arial"/>
              </a:rPr>
              <a:t>DSP / ДЕКОДТАУ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02752" y="3867912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Синхрондау, шешім қабылдау және деректі қалпына келтіру.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Жүйелік энергетикалық баланс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15-дәріс · Қорытынды шолу және жүйелік интеграция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51560"/>
            <a:ext cx="109728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 i="0">
                <a:solidFill>
                  <a:srgbClr val="5C697D"/>
                </a:solidFill>
                <a:latin typeface="Arial"/>
              </a:rPr>
              <a:t>Радиолинияның жұмыс қабілеттілігін бағалауда таратқыш қуаты, антенна күшейтуі, таралу шығыны және қабылдағыш сезімталдығы бірге қарастырылады.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1828800"/>
            <a:ext cx="10698480" cy="868680"/>
          </a:xfrm>
          <a:prstGeom prst="roundRect">
            <a:avLst/>
          </a:prstGeom>
          <a:solidFill>
            <a:srgbClr val="1F37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1920240"/>
            <a:ext cx="1033272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100" b="1" i="0">
                <a:solidFill>
                  <a:srgbClr val="FFFFFF"/>
                </a:solidFill>
                <a:latin typeface="Arial"/>
              </a:rPr>
              <a:t>Pr(dBm) = Pt + Gt + Gr − Lpath − Ltx − Lrx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3520440"/>
            <a:ext cx="329184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96112" y="361188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Pt, Gt, Gr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96112" y="3959352"/>
            <a:ext cx="296265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Таратқыш қуаты және таратушы/қабылдаушы антенна күшейтулері.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434840" y="3520440"/>
            <a:ext cx="329184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99431" y="361188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Lpath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99431" y="3959352"/>
            <a:ext cx="296265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Радиоарнадағы таралу шығыны.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138160" y="3520440"/>
            <a:ext cx="329184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02752" y="361188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Ltx, Lrx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02752" y="3959352"/>
            <a:ext cx="296265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Кабель, коннектор, сүзгі және басқа тракт шығындары.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31520" y="5303520"/>
            <a:ext cx="1069848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 i="0">
                <a:solidFill>
                  <a:srgbClr val="2D8246"/>
                </a:solidFill>
                <a:latin typeface="Arial"/>
              </a:rPr>
              <a:t>Pr қабылдағыштың қажетті сезімталдық шегінен жоғары болуы тиіс.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Шу, SNR және жүйелік сапа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15-дәріс · Қорытынды шолу және жүйелік интеграция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51560"/>
            <a:ext cx="109728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 i="0">
                <a:solidFill>
                  <a:srgbClr val="5C697D"/>
                </a:solidFill>
                <a:latin typeface="Arial"/>
              </a:rPr>
              <a:t>Қабылданған қуаттың өзі жеткіліксіз: ақпарат сапасы пайдалы сигнал мен шу/кедергі деңгейінің қатынасына тәуелді.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14400" y="1828800"/>
            <a:ext cx="4983480" cy="822960"/>
          </a:xfrm>
          <a:prstGeom prst="roundRect">
            <a:avLst/>
          </a:prstGeom>
          <a:solidFill>
            <a:srgbClr val="1F37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97280" y="1920240"/>
            <a:ext cx="461772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 i="0">
                <a:solidFill>
                  <a:srgbClr val="FFFFFF"/>
                </a:solidFill>
                <a:latin typeface="Arial"/>
              </a:rPr>
              <a:t>SNR = Ps / Pn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309360" y="1828800"/>
            <a:ext cx="4983480" cy="822960"/>
          </a:xfrm>
          <a:prstGeom prst="roundRect">
            <a:avLst/>
          </a:prstGeom>
          <a:solidFill>
            <a:srgbClr val="1F37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92240" y="1920240"/>
            <a:ext cx="461772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 i="0">
                <a:solidFill>
                  <a:srgbClr val="FFFFFF"/>
                </a:solidFill>
                <a:latin typeface="Arial"/>
              </a:rPr>
              <a:t>N = kTB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1520" y="3520440"/>
            <a:ext cx="329184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96112" y="361188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ЖОЛАҚ ЕНІ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96112" y="3959352"/>
            <a:ext cx="296265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B артса, жылулық шу қуаты өседі.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434840" y="3520440"/>
            <a:ext cx="329184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99431" y="361188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BE3737"/>
                </a:solidFill>
                <a:latin typeface="Arial"/>
              </a:rPr>
              <a:t>NOISE FIGURE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99431" y="3959352"/>
            <a:ext cx="296265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Қабылдағыш каскадтары SNR-ды қосымша нашарлатады.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138160" y="3520440"/>
            <a:ext cx="329184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02752" y="361188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D8246"/>
                </a:solidFill>
                <a:latin typeface="Arial"/>
              </a:rPr>
              <a:t>СҮЗГІЛЕУ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02752" y="3959352"/>
            <a:ext cx="296265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Қажетсіз спектрді шектеу SNR мен кедергіге төзімділікті жақсартады.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Жүйелік интеграциядағы негізгі компромистер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15-дәріс · Қорытынды шолу және жүйелік интеграция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9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28016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13232" y="137160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ҚУАТ ↔ ҚАШЫҚТЫҚ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3232" y="1719072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Жоғары қуат қамтуды арттырады, бірақ энергия тұтыну мен жылуды өсіреді.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43400" y="128016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07992" y="137160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ЖОЛАҚ ↔ ШУ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07992" y="1719072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Кең жолақ жоғары дерек жылдамдығын қолдайды, бірақ шу қуатын арттырады.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38160" y="128016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02752" y="137160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СЫЗЫҚТЫЛЫҚ ↔ ПӘК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02752" y="1719072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PA-да жоғары сызықтылық пен жоғары тиімділікті қатар қамтамасыз ету күрделі.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42900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13232" y="352044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D8246"/>
                </a:solidFill>
                <a:latin typeface="Arial"/>
              </a:rPr>
              <a:t>КҮШЕЙТУ ↔ ТҰРАҚТЫЛЫҚ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3232" y="3867912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Жоғары күшейту кері байланыс пен қозу қаупін арттыруы мүмкін.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343400" y="342900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507992" y="352044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F3766"/>
                </a:solidFill>
                <a:latin typeface="Arial"/>
              </a:rPr>
              <a:t>СЕЛЕКТИВТІЛІК ↔ КҮРДЕЛІЛІК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07992" y="3867912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Жоғары сапалы сүзгілеу аппараттық күрделілікті арттырады.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138160" y="342900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302752" y="352044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BE3737"/>
                </a:solidFill>
                <a:latin typeface="Arial"/>
              </a:rPr>
              <a:t>ӨЛШЕМ ↔ СИПАТТАМА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02752" y="3867912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Ықшам интеграция жылулық, EMI және антенна шектеулерін күшейтеді.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Интеграция кезінде тексерілетін интерфейстер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15-дәріс · Қорытынды шолу және жүйелік интеграция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10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325880"/>
            <a:ext cx="3291840" cy="17373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04671" y="141732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ИМПЕДАНС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1" y="1764792"/>
            <a:ext cx="2962656" cy="12252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RF блоктар арасында 50 Ω тракт және келісу шарттарын сақтау.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34840" y="1325880"/>
            <a:ext cx="3291840" cy="17373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99431" y="141732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ЖИІЛІК / ЖОЛАҚ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9431" y="1764792"/>
            <a:ext cx="2962656" cy="12252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Әр каскадтың жұмыс диапазоны мен сүзгі жолағының сәйкестігі.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0" y="1325880"/>
            <a:ext cx="3291840" cy="17373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94192" y="141732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ҚУАТ ДЕҢГЕЙІ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94192" y="1764792"/>
            <a:ext cx="2962656" cy="12252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Кіріс/шығыс деңгейлері компрессия және зақымдану шектерінен аспауы тиіс.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3703320"/>
            <a:ext cx="3291840" cy="17373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04671" y="3794759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D8246"/>
                </a:solidFill>
                <a:latin typeface="Arial"/>
              </a:rPr>
              <a:t>ҚОРЕК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4671" y="4142231"/>
            <a:ext cx="2962656" cy="12252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Кернеу, ток, пульсация және жерлендіру талаптары.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434840" y="3703320"/>
            <a:ext cx="3291840" cy="17373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599431" y="3794759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F3766"/>
                </a:solidFill>
                <a:latin typeface="Arial"/>
              </a:rPr>
              <a:t>СИНХРОНДАУ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99431" y="4142231"/>
            <a:ext cx="2962656" cy="12252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LO, reference clock және цифрлық интерфейс уақыттарының сәйкестігі.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229600" y="3703320"/>
            <a:ext cx="3291840" cy="17373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394192" y="3794759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BE3737"/>
                </a:solidFill>
                <a:latin typeface="Arial"/>
              </a:rPr>
              <a:t>EMC / ЖЫЛУ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94192" y="4142231"/>
            <a:ext cx="2962656" cy="12252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Экрандау, PCB layout, салқындату және өзара кедергіні бақылау.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Заманауи интеграцияланған радиожүйе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15-дәріс · Қорытынды шолу және жүйелік интеграция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11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28600" y="1828800"/>
            <a:ext cx="1828800" cy="1051560"/>
          </a:xfrm>
          <a:prstGeom prst="round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01752" y="1901952"/>
            <a:ext cx="1682496" cy="8961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50" b="1" i="0">
                <a:solidFill>
                  <a:srgbClr val="FFFFFF"/>
                </a:solidFill>
                <a:latin typeface="Arial"/>
              </a:rPr>
              <a:t>Антенналық</a:t>
            </a:r>
            <a:br/>
            <a:r>
              <a:rPr sz="1350" b="1" i="0">
                <a:solidFill>
                  <a:srgbClr val="FFFFFF"/>
                </a:solidFill>
                <a:latin typeface="Arial"/>
              </a:rPr>
              <a:t>массив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057400" y="2167128"/>
            <a:ext cx="5029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 i="0">
                <a:solidFill>
                  <a:srgbClr val="5C697D"/>
                </a:solidFill>
                <a:latin typeface="Arial"/>
              </a:rPr>
              <a:t>↔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560320" y="1828800"/>
            <a:ext cx="1828800" cy="1051560"/>
          </a:xfrm>
          <a:prstGeom prst="roundRect">
            <a:avLst/>
          </a:prstGeom>
          <a:solidFill>
            <a:srgbClr val="1986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633472" y="1901952"/>
            <a:ext cx="1682496" cy="8961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50" b="1" i="0">
                <a:solidFill>
                  <a:srgbClr val="FFFFFF"/>
                </a:solidFill>
                <a:latin typeface="Arial"/>
              </a:rPr>
              <a:t>RF Front-End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89120" y="2167128"/>
            <a:ext cx="5029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 i="0">
                <a:solidFill>
                  <a:srgbClr val="5C697D"/>
                </a:solidFill>
                <a:latin typeface="Arial"/>
              </a:rPr>
              <a:t>↔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892040" y="1828800"/>
            <a:ext cx="1828800" cy="1051560"/>
          </a:xfrm>
          <a:prstGeom prst="roundRect">
            <a:avLst/>
          </a:prstGeom>
          <a:solidFill>
            <a:srgbClr val="C45E0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965192" y="1901952"/>
            <a:ext cx="1682496" cy="8961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50" b="1" i="0">
                <a:solidFill>
                  <a:srgbClr val="FFFFFF"/>
                </a:solidFill>
                <a:latin typeface="Arial"/>
              </a:rPr>
              <a:t>ADC / DAC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720840" y="2167128"/>
            <a:ext cx="5029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 i="0">
                <a:solidFill>
                  <a:srgbClr val="5C697D"/>
                </a:solidFill>
                <a:latin typeface="Arial"/>
              </a:rPr>
              <a:t>↔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223759" y="1828800"/>
            <a:ext cx="1828800" cy="1051560"/>
          </a:xfrm>
          <a:prstGeom prst="roundRect">
            <a:avLst/>
          </a:prstGeom>
          <a:solidFill>
            <a:srgbClr val="2D82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296912" y="1901952"/>
            <a:ext cx="1682496" cy="8961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50" b="1" i="0">
                <a:solidFill>
                  <a:srgbClr val="FFFFFF"/>
                </a:solidFill>
                <a:latin typeface="Arial"/>
              </a:rPr>
              <a:t>FPGA / DSP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052559" y="2167128"/>
            <a:ext cx="5029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 i="0">
                <a:solidFill>
                  <a:srgbClr val="5C697D"/>
                </a:solidFill>
                <a:latin typeface="Arial"/>
              </a:rPr>
              <a:t>↔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9555480" y="1828800"/>
            <a:ext cx="1828800" cy="1051560"/>
          </a:xfrm>
          <a:prstGeom prst="roundRect">
            <a:avLst/>
          </a:prstGeom>
          <a:solidFill>
            <a:srgbClr val="1F37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628632" y="1901952"/>
            <a:ext cx="1682496" cy="8961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50" b="1" i="0">
                <a:solidFill>
                  <a:srgbClr val="FFFFFF"/>
                </a:solidFill>
                <a:latin typeface="Arial"/>
              </a:rPr>
              <a:t>CPU /</a:t>
            </a:r>
            <a:br/>
            <a:r>
              <a:rPr sz="1350" b="1" i="0">
                <a:solidFill>
                  <a:srgbClr val="FFFFFF"/>
                </a:solidFill>
                <a:latin typeface="Arial"/>
              </a:rPr>
              <a:t>Software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31520" y="3794760"/>
            <a:ext cx="329184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96112" y="388620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SDR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96112" y="4233672"/>
            <a:ext cx="296265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Радиофункциялардың бір бөлігі бағдарламалық түрде іске асырылады.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4434840" y="3794760"/>
            <a:ext cx="329184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4599431" y="388620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MIMO / BEAMFORMING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599431" y="4233672"/>
            <a:ext cx="296265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Көпантенналық кеңістіктік өңдеу жүйемен бірге интеграцияланады.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138160" y="3794760"/>
            <a:ext cx="329184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302752" y="388620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АДАПТАЦИЯ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302752" y="4233672"/>
            <a:ext cx="296265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Жиілік, модуляция, қуат және сәуле параметрлері арнаға қарай өзгеруі мүмкін.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Жүйелік есептік мысал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15-дәріс · Қорытынды шолу және жүйелік интеграция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12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143000"/>
            <a:ext cx="3566160" cy="1874519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67512" y="1234440"/>
            <a:ext cx="323697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БЕРІЛГЕНІ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7512" y="1581912"/>
            <a:ext cx="3236976" cy="136245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Pt = 20 dBm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Gt = 5 dBi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Gr = 2 dBi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Lpath = 80 dB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Ltx + Lrx = 3 dB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89120" y="1234440"/>
            <a:ext cx="667512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 i="0">
                <a:solidFill>
                  <a:srgbClr val="5C697D"/>
                </a:solidFill>
                <a:latin typeface="Arial"/>
              </a:rPr>
              <a:t>Қабылданатын қуат: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89120" y="1737360"/>
            <a:ext cx="667512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 i="0">
                <a:solidFill>
                  <a:srgbClr val="1F3766"/>
                </a:solidFill>
                <a:latin typeface="Arial"/>
              </a:rPr>
              <a:t>Pr = Pt + Gt + Gr − Lpath − Ltx − Lrx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89120" y="2514600"/>
            <a:ext cx="66751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900" b="0" i="0">
                <a:solidFill>
                  <a:srgbClr val="1F3766"/>
                </a:solidFill>
                <a:latin typeface="Arial"/>
              </a:rPr>
              <a:t>Pr = 20 + 5 + 2 − 80 − 3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89120" y="3291840"/>
            <a:ext cx="6675120" cy="777240"/>
          </a:xfrm>
          <a:prstGeom prst="roundRect">
            <a:avLst/>
          </a:prstGeom>
          <a:solidFill>
            <a:srgbClr val="E8F6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72000" y="3383280"/>
            <a:ext cx="630936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 i="0">
                <a:solidFill>
                  <a:srgbClr val="2D8246"/>
                </a:solidFill>
                <a:latin typeface="Arial"/>
              </a:rPr>
              <a:t>Pr = −56 dBm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5800" y="4709160"/>
            <a:ext cx="1078992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 i="0">
                <a:solidFill>
                  <a:srgbClr val="2F54A2"/>
                </a:solidFill>
                <a:latin typeface="Arial"/>
              </a:rPr>
              <a:t>Егер қабылдағыштың қажетті сезімталдығы −90 dBm болса, осы қарапайым баланс бойынша қуат қоры 34 dB. Нақты жобада fading, interference және қосымша қорлар да ескеріледі.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Қорытынды бақылау сұрақтары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15-дәріс · Қорытынды шолу және жүйелік интеграция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13</a:t>
            </a:r>
          </a:p>
        </p:txBody>
      </p:sp>
      <p:sp>
        <p:nvSpPr>
          <p:cNvPr id="7" name="Oval 6"/>
          <p:cNvSpPr/>
          <p:nvPr/>
        </p:nvSpPr>
        <p:spPr>
          <a:xfrm>
            <a:off x="594360" y="1078992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94360" y="1078992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207008" y="1069848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417320" y="1078992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Радиожүйенің негізгі функционалдық блоктарын атаңыз.</a:t>
            </a:r>
          </a:p>
        </p:txBody>
      </p:sp>
      <p:sp>
        <p:nvSpPr>
          <p:cNvPr id="11" name="Oval 10"/>
          <p:cNvSpPr/>
          <p:nvPr/>
        </p:nvSpPr>
        <p:spPr>
          <a:xfrm>
            <a:off x="594360" y="1792224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94360" y="1792224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207008" y="1783080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417320" y="1792224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Таратқыш пен қабылдағыш трактілерінің өзара байланысы қандай?</a:t>
            </a:r>
          </a:p>
        </p:txBody>
      </p:sp>
      <p:sp>
        <p:nvSpPr>
          <p:cNvPr id="15" name="Oval 14"/>
          <p:cNvSpPr/>
          <p:nvPr/>
        </p:nvSpPr>
        <p:spPr>
          <a:xfrm>
            <a:off x="594360" y="2505456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94360" y="2505456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207008" y="2496312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417320" y="2505456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Link budget қандай параметрлерді біріктіреді?</a:t>
            </a:r>
          </a:p>
        </p:txBody>
      </p:sp>
      <p:sp>
        <p:nvSpPr>
          <p:cNvPr id="19" name="Oval 18"/>
          <p:cNvSpPr/>
          <p:nvPr/>
        </p:nvSpPr>
        <p:spPr>
          <a:xfrm>
            <a:off x="594360" y="3218687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3218687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207008" y="3209544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417320" y="3218687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SNR және Noise Figure жүйелік сапаға қалай әсер етеді?</a:t>
            </a:r>
          </a:p>
        </p:txBody>
      </p:sp>
      <p:sp>
        <p:nvSpPr>
          <p:cNvPr id="23" name="Oval 22"/>
          <p:cNvSpPr/>
          <p:nvPr/>
        </p:nvSpPr>
        <p:spPr>
          <a:xfrm>
            <a:off x="594360" y="3931920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94360" y="3931920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207008" y="3922776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417320" y="3931920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Антенна–фидер трактісіндегі келісу не үшін маңызды?</a:t>
            </a:r>
          </a:p>
        </p:txBody>
      </p:sp>
      <p:sp>
        <p:nvSpPr>
          <p:cNvPr id="27" name="Oval 26"/>
          <p:cNvSpPr/>
          <p:nvPr/>
        </p:nvSpPr>
        <p:spPr>
          <a:xfrm>
            <a:off x="594360" y="4645152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94360" y="4645152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207008" y="4636008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417320" y="4645152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Жүйелік интеграцияда қандай инженерлік компромистер кездеседі?</a:t>
            </a:r>
          </a:p>
        </p:txBody>
      </p:sp>
      <p:sp>
        <p:nvSpPr>
          <p:cNvPr id="31" name="Oval 30"/>
          <p:cNvSpPr/>
          <p:nvPr/>
        </p:nvSpPr>
        <p:spPr>
          <a:xfrm>
            <a:off x="594360" y="5358383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94360" y="5358383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1207008" y="5349240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1417320" y="5358383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Заманауи SDR/MIMO радиожүйесінде аппараттық және бағдарламалық бөліктер қалай біріктіріледі?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54A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-1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6920" y="2788920"/>
            <a:ext cx="2542032" cy="410356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320040"/>
            <a:ext cx="54864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 i="0">
                <a:solidFill>
                  <a:srgbClr val="FFFFFF"/>
                </a:solidFill>
                <a:latin typeface="Arial"/>
              </a:rPr>
              <a:t>Курс қорытындысы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02920" y="1143000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1161288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Arial"/>
              </a:rPr>
              <a:t>✓  Радиожүйе — сигнал көзі, таратқыш, арна, қабылдағыш және антенна–фидер трактісі өзара байланысқан тұтас жүйе.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1984248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2002536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Arial"/>
              </a:rPr>
              <a:t>✓  Әр блоктың жиілік, қуат, шу, сызықтылық және импеданс параметрлері көрші блоктармен үйлесуі тиіс.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2825496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2843784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Arial"/>
              </a:rPr>
              <a:t>✓  Жүйелік сапа энергетикалық баланс, SNR, селективтілік, кедергіге төзімділік және спектрлік талаптар арқылы бағаланады.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2920" y="3666744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3685031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Arial"/>
              </a:rPr>
              <a:t>✓  Интеграция кезінде аппараттық RF бөлік, цифрлық өңдеу, қорек, синхрондау, EMC және жылулық режим бірге қарастырылады.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2920" y="4507992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77240" y="4526279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Arial"/>
              </a:rPr>
              <a:t>✓  Курс радиосигналдан бастап заманауи интеграцияланған SDR/MIMO радиожүйелеріне дейінгі негізгі элементтерді қамтыды.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5715000"/>
            <a:ext cx="109728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 i="0">
                <a:solidFill>
                  <a:srgbClr val="DCE4F5"/>
                </a:solidFill>
                <a:latin typeface="Arial"/>
              </a:rPr>
              <a:t>Силлабус: 15-дәріс — «Қорытынды шолу және жүйелік интеграция».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6126480"/>
            <a:ext cx="45720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CDD7EE"/>
                </a:solidFill>
                <a:latin typeface="Arial"/>
              </a:rPr>
              <a:t>ELC5261 · 15-дәріс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