
<file path=[Content_Types].xml><?xml version="1.0" encoding="utf-8"?>
<Types xmlns="http://schemas.openxmlformats.org/package/2006/content-types">
  <Default Extension="jpeg" ContentType="image/jpeg"/>
  <Default Extension="vml" ContentType="application/vnd.openxmlformats-officedocument.vmlDrawing"/>
  <Default Extension="docx" ContentType="application/vnd.openxmlformats-officedocument.wordprocessingml.documen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9" r:id="rId4"/>
    <p:sldId id="270" r:id="rId5"/>
    <p:sldId id="271" r:id="rId6"/>
    <p:sldId id="257" r:id="rId7"/>
    <p:sldId id="258" r:id="rId8"/>
    <p:sldId id="272" r:id="rId9"/>
    <p:sldId id="260" r:id="rId10"/>
    <p:sldId id="263" r:id="rId11"/>
    <p:sldId id="262" r:id="rId12"/>
    <p:sldId id="264" r:id="rId13"/>
    <p:sldId id="273" r:id="rId14"/>
    <p:sldId id="277"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ru-RU" smtClean="0"/>
              <a:t>Образец заголовка</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fld>
            <a:endParaRPr lang="ru-RU"/>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endParaRPr lang="ru-RU" smtClean="0"/>
          </a:p>
        </p:txBody>
      </p:sp>
      <p:sp>
        <p:nvSpPr>
          <p:cNvPr id="4" name="Date Placeholder 3"/>
          <p:cNvSpPr>
            <a:spLocks noGrp="1"/>
          </p:cNvSpPr>
          <p:nvPr>
            <p:ph type="dt" sz="half" idx="10"/>
          </p:nvPr>
        </p:nvSpPr>
        <p:spPr/>
        <p:txBody>
          <a:bodyPr/>
          <a:lstStyle/>
          <a:p>
            <a:fld id="{B4C71EC6-210F-42DE-9C53-41977AD35B3D}"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fld>
            <a:endParaRPr lang="ru-RU"/>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endParaRPr lang="ru-RU" smtClean="0"/>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fld>
            <a:endParaRPr lang="ru-RU"/>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endParaRPr lang="ru-RU" smtClean="0"/>
          </a:p>
        </p:txBody>
      </p:sp>
      <p:sp>
        <p:nvSpPr>
          <p:cNvPr id="5" name="Date Placeholder 4"/>
          <p:cNvSpPr>
            <a:spLocks noGrp="1"/>
          </p:cNvSpPr>
          <p:nvPr>
            <p:ph type="dt" sz="half" idx="10"/>
          </p:nvPr>
        </p:nvSpPr>
        <p:spPr/>
        <p:txBody>
          <a:bodyPr/>
          <a:lstStyle/>
          <a:p>
            <a:fld id="{B4C71EC6-210F-42DE-9C53-41977AD35B3D}"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fld>
            <a:endParaRPr lang="ru-RU"/>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endParaRPr lang="ru-RU" smtClean="0"/>
          </a:p>
        </p:txBody>
      </p:sp>
      <p:sp>
        <p:nvSpPr>
          <p:cNvPr id="5" name="Date Placeholder 4"/>
          <p:cNvSpPr>
            <a:spLocks noGrp="1"/>
          </p:cNvSpPr>
          <p:nvPr>
            <p:ph type="dt" sz="half" idx="10"/>
          </p:nvPr>
        </p:nvSpPr>
        <p:spPr/>
        <p:txBody>
          <a:bodyPr/>
          <a:lstStyle/>
          <a:p>
            <a:fld id="{B4C71EC6-210F-42DE-9C53-41977AD35B3D}" type="datetimeFigureOut">
              <a:rPr lang="ru-RU" smtClean="0"/>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B4C71EC6-210F-42DE-9C53-41977AD35B3D}" type="datetimeFigureOut">
              <a:rPr lang="ru-RU" smtClean="0"/>
            </a:fld>
            <a:endParaRPr lang="ru-RU"/>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ru-RU"/>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B19B0651-EE4F-4900-A07F-96A6BFA9D0F0}" type="slidenum">
              <a:rPr lang="ru-RU" smtClean="0"/>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anose="020B0604020202020204"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anose="020B0604020202020204"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anose="020B0604020202020204"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anose="020B0604020202020204"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anose="020B0604020202020204"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7.xml"/><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package" Target="../embeddings/Document1.docx"/></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691680" y="4365104"/>
            <a:ext cx="6400800" cy="1752600"/>
          </a:xfrm>
        </p:spPr>
        <p:txBody>
          <a:bodyPr>
            <a:normAutofit fontScale="55000" lnSpcReduction="20000"/>
          </a:bodyPr>
          <a:lstStyle/>
          <a:p>
            <a:pPr algn="ctr"/>
            <a:r>
              <a:rPr lang="ru-RU" altLang="ru-RU" sz="4400" u="sng" dirty="0" smtClean="0">
                <a:solidFill>
                  <a:schemeClr val="accent2"/>
                </a:solidFill>
              </a:rPr>
              <a:t>М</a:t>
            </a:r>
            <a:r>
              <a:rPr lang="en-US" altLang="ru-RU" sz="4400" u="sng" dirty="0" smtClean="0">
                <a:solidFill>
                  <a:schemeClr val="accent2"/>
                </a:solidFill>
              </a:rPr>
              <a:t>амбеталиева</a:t>
            </a:r>
            <a:r>
              <a:rPr lang="ru-RU" altLang="ru-RU" sz="4400" u="sng" dirty="0" smtClean="0">
                <a:solidFill>
                  <a:schemeClr val="accent2"/>
                </a:solidFill>
              </a:rPr>
              <a:t> </a:t>
            </a:r>
            <a:r>
              <a:rPr lang="ru-RU" altLang="ru-RU" sz="4400" u="sng" dirty="0" err="1" smtClean="0">
                <a:solidFill>
                  <a:schemeClr val="accent2"/>
                </a:solidFill>
              </a:rPr>
              <a:t>Алима</a:t>
            </a:r>
            <a:r>
              <a:rPr lang="ru-RU" altLang="ru-RU" sz="4400" u="sng" dirty="0" smtClean="0">
                <a:solidFill>
                  <a:schemeClr val="accent2"/>
                </a:solidFill>
              </a:rPr>
              <a:t> </a:t>
            </a:r>
            <a:r>
              <a:rPr lang="ru-RU" altLang="ru-RU" sz="4400" u="sng" dirty="0" err="1" smtClean="0">
                <a:solidFill>
                  <a:schemeClr val="accent2"/>
                </a:solidFill>
              </a:rPr>
              <a:t>Рахматулаевна</a:t>
            </a:r>
            <a:endParaRPr lang="ru-RU" altLang="ru-RU" sz="4400" u="sng" dirty="0">
              <a:solidFill>
                <a:schemeClr val="accent2"/>
              </a:solidFill>
            </a:endParaRPr>
          </a:p>
          <a:p>
            <a:pPr algn="ctr"/>
            <a:r>
              <a:rPr lang="ru-RU" altLang="ru-RU" dirty="0">
                <a:solidFill>
                  <a:schemeClr val="accent2"/>
                </a:solidFill>
              </a:rPr>
              <a:t>(ФИО преподавателя)</a:t>
            </a:r>
            <a:endParaRPr lang="ru-RU" altLang="ru-RU" dirty="0">
              <a:solidFill>
                <a:schemeClr val="accent2"/>
              </a:solidFill>
            </a:endParaRPr>
          </a:p>
          <a:p>
            <a:pPr algn="ctr"/>
            <a:endParaRPr lang="ru-RU" altLang="ru-RU" dirty="0">
              <a:solidFill>
                <a:schemeClr val="accent2"/>
              </a:solidFill>
            </a:endParaRPr>
          </a:p>
          <a:p>
            <a:pPr algn="ctr"/>
            <a:r>
              <a:rPr lang="en-US" altLang="ru-RU" sz="4400" u="sng" dirty="0" smtClean="0">
                <a:solidFill>
                  <a:schemeClr val="accent2"/>
                </a:solidFill>
              </a:rPr>
              <a:t>Alima_78@mail,ru</a:t>
            </a:r>
            <a:endParaRPr lang="ru-RU" altLang="ru-RU" sz="4400" u="sng" dirty="0">
              <a:solidFill>
                <a:schemeClr val="accent2"/>
              </a:solidFill>
            </a:endParaRPr>
          </a:p>
          <a:p>
            <a:pPr algn="ctr"/>
            <a:r>
              <a:rPr lang="ru-RU" altLang="ru-RU" dirty="0">
                <a:solidFill>
                  <a:schemeClr val="accent2"/>
                </a:solidFill>
              </a:rPr>
              <a:t>(электронная почта преподавателя )</a:t>
            </a:r>
            <a:endParaRPr lang="ru-RU" altLang="ru-RU" dirty="0">
              <a:solidFill>
                <a:schemeClr val="accent2"/>
              </a:solidFill>
            </a:endParaRPr>
          </a:p>
          <a:p>
            <a:pPr algn="ctr"/>
            <a:endParaRPr lang="ru-RU" dirty="0"/>
          </a:p>
        </p:txBody>
      </p:sp>
      <p:sp>
        <p:nvSpPr>
          <p:cNvPr id="5" name="Прямоугольник 4"/>
          <p:cNvSpPr/>
          <p:nvPr/>
        </p:nvSpPr>
        <p:spPr>
          <a:xfrm>
            <a:off x="611560" y="260060"/>
            <a:ext cx="7848872" cy="769441"/>
          </a:xfrm>
          <a:prstGeom prst="rect">
            <a:avLst/>
          </a:prstGeom>
        </p:spPr>
        <p:txBody>
          <a:bodyPr wrap="square">
            <a:spAutoFit/>
          </a:bodyPr>
          <a:lstStyle/>
          <a:p>
            <a:pPr algn="ctr"/>
            <a:endParaRPr lang="ru-RU" sz="1100" dirty="0" smtClean="0">
              <a:latin typeface="Times New Roman" panose="02020603050405020304" pitchFamily="18" charset="0"/>
              <a:cs typeface="Times New Roman" panose="02020603050405020304" pitchFamily="18" charset="0"/>
            </a:endParaRPr>
          </a:p>
          <a:p>
            <a:pPr algn="ctr"/>
            <a:r>
              <a:rPr lang="ru-RU" sz="1100" dirty="0" smtClean="0">
                <a:latin typeface="Times New Roman" panose="02020603050405020304" pitchFamily="18" charset="0"/>
                <a:cs typeface="Times New Roman" panose="02020603050405020304" pitchFamily="18" charset="0"/>
              </a:rPr>
              <a:t>МИНИСТЕРСТВО ОБРАЗОВАНИЯ И НАУКИ  РЕСПУБЛИКИ КАЗАХСТАН                     </a:t>
            </a:r>
            <a:endParaRPr lang="ru-RU" sz="1100" dirty="0" smtClean="0">
              <a:latin typeface="Times New Roman" panose="02020603050405020304" pitchFamily="18" charset="0"/>
              <a:cs typeface="Times New Roman" panose="02020603050405020304" pitchFamily="18" charset="0"/>
            </a:endParaRPr>
          </a:p>
          <a:p>
            <a:pPr algn="ctr"/>
            <a:r>
              <a:rPr lang="ru-RU" sz="1100" dirty="0" smtClean="0">
                <a:latin typeface="Times New Roman" panose="02020603050405020304" pitchFamily="18" charset="0"/>
                <a:cs typeface="Times New Roman" panose="02020603050405020304" pitchFamily="18" charset="0"/>
              </a:rPr>
              <a:t>КАЗАХСКИЙ </a:t>
            </a:r>
            <a:r>
              <a:rPr lang="ru-RU" sz="1100" dirty="0">
                <a:latin typeface="Times New Roman" panose="02020603050405020304" pitchFamily="18" charset="0"/>
                <a:cs typeface="Times New Roman" panose="02020603050405020304" pitchFamily="18" charset="0"/>
              </a:rPr>
              <a:t>НАЦИОНАЛЬНЫЙ </a:t>
            </a:r>
            <a:r>
              <a:rPr lang="ru-RU" sz="1100" dirty="0" smtClean="0">
                <a:latin typeface="Times New Roman" panose="02020603050405020304" pitchFamily="18" charset="0"/>
                <a:cs typeface="Times New Roman" panose="02020603050405020304" pitchFamily="18" charset="0"/>
              </a:rPr>
              <a:t>ИССЛЕДОВАТЕЛЬСКИЙ </a:t>
            </a:r>
            <a:r>
              <a:rPr lang="ru-RU" sz="1100" dirty="0">
                <a:latin typeface="Times New Roman" panose="02020603050405020304" pitchFamily="18" charset="0"/>
                <a:cs typeface="Times New Roman" panose="02020603050405020304" pitchFamily="18" charset="0"/>
              </a:rPr>
              <a:t>ТЕХНИЧЕСКИЙ УНИВЕРСИТЕТ имени К.И. САТПАЕВА</a:t>
            </a:r>
            <a:endParaRPr lang="ru-RU" sz="1100" dirty="0">
              <a:latin typeface="Times New Roman" panose="02020603050405020304" pitchFamily="18" charset="0"/>
              <a:cs typeface="Times New Roman" panose="02020603050405020304" pitchFamily="18" charset="0"/>
            </a:endParaRPr>
          </a:p>
          <a:p>
            <a:endParaRPr lang="ru-RU" sz="1100" dirty="0"/>
          </a:p>
        </p:txBody>
      </p:sp>
      <p:sp>
        <p:nvSpPr>
          <p:cNvPr id="7" name="Прямоугольник 6"/>
          <p:cNvSpPr/>
          <p:nvPr/>
        </p:nvSpPr>
        <p:spPr>
          <a:xfrm>
            <a:off x="971600" y="1032194"/>
            <a:ext cx="7560840" cy="1754326"/>
          </a:xfrm>
          <a:prstGeom prst="rect">
            <a:avLst/>
          </a:prstGeom>
        </p:spPr>
        <p:txBody>
          <a:bodyPr wrap="square">
            <a:spAutoFit/>
          </a:bodyPr>
          <a:lstStyle/>
          <a:p>
            <a:pPr algn="ctr"/>
            <a:r>
              <a:rPr lang="ru-RU" dirty="0"/>
              <a:t>Металлургия и обогащение полезных ископаемых</a:t>
            </a:r>
            <a:br>
              <a:rPr lang="ru-RU" dirty="0"/>
            </a:br>
            <a:r>
              <a:rPr lang="ru-RU" dirty="0"/>
              <a:t>(кафедра</a:t>
            </a:r>
            <a:r>
              <a:rPr lang="ru-RU" dirty="0" smtClean="0"/>
              <a:t>)</a:t>
            </a:r>
            <a:endParaRPr lang="ru-RU" dirty="0" smtClean="0"/>
          </a:p>
          <a:p>
            <a:pPr algn="ctr"/>
            <a:endParaRPr lang="ru-RU" dirty="0" smtClean="0"/>
          </a:p>
          <a:p>
            <a:pPr algn="ctr"/>
            <a:r>
              <a:rPr lang="ru-RU" dirty="0" smtClean="0"/>
              <a:t>Флотационные методы обогащения</a:t>
            </a:r>
            <a:br>
              <a:rPr lang="ru-RU" dirty="0"/>
            </a:br>
            <a:r>
              <a:rPr lang="ru-RU" dirty="0"/>
              <a:t>(дисциплина)</a:t>
            </a:r>
            <a:br>
              <a:rPr lang="ru-RU" dirty="0"/>
            </a:br>
            <a:endParaRPr lang="ru-RU" dirty="0"/>
          </a:p>
        </p:txBody>
      </p:sp>
      <p:sp>
        <p:nvSpPr>
          <p:cNvPr id="8" name="Прямоугольник 7"/>
          <p:cNvSpPr/>
          <p:nvPr/>
        </p:nvSpPr>
        <p:spPr>
          <a:xfrm>
            <a:off x="755576" y="2921169"/>
            <a:ext cx="7992888" cy="954107"/>
          </a:xfrm>
          <a:prstGeom prst="rect">
            <a:avLst/>
          </a:prstGeom>
        </p:spPr>
        <p:txBody>
          <a:bodyPr wrap="square">
            <a:spAutoFit/>
          </a:bodyPr>
          <a:lstStyle/>
          <a:p>
            <a:pPr algn="ctr"/>
            <a:r>
              <a:rPr lang="ru-RU" sz="2800" b="1" i="1" dirty="0">
                <a:latin typeface="Times New Roman" panose="02020603050405020304" pitchFamily="18" charset="0"/>
                <a:cs typeface="Times New Roman" panose="02020603050405020304" pitchFamily="18" charset="0"/>
              </a:rPr>
              <a:t>Введение. Общие </a:t>
            </a:r>
            <a:r>
              <a:rPr lang="ru-RU" sz="2800" b="1" i="1" dirty="0" smtClean="0">
                <a:latin typeface="Times New Roman" panose="02020603050405020304" pitchFamily="18" charset="0"/>
                <a:cs typeface="Times New Roman" panose="02020603050405020304" pitchFamily="18" charset="0"/>
              </a:rPr>
              <a:t>представления о флотационном разделение минералов</a:t>
            </a:r>
            <a:endParaRPr lang="ru-RU" sz="2800" b="1" i="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052736"/>
            <a:ext cx="8229600" cy="990600"/>
          </a:xfrm>
        </p:spPr>
        <p:txBody>
          <a:bodyPr>
            <a:normAutofit/>
          </a:bodyPr>
          <a:lstStyle/>
          <a:p>
            <a:pPr algn="ctr"/>
            <a:r>
              <a:rPr lang="en-US" altLang="ru-RU" b="1" dirty="0"/>
              <a:t>План занятия: </a:t>
            </a:r>
            <a:endParaRPr lang="ru-RU" dirty="0"/>
          </a:p>
        </p:txBody>
      </p:sp>
      <p:sp>
        <p:nvSpPr>
          <p:cNvPr id="3" name="Объект 2"/>
          <p:cNvSpPr>
            <a:spLocks noGrp="1"/>
          </p:cNvSpPr>
          <p:nvPr>
            <p:ph idx="1"/>
          </p:nvPr>
        </p:nvSpPr>
        <p:spPr>
          <a:xfrm>
            <a:off x="457200" y="2132856"/>
            <a:ext cx="8229600" cy="4344144"/>
          </a:xfrm>
        </p:spPr>
        <p:txBody>
          <a:bodyPr/>
          <a:lstStyle/>
          <a:p>
            <a:pPr marL="457200" indent="-457200">
              <a:buFont typeface="+mj-lt"/>
              <a:buAutoNum type="arabicParenR"/>
            </a:pPr>
            <a:r>
              <a:rPr lang="ru-RU" dirty="0"/>
              <a:t>Введение. </a:t>
            </a:r>
            <a:r>
              <a:rPr lang="ru-RU" dirty="0" smtClean="0"/>
              <a:t>Общие </a:t>
            </a:r>
            <a:r>
              <a:rPr lang="ru-RU" dirty="0"/>
              <a:t>сведения о </a:t>
            </a:r>
            <a:r>
              <a:rPr lang="ru-RU" dirty="0" smtClean="0"/>
              <a:t>флотационном разделение минералов</a:t>
            </a:r>
            <a:endParaRPr lang="ru-RU" dirty="0" smtClean="0"/>
          </a:p>
          <a:p>
            <a:pPr marL="457200" indent="-457200">
              <a:buFont typeface="+mj-lt"/>
              <a:buAutoNum type="arabicParenR"/>
            </a:pPr>
            <a:r>
              <a:rPr lang="ru-RU" dirty="0" smtClean="0">
                <a:latin typeface="Times New Roman" panose="02020603050405020304" pitchFamily="18" charset="0"/>
                <a:cs typeface="Times New Roman" panose="02020603050405020304" pitchFamily="18" charset="0"/>
              </a:rPr>
              <a:t>СУЩНОСТЬ </a:t>
            </a:r>
            <a:r>
              <a:rPr lang="ru-RU" dirty="0">
                <a:latin typeface="Times New Roman" panose="02020603050405020304" pitchFamily="18" charset="0"/>
                <a:cs typeface="Times New Roman" panose="02020603050405020304" pitchFamily="18" charset="0"/>
              </a:rPr>
              <a:t>и РАЗНОВИДНОСТИ ФЛОТАЦИОННЫХ </a:t>
            </a:r>
            <a:r>
              <a:rPr lang="ru-RU" dirty="0" smtClean="0">
                <a:latin typeface="Times New Roman" panose="02020603050405020304" pitchFamily="18" charset="0"/>
                <a:cs typeface="Times New Roman" panose="02020603050405020304" pitchFamily="18" charset="0"/>
              </a:rPr>
              <a:t>ПРОЦЕССОВ</a:t>
            </a:r>
            <a:endParaRPr lang="ru-RU" dirty="0" smtClean="0">
              <a:latin typeface="Times New Roman" panose="02020603050405020304" pitchFamily="18" charset="0"/>
              <a:cs typeface="Times New Roman" panose="02020603050405020304" pitchFamily="18" charset="0"/>
            </a:endParaRPr>
          </a:p>
          <a:p>
            <a:pPr marL="457200" indent="-457200">
              <a:buFont typeface="+mj-lt"/>
              <a:buAutoNum type="arabicParenR"/>
            </a:pPr>
            <a:r>
              <a:rPr lang="ru-RU" dirty="0" smtClean="0">
                <a:latin typeface="Times New Roman" panose="02020603050405020304" pitchFamily="18" charset="0"/>
                <a:cs typeface="Times New Roman" panose="02020603050405020304" pitchFamily="18" charset="0"/>
              </a:rPr>
              <a:t>Виды </a:t>
            </a:r>
            <a:r>
              <a:rPr lang="ru-RU" dirty="0">
                <a:latin typeface="Times New Roman" panose="02020603050405020304" pitchFamily="18" charset="0"/>
                <a:cs typeface="Times New Roman" panose="02020603050405020304" pitchFamily="18" charset="0"/>
              </a:rPr>
              <a:t>флотации</a:t>
            </a:r>
            <a:endParaRPr lang="ru-RU" dirty="0">
              <a:latin typeface="Times New Roman" panose="02020603050405020304" pitchFamily="18" charset="0"/>
              <a:cs typeface="Times New Roman" panose="02020603050405020304" pitchFamily="18" charset="0"/>
            </a:endParaRPr>
          </a:p>
          <a:p>
            <a:pPr marL="457200" indent="-457200">
              <a:buFont typeface="+mj-lt"/>
              <a:buAutoNum type="arabicParenR"/>
            </a:pPr>
            <a:r>
              <a:rPr lang="ru-RU" dirty="0" smtClean="0">
                <a:latin typeface="Times New Roman" panose="02020603050405020304" pitchFamily="18" charset="0"/>
                <a:cs typeface="Times New Roman" panose="02020603050405020304" pitchFamily="18" charset="0"/>
              </a:rPr>
              <a:t>Исторические </a:t>
            </a:r>
            <a:r>
              <a:rPr lang="ru-RU" dirty="0">
                <a:latin typeface="Times New Roman" panose="02020603050405020304" pitchFamily="18" charset="0"/>
                <a:cs typeface="Times New Roman" panose="02020603050405020304" pitchFamily="18" charset="0"/>
              </a:rPr>
              <a:t>сведения</a:t>
            </a:r>
            <a:endParaRPr lang="ru-RU" dirty="0">
              <a:latin typeface="Times New Roman" panose="02020603050405020304" pitchFamily="18" charset="0"/>
              <a:cs typeface="Times New Roman" panose="02020603050405020304" pitchFamily="18" charset="0"/>
            </a:endParaRPr>
          </a:p>
          <a:p>
            <a:pPr marL="457200" indent="-457200">
              <a:buFont typeface="+mj-lt"/>
              <a:buAutoNum type="arabicParenR"/>
            </a:pPr>
            <a:endParaRPr lang="ru-RU" sz="1800" dirty="0">
              <a:latin typeface="Times New Roman" panose="02020603050405020304" pitchFamily="18" charset="0"/>
              <a:cs typeface="Times New Roman" panose="02020603050405020304" pitchFamily="18" charset="0"/>
            </a:endParaRPr>
          </a:p>
        </p:txBody>
      </p:sp>
      <p:pic>
        <p:nvPicPr>
          <p:cNvPr id="512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67544" y="404664"/>
            <a:ext cx="87915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764704"/>
            <a:ext cx="8229600" cy="1252728"/>
          </a:xfrm>
        </p:spPr>
        <p:txBody>
          <a:bodyPr/>
          <a:lstStyle/>
          <a:p>
            <a:pPr algn="ctr"/>
            <a:r>
              <a:rPr lang="ru-RU" dirty="0" smtClean="0"/>
              <a:t>Введение</a:t>
            </a:r>
            <a:endParaRPr lang="ru-RU" dirty="0"/>
          </a:p>
        </p:txBody>
      </p:sp>
      <p:sp>
        <p:nvSpPr>
          <p:cNvPr id="3" name="Объект 2"/>
          <p:cNvSpPr>
            <a:spLocks noGrp="1"/>
          </p:cNvSpPr>
          <p:nvPr>
            <p:ph idx="1"/>
          </p:nvPr>
        </p:nvSpPr>
        <p:spPr>
          <a:xfrm>
            <a:off x="467545" y="1988840"/>
            <a:ext cx="7812856" cy="4137323"/>
          </a:xfrm>
        </p:spPr>
        <p:txBody>
          <a:bodyPr>
            <a:normAutofit fontScale="62500" lnSpcReduction="20000"/>
          </a:bodyPr>
          <a:lstStyle/>
          <a:p>
            <a:pPr marL="0" indent="0">
              <a:buNone/>
            </a:pPr>
            <a:r>
              <a:rPr lang="ru-RU" dirty="0" smtClean="0"/>
              <a:t>	</a:t>
            </a:r>
            <a:r>
              <a:rPr lang="ru-RU" dirty="0">
                <a:latin typeface="Times New Roman" panose="02020603050405020304" pitchFamily="18" charset="0"/>
                <a:cs typeface="Times New Roman" panose="02020603050405020304" pitchFamily="18" charset="0"/>
              </a:rPr>
              <a:t>Как и всякий процесс обогащения </a:t>
            </a:r>
            <a:r>
              <a:rPr lang="ru-RU" dirty="0" smtClean="0">
                <a:latin typeface="Times New Roman" panose="02020603050405020304" pitchFamily="18" charset="0"/>
                <a:cs typeface="Times New Roman" panose="02020603050405020304" pitchFamily="18" charset="0"/>
              </a:rPr>
              <a:t>полезных </a:t>
            </a:r>
            <a:r>
              <a:rPr lang="ru-RU" dirty="0">
                <a:latin typeface="Times New Roman" panose="02020603050405020304" pitchFamily="18" charset="0"/>
                <a:cs typeface="Times New Roman" panose="02020603050405020304" pitchFamily="18" charset="0"/>
              </a:rPr>
              <a:t>ископаемых, флотация основана на различиях в свойствах разделяемых минералов. При этом используется различие в физико-химических свойствах </a:t>
            </a:r>
            <a:r>
              <a:rPr lang="ru-RU" dirty="0" smtClean="0">
                <a:latin typeface="Times New Roman" panose="02020603050405020304" pitchFamily="18" charset="0"/>
                <a:cs typeface="Times New Roman" panose="02020603050405020304" pitchFamily="18" charset="0"/>
              </a:rPr>
              <a:t>поверхностей </a:t>
            </a:r>
            <a:r>
              <a:rPr lang="ru-RU" dirty="0">
                <a:latin typeface="Times New Roman" panose="02020603050405020304" pitchFamily="18" charset="0"/>
                <a:cs typeface="Times New Roman" panose="02020603050405020304" pitchFamily="18" charset="0"/>
              </a:rPr>
              <a:t>минералов, а именно, различие в их удельных свободных поверхностных энергиях. </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Свободная энергия </a:t>
            </a:r>
            <a:r>
              <a:rPr lang="ru-RU" dirty="0" smtClean="0">
                <a:latin typeface="Times New Roman" panose="02020603050405020304" pitchFamily="18" charset="0"/>
                <a:cs typeface="Times New Roman" panose="02020603050405020304" pitchFamily="18" charset="0"/>
              </a:rPr>
              <a:t>частицы в любой </a:t>
            </a:r>
            <a:r>
              <a:rPr lang="ru-RU" dirty="0">
                <a:latin typeface="Times New Roman" panose="02020603050405020304" pitchFamily="18" charset="0"/>
                <a:cs typeface="Times New Roman" panose="02020603050405020304" pitchFamily="18" charset="0"/>
              </a:rPr>
              <a:t>системе складывается из ее потенциальной и поверхностной энергии. Первая из них пропорциональна массе или объему частицы, т. е. диаметру частицы в кубе, а вторая- ее поверхности, т. е. диаметру в квадрате. Очевидно, что .с уменьшением размера (диаметра) частицы ее потенциальная энергия уменьшается в гораздо большей степени, чем поверхностная энергия. Поэтому, как бы ни была мала поверхностная энергия частицы по сравнению с потенциальной, всегда можно получить частицы малых размеров, у которых поверхностная энергия будет намного больше потенциальной. Именно такие частицы участвуют во флотационном процессе разделения. Крупность </a:t>
            </a:r>
            <a:r>
              <a:rPr lang="ru-RU" dirty="0" err="1">
                <a:latin typeface="Times New Roman" panose="02020603050405020304" pitchFamily="18" charset="0"/>
                <a:cs typeface="Times New Roman" panose="02020603050405020304" pitchFamily="18" charset="0"/>
              </a:rPr>
              <a:t>флотируемых</a:t>
            </a:r>
            <a:r>
              <a:rPr lang="ru-RU" dirty="0">
                <a:latin typeface="Times New Roman" panose="02020603050405020304" pitchFamily="18" charset="0"/>
                <a:cs typeface="Times New Roman" panose="02020603050405020304" pitchFamily="18" charset="0"/>
              </a:rPr>
              <a:t> частиц обычно не превышает 0,6 мм, а при особых режимах флотации -нескольких </a:t>
            </a:r>
            <a:r>
              <a:rPr lang="ru-RU" dirty="0" smtClean="0">
                <a:latin typeface="Times New Roman" panose="02020603050405020304" pitchFamily="18" charset="0"/>
                <a:cs typeface="Times New Roman" panose="02020603050405020304" pitchFamily="18" charset="0"/>
              </a:rPr>
              <a:t>миллиметров. Флотационная </a:t>
            </a:r>
            <a:r>
              <a:rPr lang="ru-RU" dirty="0">
                <a:latin typeface="Times New Roman" panose="02020603050405020304" pitchFamily="18" charset="0"/>
                <a:cs typeface="Times New Roman" panose="02020603050405020304" pitchFamily="18" charset="0"/>
              </a:rPr>
              <a:t>система является гетерогенной, включающей </a:t>
            </a:r>
            <a:r>
              <a:rPr lang="ru-RU" dirty="0" smtClean="0">
                <a:latin typeface="Times New Roman" panose="02020603050405020304" pitchFamily="18" charset="0"/>
                <a:cs typeface="Times New Roman" panose="02020603050405020304" pitchFamily="18" charset="0"/>
              </a:rPr>
              <a:t>твёрдую, </a:t>
            </a:r>
            <a:r>
              <a:rPr lang="ru-RU" dirty="0">
                <a:latin typeface="Times New Roman" panose="02020603050405020304" pitchFamily="18" charset="0"/>
                <a:cs typeface="Times New Roman" panose="02020603050405020304" pitchFamily="18" charset="0"/>
              </a:rPr>
              <a:t>.жидкую и газообразную фазы, которые образуют поверхности раздела: жидкость- газ (ж-г), жидкость- твердое (ж-т) и твердое- газ (т-г). Каждая из </a:t>
            </a:r>
            <a:r>
              <a:rPr lang="ru-RU" dirty="0" smtClean="0">
                <a:latin typeface="Times New Roman" panose="02020603050405020304" pitchFamily="18" charset="0"/>
                <a:cs typeface="Times New Roman" panose="02020603050405020304" pitchFamily="18" charset="0"/>
              </a:rPr>
              <a:t>поверхностей </a:t>
            </a:r>
            <a:r>
              <a:rPr lang="ru-RU" dirty="0">
                <a:latin typeface="Times New Roman" panose="02020603050405020304" pitchFamily="18" charset="0"/>
                <a:cs typeface="Times New Roman" panose="02020603050405020304" pitchFamily="18" charset="0"/>
              </a:rPr>
              <a:t>раздела фаз характеризуется своим значением свободной поверхностной энергии, появление которой обусловлено неодинаковым притяжением молекул поверхностного слоя со стороны соприкасающихся фаз (рис. 1.1). Так как молекулярные силы имеют небольшой радиус действия, то предполагают [15], что поверхностная энергия локализована в тонком поверхностном слое, толщина которого ненамного превышает размеры </a:t>
            </a:r>
            <a:r>
              <a:rPr lang="ru-RU" dirty="0" smtClean="0">
                <a:latin typeface="Times New Roman" panose="02020603050405020304" pitchFamily="18" charset="0"/>
                <a:cs typeface="Times New Roman" panose="02020603050405020304" pitchFamily="18" charset="0"/>
              </a:rPr>
              <a:t>двух трёх </a:t>
            </a:r>
            <a:r>
              <a:rPr lang="ru-RU" dirty="0">
                <a:latin typeface="Times New Roman" panose="02020603050405020304" pitchFamily="18" charset="0"/>
                <a:cs typeface="Times New Roman" panose="02020603050405020304" pitchFamily="18" charset="0"/>
              </a:rPr>
              <a:t>молекул. В объемах соприкасающихся фаз 1 и 2 плотно</a:t>
            </a:r>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79512" y="404083"/>
            <a:ext cx="8784976" cy="430887"/>
          </a:xfrm>
          <a:prstGeom prst="rect">
            <a:avLst/>
          </a:prstGeom>
        </p:spPr>
        <p:txBody>
          <a:bodyPr wrap="square">
            <a:spAutoFit/>
          </a:bodyPr>
          <a:lstStyle/>
          <a:p>
            <a:pPr algn="ctr"/>
            <a:r>
              <a:rPr lang="ru-RU" sz="1100" dirty="0">
                <a:latin typeface="Times New Roman" panose="02020603050405020304" pitchFamily="18" charset="0"/>
                <a:cs typeface="Times New Roman" panose="02020603050405020304" pitchFamily="18" charset="0"/>
              </a:rPr>
              <a:t>МИНИСТЕРСТВО ОБРАЗОВАНИЯ И НАУКИ  РЕСПУБЛИКИ КАЗАХСТАН                     </a:t>
            </a:r>
            <a:endParaRPr lang="ru-RU" sz="1100" dirty="0">
              <a:latin typeface="Times New Roman" panose="02020603050405020304" pitchFamily="18" charset="0"/>
              <a:cs typeface="Times New Roman" panose="02020603050405020304" pitchFamily="18" charset="0"/>
            </a:endParaRPr>
          </a:p>
          <a:p>
            <a:pPr algn="ctr"/>
            <a:r>
              <a:rPr lang="ru-RU" sz="1100" dirty="0">
                <a:latin typeface="Times New Roman" panose="02020603050405020304" pitchFamily="18" charset="0"/>
                <a:cs typeface="Times New Roman" panose="02020603050405020304" pitchFamily="18" charset="0"/>
              </a:rPr>
              <a:t>КАЗАХСКИЙ НАЦИОНАЛЬНЫЙ ИССЛЕДОВАТЕЛЬСКИЙ ТЕХНИЧЕСКИЙ УНИВЕРСИТЕТ имени К.И. САТПАЕВА</a:t>
            </a:r>
            <a:endParaRPr lang="ru-RU" sz="11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5" y="980728"/>
            <a:ext cx="5112567" cy="5688632"/>
          </a:xfrm>
        </p:spPr>
        <p:txBody>
          <a:bodyPr>
            <a:normAutofit/>
          </a:bodyPr>
          <a:lstStyle/>
          <a:p>
            <a:pPr indent="457200" algn="just" hangingPunct="0">
              <a:spcAft>
                <a:spcPts val="0"/>
              </a:spcAft>
            </a:pPr>
            <a:r>
              <a:rPr lang="ru-RU" dirty="0" smtClean="0"/>
              <a:t>	</a:t>
            </a:r>
            <a:r>
              <a:rPr lang="ru-RU" dirty="0">
                <a:solidFill>
                  <a:srgbClr val="000000"/>
                </a:solidFill>
                <a:latin typeface="Times New Roman" panose="02020603050405020304" pitchFamily="18" charset="0"/>
                <a:ea typeface="Times New Roman" panose="02020603050405020304" pitchFamily="18" charset="0"/>
              </a:rPr>
              <a:t>При пенной флотации через пульпу, содержащую флотационные реагенты, продувают воздух. Частицы, не смачивающиеся водой, прилипают к поверхности воздушных пузырьков. Пузырьки с закрепившимися на них частицами всплывают в камере флотационной машины вверх и формируют на поверхности пульпы пенный слой. Частицы других минералов, хорошо смачиваемые водой, не прилипают к пузырькам воздуха и остаются в объеме пульпы во взвешенном состоянии.</a:t>
            </a:r>
            <a:endParaRPr lang="ru-RU" dirty="0">
              <a:latin typeface="Times New Roman" panose="02020603050405020304" pitchFamily="18" charset="0"/>
              <a:ea typeface="Times New Roman" panose="02020603050405020304" pitchFamily="18" charset="0"/>
            </a:endParaRPr>
          </a:p>
          <a:p>
            <a:pPr marL="0" indent="0">
              <a:buNone/>
            </a:pPr>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79512" y="404083"/>
            <a:ext cx="8784976" cy="430887"/>
          </a:xfrm>
          <a:prstGeom prst="rect">
            <a:avLst/>
          </a:prstGeom>
        </p:spPr>
        <p:txBody>
          <a:bodyPr wrap="square">
            <a:spAutoFit/>
          </a:bodyPr>
          <a:lstStyle/>
          <a:p>
            <a:pPr algn="ctr"/>
            <a:r>
              <a:rPr lang="ru-RU" sz="1100" dirty="0">
                <a:latin typeface="Times New Roman" panose="02020603050405020304" pitchFamily="18" charset="0"/>
                <a:cs typeface="Times New Roman" panose="02020603050405020304" pitchFamily="18" charset="0"/>
              </a:rPr>
              <a:t>МИНИСТЕРСТВО ОБРАЗОВАНИЯ И НАУКИ  РЕСПУБЛИКИ КАЗАХСТАН                     </a:t>
            </a:r>
            <a:endParaRPr lang="ru-RU" sz="1100" dirty="0">
              <a:latin typeface="Times New Roman" panose="02020603050405020304" pitchFamily="18" charset="0"/>
              <a:cs typeface="Times New Roman" panose="02020603050405020304" pitchFamily="18" charset="0"/>
            </a:endParaRPr>
          </a:p>
          <a:p>
            <a:pPr algn="ctr"/>
            <a:r>
              <a:rPr lang="ru-RU" sz="1100" dirty="0">
                <a:latin typeface="Times New Roman" panose="02020603050405020304" pitchFamily="18" charset="0"/>
                <a:cs typeface="Times New Roman" panose="02020603050405020304" pitchFamily="18" charset="0"/>
              </a:rPr>
              <a:t>КАЗАХСКИЙ НАЦИОНАЛЬНЫЙ ИССЛЕДОВАТЕЛЬСКИЙ ТЕХНИЧЕСКИЙ УНИВЕРСИТЕТ имени К.И. САТПАЕВА</a:t>
            </a:r>
            <a:endParaRPr lang="ru-RU" sz="1100" dirty="0">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a:blip r:embed="rId1"/>
          <a:stretch>
            <a:fillRect/>
          </a:stretch>
        </p:blipFill>
        <p:spPr>
          <a:xfrm>
            <a:off x="5580112" y="1176332"/>
            <a:ext cx="3506367" cy="520499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764704"/>
            <a:ext cx="8229600" cy="1252728"/>
          </a:xfrm>
        </p:spPr>
        <p:txBody>
          <a:bodyPr>
            <a:normAutofit fontScale="90000"/>
          </a:bodyPr>
          <a:lstStyle/>
          <a:p>
            <a:pPr algn="ctr"/>
            <a:r>
              <a:rPr lang="ru-RU" dirty="0" smtClean="0"/>
              <a:t>2. </a:t>
            </a:r>
            <a:r>
              <a:rPr lang="ru-RU" dirty="0"/>
              <a:t>СУЩНОСТЬ </a:t>
            </a:r>
            <a:r>
              <a:rPr lang="ru-RU" dirty="0" smtClean="0"/>
              <a:t>и </a:t>
            </a:r>
            <a:r>
              <a:rPr lang="ru-RU" dirty="0"/>
              <a:t>РАЗНОВИДНОСТИ ФЛОТАЦИОННЫХ ПРОЦЕССОВ</a:t>
            </a:r>
            <a:endParaRPr lang="ru-RU" dirty="0"/>
          </a:p>
        </p:txBody>
      </p:sp>
      <p:sp>
        <p:nvSpPr>
          <p:cNvPr id="3" name="Объект 2"/>
          <p:cNvSpPr>
            <a:spLocks noGrp="1"/>
          </p:cNvSpPr>
          <p:nvPr>
            <p:ph idx="1"/>
          </p:nvPr>
        </p:nvSpPr>
        <p:spPr>
          <a:xfrm>
            <a:off x="467545" y="1988840"/>
            <a:ext cx="7812856" cy="4137323"/>
          </a:xfrm>
        </p:spPr>
        <p:txBody>
          <a:bodyPr>
            <a:normAutofit fontScale="92500" lnSpcReduction="10000"/>
          </a:bodyPr>
          <a:lstStyle/>
          <a:p>
            <a:pPr marL="0" indent="0">
              <a:buNone/>
            </a:pPr>
            <a:r>
              <a:rPr lang="ru-RU" dirty="0" smtClean="0"/>
              <a:t>	</a:t>
            </a:r>
            <a:endParaRPr lang="ru-RU" dirty="0"/>
          </a:p>
          <a:p>
            <a:pPr marL="0" indent="0">
              <a:buNone/>
            </a:pPr>
            <a:r>
              <a:rPr lang="ru-RU" dirty="0"/>
              <a:t>Флотация является основным технологическим процессом обогащения многих полезных ископаемых. В настоящее время только в СССР работают сотни обогатительных фабрик, на которых </a:t>
            </a:r>
            <a:r>
              <a:rPr lang="ru-RU" dirty="0" err="1"/>
              <a:t>флотируют</a:t>
            </a:r>
            <a:r>
              <a:rPr lang="ru-RU" dirty="0"/>
              <a:t> руды цветных, редких и черных металлов, каменные угли, фосфатные руды, серу, полевой шпат, борные руды, плавиковый шпат, калийные соли и другие полезные </a:t>
            </a:r>
            <a:r>
              <a:rPr lang="ru-RU" dirty="0" err="1"/>
              <a:t>искqпаемые</a:t>
            </a:r>
            <a:r>
              <a:rPr lang="ru-RU" dirty="0"/>
              <a:t>. Для многих. руд, особенно руд цветных и редких металлов, нет другого технологического процесса обогащения, который был бы в состоянии конкурировать с флотацией. </a:t>
            </a:r>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179512" y="404083"/>
            <a:ext cx="8784976" cy="430887"/>
          </a:xfrm>
          <a:prstGeom prst="rect">
            <a:avLst/>
          </a:prstGeom>
        </p:spPr>
        <p:txBody>
          <a:bodyPr wrap="square">
            <a:spAutoFit/>
          </a:bodyPr>
          <a:lstStyle/>
          <a:p>
            <a:pPr algn="ctr"/>
            <a:r>
              <a:rPr lang="ru-RU" sz="1100" dirty="0">
                <a:latin typeface="Times New Roman" panose="02020603050405020304" pitchFamily="18" charset="0"/>
                <a:cs typeface="Times New Roman" panose="02020603050405020304" pitchFamily="18" charset="0"/>
              </a:rPr>
              <a:t>МИНИСТЕРСТВО ОБРАЗОВАНИЯ И НАУКИ  РЕСПУБЛИКИ КАЗАХСТАН                     </a:t>
            </a:r>
            <a:endParaRPr lang="ru-RU" sz="1100" dirty="0">
              <a:latin typeface="Times New Roman" panose="02020603050405020304" pitchFamily="18" charset="0"/>
              <a:cs typeface="Times New Roman" panose="02020603050405020304" pitchFamily="18" charset="0"/>
            </a:endParaRPr>
          </a:p>
          <a:p>
            <a:pPr algn="ctr"/>
            <a:r>
              <a:rPr lang="ru-RU" sz="1100" dirty="0">
                <a:latin typeface="Times New Roman" panose="02020603050405020304" pitchFamily="18" charset="0"/>
                <a:cs typeface="Times New Roman" panose="02020603050405020304" pitchFamily="18" charset="0"/>
              </a:rPr>
              <a:t>КАЗАХСКИЙ НАЦИОНАЛЬНЫЙ ИССЛЕДОВАТЕЛЬСКИЙ ТЕХНИЧЕСКИЙ УНИВЕРСИТЕТ имени К.И. САТПАЕВА</a:t>
            </a:r>
            <a:endParaRPr lang="ru-RU" sz="11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692696"/>
            <a:ext cx="8424936" cy="5976664"/>
          </a:xfrm>
        </p:spPr>
        <p:txBody>
          <a:bodyPr>
            <a:normAutofit/>
          </a:bodyPr>
          <a:lstStyle/>
          <a:p>
            <a:pPr marL="0" indent="0">
              <a:buNone/>
            </a:pPr>
            <a:r>
              <a:rPr lang="ru-RU" dirty="0"/>
              <a:t>	</a:t>
            </a:r>
            <a:endParaRPr lang="ru-RU" dirty="0" smtClean="0"/>
          </a:p>
          <a:p>
            <a:pPr marL="0" indent="0">
              <a:buNone/>
            </a:pP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Дальнейший </a:t>
            </a:r>
            <a:r>
              <a:rPr lang="ru-RU" dirty="0">
                <a:latin typeface="Times New Roman" panose="02020603050405020304" pitchFamily="18" charset="0"/>
                <a:cs typeface="Times New Roman" panose="02020603050405020304" pitchFamily="18" charset="0"/>
              </a:rPr>
              <a:t>рост техники, освоение сложного обога­тительного оборудования, внедрение на фабриках автома­тики, а также необходимость рационального ис­пользова­ния рудного сырья с максимальным извлечением всех ценных состав­ляющих настоятельно требуют дальнейшей широкой подготовки кадров обогати­телей</a:t>
            </a:r>
            <a:r>
              <a:rPr lang="ru-RU" dirty="0" smtClean="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Непо­средственная металлургическая обработка руд с низким содержанием полезного металла сопряжена с большими трудностями и экономически нецелесообразна. Обогащение полезных ископаемых в примитивной форме было известно уже в глубокой древности. Еще за тысячу лет до нашей эры обогащение применялось при разработке золотосодержащих и оловосодержащих рос­сыпных месторождений.</a:t>
            </a:r>
            <a:endParaRPr lang="ru-RU" dirty="0">
              <a:latin typeface="Times New Roman" panose="02020603050405020304" pitchFamily="18" charset="0"/>
              <a:cs typeface="Times New Roman" panose="02020603050405020304" pitchFamily="18" charset="0"/>
            </a:endParaRPr>
          </a:p>
          <a:p>
            <a:pPr marL="0" indent="0">
              <a:buNone/>
            </a:pPr>
            <a:endParaRPr lang="ru-RU" dirty="0"/>
          </a:p>
        </p:txBody>
      </p:sp>
      <p:sp>
        <p:nvSpPr>
          <p:cNvPr id="4" name="Прямоугольник 3"/>
          <p:cNvSpPr/>
          <p:nvPr/>
        </p:nvSpPr>
        <p:spPr>
          <a:xfrm>
            <a:off x="179512" y="404082"/>
            <a:ext cx="8784976" cy="430887"/>
          </a:xfrm>
          <a:prstGeom prst="rect">
            <a:avLst/>
          </a:prstGeom>
        </p:spPr>
        <p:txBody>
          <a:bodyPr wrap="square">
            <a:spAutoFit/>
          </a:bodyPr>
          <a:lstStyle/>
          <a:p>
            <a:pPr algn="ctr"/>
            <a:r>
              <a:rPr lang="ru-RU" sz="1100" dirty="0">
                <a:latin typeface="Times New Roman" panose="02020603050405020304" pitchFamily="18" charset="0"/>
                <a:cs typeface="Times New Roman" panose="02020603050405020304" pitchFamily="18" charset="0"/>
              </a:rPr>
              <a:t>МИНИСТЕРСТВО ОБРАЗОВАНИЯ И НАУКИ  РЕСПУБЛИКИ КАЗАХСТАН                     </a:t>
            </a:r>
            <a:endParaRPr lang="ru-RU" sz="1100" dirty="0">
              <a:latin typeface="Times New Roman" panose="02020603050405020304" pitchFamily="18" charset="0"/>
              <a:cs typeface="Times New Roman" panose="02020603050405020304" pitchFamily="18" charset="0"/>
            </a:endParaRPr>
          </a:p>
          <a:p>
            <a:pPr algn="ctr"/>
            <a:r>
              <a:rPr lang="ru-RU" sz="1100" dirty="0">
                <a:latin typeface="Times New Roman" panose="02020603050405020304" pitchFamily="18" charset="0"/>
                <a:cs typeface="Times New Roman" panose="02020603050405020304" pitchFamily="18" charset="0"/>
              </a:rPr>
              <a:t>КАЗАХСКИЙ НАЦИОНАЛЬНЫЙ ИССЛЕДОВАТЕЛЬСКИЙ ТЕХНИЧЕСКИЙ УНИВЕРСИТЕТ имени К.И. САТПАЕВА</a:t>
            </a:r>
            <a:endParaRPr lang="ru-RU" sz="11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     3. Исторические </a:t>
            </a:r>
            <a:r>
              <a:rPr lang="ru-RU" dirty="0"/>
              <a:t>сведения</a:t>
            </a:r>
            <a:endParaRPr lang="ru-RU" dirty="0"/>
          </a:p>
        </p:txBody>
      </p:sp>
      <p:sp>
        <p:nvSpPr>
          <p:cNvPr id="3" name="Объект 2"/>
          <p:cNvSpPr>
            <a:spLocks noGrp="1"/>
          </p:cNvSpPr>
          <p:nvPr>
            <p:ph idx="1"/>
          </p:nvPr>
        </p:nvSpPr>
        <p:spPr/>
        <p:txBody>
          <a:bodyPr>
            <a:normAutofit lnSpcReduction="10000"/>
          </a:bodyPr>
          <a:lstStyle/>
          <a:p>
            <a:pPr marL="0" indent="0">
              <a:buNone/>
            </a:pPr>
            <a:r>
              <a:rPr lang="ru-RU" dirty="0"/>
              <a:t> </a:t>
            </a:r>
            <a:r>
              <a:rPr lang="ru-RU" dirty="0" smtClean="0"/>
              <a:t>    Возникновение </a:t>
            </a:r>
            <a:r>
              <a:rPr lang="ru-RU" dirty="0"/>
              <a:t>и развитие флотации, как процесса физико-химического обогащения, относится к XIX в., особенно ко второй его половине, когда были достигнуты большие успехи в изыскании новых реагентов, в первую очередь поверхностно-активных веществ. В начале 20-го века все больше возникала необходимость флотации руд, для которых гравитационные методы обогащения не давали удовлетворительных результатов. Особенно это требовалось для тех свинцово-цинковых и других сульфидных руд, минералы которых находятся в тонком прорастании. В Мариуполе в 1904 г. была пущена фабрика для масляной флотации графитовых руд Старо-Крымского месторождения. </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fontScale="62500" lnSpcReduction="20000"/>
          </a:bodyPr>
          <a:lstStyle/>
          <a:p>
            <a:r>
              <a:rPr lang="ru-RU" dirty="0"/>
              <a:t> </a:t>
            </a:r>
            <a:r>
              <a:rPr lang="ru-RU" dirty="0" smtClean="0"/>
              <a:t>Встречающиеся </a:t>
            </a:r>
            <a:r>
              <a:rPr lang="ru-RU" dirty="0"/>
              <a:t>в природе вещества бесконечно </a:t>
            </a:r>
            <a:r>
              <a:rPr lang="ru-RU" dirty="0" err="1"/>
              <a:t>разно¬образны</a:t>
            </a:r>
            <a:r>
              <a:rPr lang="ru-RU" dirty="0"/>
              <a:t> и отличаются одно от другого по своим </a:t>
            </a:r>
            <a:r>
              <a:rPr lang="ru-RU" dirty="0" err="1"/>
              <a:t>физиче¬ским</a:t>
            </a:r>
            <a:r>
              <a:rPr lang="ru-RU" dirty="0"/>
              <a:t> и химическим свойствам. Сравнивая, например, </a:t>
            </a:r>
            <a:r>
              <a:rPr lang="ru-RU" dirty="0" err="1"/>
              <a:t>же¬лезо</a:t>
            </a:r>
            <a:r>
              <a:rPr lang="ru-RU" dirty="0"/>
              <a:t>, серу, песок, воду и пр., даже по их внешнему виду можно установить, что это совершенно различные </a:t>
            </a:r>
            <a:r>
              <a:rPr lang="ru-RU" dirty="0" err="1"/>
              <a:t>ве¬ще¬ства</a:t>
            </a:r>
            <a:r>
              <a:rPr lang="ru-RU" dirty="0"/>
              <a:t>, с различными физическими свойствами. Так, </a:t>
            </a:r>
            <a:r>
              <a:rPr lang="ru-RU" dirty="0" err="1"/>
              <a:t>иссле¬дуя</a:t>
            </a:r>
            <a:r>
              <a:rPr lang="ru-RU" dirty="0"/>
              <a:t> чистое железо, можно убедиться в том, что оно имеет серебристо-белый цвет с металлическим блеском, при </a:t>
            </a:r>
            <a:r>
              <a:rPr lang="ru-RU" dirty="0" err="1"/>
              <a:t>уда¬ре</a:t>
            </a:r>
            <a:r>
              <a:rPr lang="ru-RU" dirty="0"/>
              <a:t> не разрушается, может прокатываться в лист; </a:t>
            </a:r>
            <a:r>
              <a:rPr lang="ru-RU" dirty="0" err="1"/>
              <a:t>удель¬ный</a:t>
            </a:r>
            <a:r>
              <a:rPr lang="ru-RU" dirty="0"/>
              <a:t> вес железа 7,87; плавится оно при температуре 1535°; исследуя же серу, </a:t>
            </a:r>
            <a:r>
              <a:rPr lang="ru-RU" dirty="0" err="1"/>
              <a:t>устанавли¬ваем</a:t>
            </a:r>
            <a:r>
              <a:rPr lang="ru-RU" dirty="0"/>
              <a:t>, что это вещество светло-желтого цвета, имеет кристаллическую структуру, даже при легком ударе разрушается на мелкие кусочки; удельный вес серы 2,07; плавится она при температуре 112,8°. Эти характерные особенности железа и серы </a:t>
            </a:r>
            <a:r>
              <a:rPr lang="ru-RU" dirty="0" err="1"/>
              <a:t>явля-ются</a:t>
            </a:r>
            <a:r>
              <a:rPr lang="ru-RU" dirty="0"/>
              <a:t> их физическими свойствами.</a:t>
            </a:r>
            <a:endParaRPr lang="ru-RU" dirty="0"/>
          </a:p>
          <a:p>
            <a:r>
              <a:rPr lang="ru-RU" dirty="0"/>
              <a:t>Если тот же кусок железа оставить на открытом </a:t>
            </a:r>
            <a:r>
              <a:rPr lang="ru-RU" dirty="0" err="1"/>
              <a:t>воз¬духе</a:t>
            </a:r>
            <a:r>
              <a:rPr lang="ru-RU" dirty="0"/>
              <a:t>, то его поверхность приобретет темно-коричневую </a:t>
            </a:r>
            <a:r>
              <a:rPr lang="ru-RU" dirty="0" err="1"/>
              <a:t>ок¬раску</a:t>
            </a:r>
            <a:r>
              <a:rPr lang="ru-RU" dirty="0"/>
              <a:t>. Такая окраска возникает вследствие того, что </a:t>
            </a:r>
            <a:r>
              <a:rPr lang="ru-RU" dirty="0" err="1"/>
              <a:t>же¬лезо</a:t>
            </a:r>
            <a:r>
              <a:rPr lang="ru-RU" dirty="0"/>
              <a:t> вступает в химическое взаимодействие с кислородом воздуха и </a:t>
            </a:r>
            <a:r>
              <a:rPr lang="ru-RU" dirty="0" err="1"/>
              <a:t>окис¬ляется</a:t>
            </a:r>
            <a:r>
              <a:rPr lang="ru-RU" dirty="0"/>
              <a:t>. Если кусок известняка прокалить при температуре 700-800°, то при этом выделится </a:t>
            </a:r>
            <a:r>
              <a:rPr lang="ru-RU" dirty="0" err="1"/>
              <a:t>угле¬кислый</a:t>
            </a:r>
            <a:r>
              <a:rPr lang="ru-RU" dirty="0"/>
              <a:t> газ и известняк превратится в окись кальция (негашеная известь). В результате химических реакций, протекающих при окислении железа и прокаливании известняка, образуются совершенно новые вещества, об-</a:t>
            </a:r>
            <a:r>
              <a:rPr lang="ru-RU" dirty="0" err="1"/>
              <a:t>ладающие</a:t>
            </a:r>
            <a:r>
              <a:rPr lang="ru-RU" dirty="0"/>
              <a:t> физическими и химическими свойствами, </a:t>
            </a:r>
            <a:r>
              <a:rPr lang="ru-RU" dirty="0" err="1"/>
              <a:t>от¬личными</a:t>
            </a:r>
            <a:r>
              <a:rPr lang="ru-RU" dirty="0"/>
              <a:t> от физических и </a:t>
            </a:r>
            <a:r>
              <a:rPr lang="ru-RU" dirty="0" err="1"/>
              <a:t>химиче¬ских</a:t>
            </a:r>
            <a:r>
              <a:rPr lang="ru-RU" dirty="0"/>
              <a:t> свойств железа и известняка.</a:t>
            </a:r>
            <a:endParaRPr lang="ru-RU" dirty="0"/>
          </a:p>
          <a:p>
            <a:r>
              <a:rPr lang="ru-RU" dirty="0"/>
              <a:t>Явления, сопровождающиеся коренным изменением вещества, при которых из одних веществ образуются другие, называются химическими, а способность </a:t>
            </a:r>
            <a:r>
              <a:rPr lang="ru-RU" dirty="0" err="1"/>
              <a:t>ве¬ществ</a:t>
            </a:r>
            <a:r>
              <a:rPr lang="ru-RU" dirty="0"/>
              <a:t> вступать в химическое взаимодействие с другими веществами называется их химическими </a:t>
            </a:r>
            <a:r>
              <a:rPr lang="ru-RU" dirty="0" err="1"/>
              <a:t>свой¬ствами</a:t>
            </a:r>
            <a:r>
              <a:rPr lang="ru-RU" dirty="0"/>
              <a:t>.</a:t>
            </a:r>
            <a:endParaRPr lang="ru-RU" dirty="0"/>
          </a:p>
        </p:txBody>
      </p:sp>
      <p:sp>
        <p:nvSpPr>
          <p:cNvPr id="4" name="Прямоугольник 3"/>
          <p:cNvSpPr/>
          <p:nvPr/>
        </p:nvSpPr>
        <p:spPr>
          <a:xfrm>
            <a:off x="1219200" y="980728"/>
            <a:ext cx="6881192" cy="461665"/>
          </a:xfrm>
          <a:prstGeom prst="rect">
            <a:avLst/>
          </a:prstGeom>
        </p:spPr>
        <p:txBody>
          <a:bodyPr wrap="square">
            <a:spAutoFit/>
          </a:bodyPr>
          <a:lstStyle/>
          <a:p>
            <a:r>
              <a:rPr lang="ru-RU" sz="2400" dirty="0">
                <a:solidFill>
                  <a:srgbClr val="292934"/>
                </a:solidFill>
              </a:rPr>
              <a:t>Общие сведения о полезных ископаемых. </a:t>
            </a:r>
            <a:endParaRPr lang="ru-RU" dirty="0"/>
          </a:p>
        </p:txBody>
      </p:sp>
      <p:sp>
        <p:nvSpPr>
          <p:cNvPr id="5" name="Прямоугольник 4"/>
          <p:cNvSpPr/>
          <p:nvPr/>
        </p:nvSpPr>
        <p:spPr>
          <a:xfrm>
            <a:off x="179512" y="404083"/>
            <a:ext cx="8784976" cy="430887"/>
          </a:xfrm>
          <a:prstGeom prst="rect">
            <a:avLst/>
          </a:prstGeom>
        </p:spPr>
        <p:txBody>
          <a:bodyPr wrap="square">
            <a:spAutoFit/>
          </a:bodyPr>
          <a:lstStyle/>
          <a:p>
            <a:pPr algn="ctr"/>
            <a:r>
              <a:rPr lang="ru-RU" sz="1100" dirty="0">
                <a:latin typeface="Times New Roman" panose="02020603050405020304" pitchFamily="18" charset="0"/>
                <a:cs typeface="Times New Roman" panose="02020603050405020304" pitchFamily="18" charset="0"/>
              </a:rPr>
              <a:t>МИНИСТЕРСТВО ОБРАЗОВАНИЯ И НАУКИ  РЕСПУБЛИКИ КАЗАХСТАН                     </a:t>
            </a:r>
            <a:endParaRPr lang="ru-RU" sz="1100" dirty="0">
              <a:latin typeface="Times New Roman" panose="02020603050405020304" pitchFamily="18" charset="0"/>
              <a:cs typeface="Times New Roman" panose="02020603050405020304" pitchFamily="18" charset="0"/>
            </a:endParaRPr>
          </a:p>
          <a:p>
            <a:pPr algn="ctr"/>
            <a:r>
              <a:rPr lang="ru-RU" sz="1100" dirty="0">
                <a:latin typeface="Times New Roman" panose="02020603050405020304" pitchFamily="18" charset="0"/>
                <a:cs typeface="Times New Roman" panose="02020603050405020304" pitchFamily="18" charset="0"/>
              </a:rPr>
              <a:t>КАЗАХСКИЙ НАЦИОНАЛЬНЫЙ ИССЛЕДОВАТЕЛЬСКИЙ ТЕХНИЧЕСКИЙ УНИВЕРСИТЕТ имени К.И. САТПАЕВА</a:t>
            </a:r>
            <a:endParaRPr lang="ru-RU" sz="11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496272"/>
          </a:xfrm>
        </p:spPr>
        <p:txBody>
          <a:bodyPr>
            <a:normAutofit fontScale="85000" lnSpcReduction="20000"/>
          </a:bodyPr>
          <a:lstStyle/>
          <a:p>
            <a:r>
              <a:rPr lang="ru-RU" dirty="0">
                <a:latin typeface="Times New Roman" panose="02020603050405020304" pitchFamily="18" charset="0"/>
                <a:cs typeface="Times New Roman" panose="02020603050405020304" pitchFamily="18" charset="0"/>
              </a:rPr>
              <a:t>. Все вещества состоят из молекул и атомов.</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     Молекула - это наименьшая частица вещества, </a:t>
            </a:r>
            <a:r>
              <a:rPr lang="ru-RU" dirty="0" smtClean="0">
                <a:latin typeface="Times New Roman" panose="02020603050405020304" pitchFamily="18" charset="0"/>
                <a:cs typeface="Times New Roman" panose="02020603050405020304" pitchFamily="18" charset="0"/>
              </a:rPr>
              <a:t>которая </a:t>
            </a:r>
            <a:r>
              <a:rPr lang="ru-RU" dirty="0">
                <a:latin typeface="Times New Roman" panose="02020603050405020304" pitchFamily="18" charset="0"/>
                <a:cs typeface="Times New Roman" panose="02020603050405020304" pitchFamily="18" charset="0"/>
              </a:rPr>
              <a:t>способна существовать самостоятельно и не может дробиться без потери основных химических свойств </a:t>
            </a:r>
            <a:r>
              <a:rPr lang="ru-RU" dirty="0" smtClean="0">
                <a:latin typeface="Times New Roman" panose="02020603050405020304" pitchFamily="18" charset="0"/>
                <a:cs typeface="Times New Roman" panose="02020603050405020304" pitchFamily="18" charset="0"/>
              </a:rPr>
              <a:t>данного </a:t>
            </a:r>
            <a:r>
              <a:rPr lang="ru-RU" dirty="0">
                <a:latin typeface="Times New Roman" panose="02020603050405020304" pitchFamily="18" charset="0"/>
                <a:cs typeface="Times New Roman" panose="02020603050405020304" pitchFamily="18" charset="0"/>
              </a:rPr>
              <a:t>вещества. Размеры молекул веществ, хотя и </a:t>
            </a:r>
            <a:r>
              <a:rPr lang="ru-RU" dirty="0" smtClean="0">
                <a:latin typeface="Times New Roman" panose="02020603050405020304" pitchFamily="18" charset="0"/>
                <a:cs typeface="Times New Roman" panose="02020603050405020304" pitchFamily="18" charset="0"/>
              </a:rPr>
              <a:t>различны</a:t>
            </a:r>
            <a:r>
              <a:rPr lang="ru-RU" dirty="0">
                <a:latin typeface="Times New Roman" panose="02020603050405020304" pitchFamily="18" charset="0"/>
                <a:cs typeface="Times New Roman" panose="02020603050405020304" pitchFamily="18" charset="0"/>
              </a:rPr>
              <a:t>, но всегда очень малы. Размеры молекул можно представить следующим образом. Если положить в ряд друг около друга 10 млн. молекул, то этот ряд будет </a:t>
            </a:r>
            <a:r>
              <a:rPr lang="ru-RU" dirty="0" smtClean="0">
                <a:latin typeface="Times New Roman" panose="02020603050405020304" pitchFamily="18" charset="0"/>
                <a:cs typeface="Times New Roman" panose="02020603050405020304" pitchFamily="18" charset="0"/>
              </a:rPr>
              <a:t>длиной </a:t>
            </a:r>
            <a:r>
              <a:rPr lang="ru-RU" dirty="0">
                <a:latin typeface="Times New Roman" panose="02020603050405020304" pitchFamily="18" charset="0"/>
                <a:cs typeface="Times New Roman" panose="02020603050405020304" pitchFamily="18" charset="0"/>
              </a:rPr>
              <a:t>не более 10 мм.</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Молекулы состоят из еще меньших частиц - атомов, химически </a:t>
            </a:r>
            <a:r>
              <a:rPr lang="ru-RU" dirty="0" smtClean="0">
                <a:latin typeface="Times New Roman" panose="02020603050405020304" pitchFamily="18" charset="0"/>
                <a:cs typeface="Times New Roman" panose="02020603050405020304" pitchFamily="18" charset="0"/>
              </a:rPr>
              <a:t>неразложимых </a:t>
            </a:r>
            <a:r>
              <a:rPr lang="ru-RU" dirty="0">
                <a:latin typeface="Times New Roman" panose="02020603050405020304" pitchFamily="18" charset="0"/>
                <a:cs typeface="Times New Roman" panose="02020603050405020304" pitchFamily="18" charset="0"/>
              </a:rPr>
              <a:t>частиц. В свою очередь атомы также представляют сложную систему, </a:t>
            </a:r>
            <a:r>
              <a:rPr lang="ru-RU" dirty="0" smtClean="0">
                <a:latin typeface="Times New Roman" panose="02020603050405020304" pitchFamily="18" charset="0"/>
                <a:cs typeface="Times New Roman" panose="02020603050405020304" pitchFamily="18" charset="0"/>
              </a:rPr>
              <a:t>состоящую </a:t>
            </a:r>
            <a:r>
              <a:rPr lang="ru-RU" dirty="0">
                <a:latin typeface="Times New Roman" panose="02020603050405020304" pitchFamily="18" charset="0"/>
                <a:cs typeface="Times New Roman" panose="02020603050405020304" pitchFamily="18" charset="0"/>
              </a:rPr>
              <a:t>из </a:t>
            </a:r>
            <a:r>
              <a:rPr lang="ru-RU" dirty="0" smtClean="0">
                <a:latin typeface="Times New Roman" panose="02020603050405020304" pitchFamily="18" charset="0"/>
                <a:cs typeface="Times New Roman" panose="02020603050405020304" pitchFamily="18" charset="0"/>
              </a:rPr>
              <a:t>положительно </a:t>
            </a:r>
            <a:r>
              <a:rPr lang="ru-RU" dirty="0">
                <a:latin typeface="Times New Roman" panose="02020603050405020304" pitchFamily="18" charset="0"/>
                <a:cs typeface="Times New Roman" panose="02020603050405020304" pitchFamily="18" charset="0"/>
              </a:rPr>
              <a:t>заряженного ядра и движущихся вокруг него </a:t>
            </a:r>
            <a:r>
              <a:rPr lang="ru-RU" dirty="0" smtClean="0">
                <a:latin typeface="Times New Roman" panose="02020603050405020304" pitchFamily="18" charset="0"/>
                <a:cs typeface="Times New Roman" panose="02020603050405020304" pitchFamily="18" charset="0"/>
              </a:rPr>
              <a:t>отрицательно </a:t>
            </a:r>
            <a:r>
              <a:rPr lang="ru-RU" dirty="0">
                <a:latin typeface="Times New Roman" panose="02020603050405020304" pitchFamily="18" charset="0"/>
                <a:cs typeface="Times New Roman" panose="02020603050405020304" pitchFamily="18" charset="0"/>
              </a:rPr>
              <a:t>заряженных частиц - электронов. </a:t>
            </a:r>
            <a:r>
              <a:rPr lang="ru-RU" dirty="0" smtClean="0">
                <a:latin typeface="Times New Roman" panose="02020603050405020304" pitchFamily="18" charset="0"/>
                <a:cs typeface="Times New Roman" panose="02020603050405020304" pitchFamily="18" charset="0"/>
              </a:rPr>
              <a:t>Электроны </a:t>
            </a:r>
            <a:r>
              <a:rPr lang="ru-RU" dirty="0">
                <a:latin typeface="Times New Roman" panose="02020603050405020304" pitchFamily="18" charset="0"/>
                <a:cs typeface="Times New Roman" panose="02020603050405020304" pitchFamily="18" charset="0"/>
              </a:rPr>
              <a:t>вращаются вокруг ядра атома, подобно тому как </a:t>
            </a:r>
            <a:r>
              <a:rPr lang="ru-RU" dirty="0" smtClean="0">
                <a:latin typeface="Times New Roman" panose="02020603050405020304" pitchFamily="18" charset="0"/>
                <a:cs typeface="Times New Roman" panose="02020603050405020304" pitchFamily="18" charset="0"/>
              </a:rPr>
              <a:t>планеты </a:t>
            </a:r>
            <a:r>
              <a:rPr lang="ru-RU" dirty="0">
                <a:latin typeface="Times New Roman" panose="02020603050405020304" pitchFamily="18" charset="0"/>
                <a:cs typeface="Times New Roman" panose="02020603050405020304" pitchFamily="18" charset="0"/>
              </a:rPr>
              <a:t>вращаются вокруг Солнца.</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Определенный вид атомов с одинаковыми </a:t>
            </a:r>
            <a:r>
              <a:rPr lang="ru-RU" dirty="0" smtClean="0">
                <a:latin typeface="Times New Roman" panose="02020603050405020304" pitchFamily="18" charset="0"/>
                <a:cs typeface="Times New Roman" panose="02020603050405020304" pitchFamily="18" charset="0"/>
              </a:rPr>
              <a:t>химическими </a:t>
            </a:r>
            <a:r>
              <a:rPr lang="ru-RU" dirty="0">
                <a:latin typeface="Times New Roman" panose="02020603050405020304" pitchFamily="18" charset="0"/>
                <a:cs typeface="Times New Roman" panose="02020603050405020304" pitchFamily="18" charset="0"/>
              </a:rPr>
              <a:t>свойствами </a:t>
            </a:r>
            <a:r>
              <a:rPr lang="ru-RU" dirty="0" smtClean="0">
                <a:latin typeface="Times New Roman" panose="02020603050405020304" pitchFamily="18" charset="0"/>
                <a:cs typeface="Times New Roman" panose="02020603050405020304" pitchFamily="18" charset="0"/>
              </a:rPr>
              <a:t>называется </a:t>
            </a:r>
            <a:r>
              <a:rPr lang="ru-RU" dirty="0">
                <a:latin typeface="Times New Roman" panose="02020603050405020304" pitchFamily="18" charset="0"/>
                <a:cs typeface="Times New Roman" panose="02020603050405020304" pitchFamily="18" charset="0"/>
              </a:rPr>
              <a:t>химическим элементом.</a:t>
            </a:r>
            <a:endParaRPr lang="ru-RU" dirty="0">
              <a:latin typeface="Times New Roman" panose="02020603050405020304" pitchFamily="18" charset="0"/>
              <a:cs typeface="Times New Roman" panose="02020603050405020304" pitchFamily="18" charset="0"/>
            </a:endParaRPr>
          </a:p>
          <a:p>
            <a:r>
              <a:rPr lang="ru-RU" dirty="0">
                <a:latin typeface="Times New Roman" panose="02020603050405020304" pitchFamily="18" charset="0"/>
                <a:cs typeface="Times New Roman" panose="02020603050405020304" pitchFamily="18" charset="0"/>
              </a:rPr>
              <a:t>В настоящее время науке известно сто различных </a:t>
            </a:r>
            <a:r>
              <a:rPr lang="ru-RU" dirty="0" smtClean="0">
                <a:latin typeface="Times New Roman" panose="02020603050405020304" pitchFamily="18" charset="0"/>
                <a:cs typeface="Times New Roman" panose="02020603050405020304" pitchFamily="18" charset="0"/>
              </a:rPr>
              <a:t>химических </a:t>
            </a:r>
            <a:r>
              <a:rPr lang="ru-RU" dirty="0">
                <a:latin typeface="Times New Roman" panose="02020603050405020304" pitchFamily="18" charset="0"/>
                <a:cs typeface="Times New Roman" panose="02020603050405020304" pitchFamily="18" charset="0"/>
              </a:rPr>
              <a:t>элементов. Элементы находятся в природе в </a:t>
            </a:r>
            <a:r>
              <a:rPr lang="ru-RU" dirty="0" smtClean="0">
                <a:latin typeface="Times New Roman" panose="02020603050405020304" pitchFamily="18" charset="0"/>
                <a:cs typeface="Times New Roman" panose="02020603050405020304" pitchFamily="18" charset="0"/>
              </a:rPr>
              <a:t>газообразном </a:t>
            </a:r>
            <a:r>
              <a:rPr lang="ru-RU" dirty="0">
                <a:latin typeface="Times New Roman" panose="02020603050405020304" pitchFamily="18" charset="0"/>
                <a:cs typeface="Times New Roman" panose="02020603050405020304" pitchFamily="18" charset="0"/>
              </a:rPr>
              <a:t>(например, водород, кислород, азот), в </a:t>
            </a:r>
            <a:r>
              <a:rPr lang="ru-RU" dirty="0" smtClean="0">
                <a:latin typeface="Times New Roman" panose="02020603050405020304" pitchFamily="18" charset="0"/>
                <a:cs typeface="Times New Roman" panose="02020603050405020304" pitchFamily="18" charset="0"/>
              </a:rPr>
              <a:t>жидком </a:t>
            </a:r>
            <a:r>
              <a:rPr lang="ru-RU" dirty="0">
                <a:latin typeface="Times New Roman" panose="02020603050405020304" pitchFamily="18" charset="0"/>
                <a:cs typeface="Times New Roman" panose="02020603050405020304" pitchFamily="18" charset="0"/>
              </a:rPr>
              <a:t>(например, ртуть) и в твердом состоянии (например, золото, </a:t>
            </a:r>
            <a:r>
              <a:rPr lang="ru-RU" dirty="0" smtClean="0">
                <a:latin typeface="Times New Roman" panose="02020603050405020304" pitchFamily="18" charset="0"/>
                <a:cs typeface="Times New Roman" panose="02020603050405020304" pitchFamily="18" charset="0"/>
              </a:rPr>
              <a:t>железо</a:t>
            </a:r>
            <a:r>
              <a:rPr lang="ru-RU" dirty="0">
                <a:latin typeface="Times New Roman" panose="02020603050405020304" pitchFamily="18" charset="0"/>
                <a:cs typeface="Times New Roman" panose="02020603050405020304" pitchFamily="18" charset="0"/>
              </a:rPr>
              <a:t>, сера, углерод и пр.).</a:t>
            </a:r>
            <a:endParaRPr lang="ru-RU"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79512" y="404083"/>
            <a:ext cx="8784976" cy="430887"/>
          </a:xfrm>
          <a:prstGeom prst="rect">
            <a:avLst/>
          </a:prstGeom>
        </p:spPr>
        <p:txBody>
          <a:bodyPr wrap="square">
            <a:spAutoFit/>
          </a:bodyPr>
          <a:lstStyle/>
          <a:p>
            <a:pPr algn="ctr"/>
            <a:r>
              <a:rPr lang="ru-RU" sz="1100" dirty="0">
                <a:latin typeface="Times New Roman" panose="02020603050405020304" pitchFamily="18" charset="0"/>
                <a:cs typeface="Times New Roman" panose="02020603050405020304" pitchFamily="18" charset="0"/>
              </a:rPr>
              <a:t>МИНИСТЕРСТВО ОБРАЗОВАНИЯ И НАУКИ  РЕСПУБЛИКИ КАЗАХСТАН                     </a:t>
            </a:r>
            <a:endParaRPr lang="ru-RU" sz="1100" dirty="0">
              <a:latin typeface="Times New Roman" panose="02020603050405020304" pitchFamily="18" charset="0"/>
              <a:cs typeface="Times New Roman" panose="02020603050405020304" pitchFamily="18" charset="0"/>
            </a:endParaRPr>
          </a:p>
          <a:p>
            <a:pPr algn="ctr"/>
            <a:r>
              <a:rPr lang="ru-RU" sz="1100" dirty="0">
                <a:latin typeface="Times New Roman" panose="02020603050405020304" pitchFamily="18" charset="0"/>
                <a:cs typeface="Times New Roman" panose="02020603050405020304" pitchFamily="18" charset="0"/>
              </a:rPr>
              <a:t>КАЗАХСКИЙ НАЦИОНАЛЬНЫЙ ИССЛЕДОВАТЕЛЬСКИЙ ТЕХНИЧЕСКИЙ УНИВЕРСИТЕТ имени К.И. САТПАЕВА</a:t>
            </a:r>
            <a:endParaRPr lang="ru-RU" sz="11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908720"/>
            <a:ext cx="8640960" cy="2862322"/>
          </a:xfrm>
          <a:prstGeom prst="rect">
            <a:avLst/>
          </a:prstGeom>
        </p:spPr>
        <p:txBody>
          <a:bodyPr wrap="square">
            <a:spAutoFit/>
          </a:bodyPr>
          <a:lstStyle/>
          <a:p>
            <a:r>
              <a:rPr lang="ru-RU" dirty="0"/>
              <a:t>В земной коре наиболее распространены: кислород (49,13% по весовому со­держанию), кремний (26°/о), алю­миний (7,45%), железо (4,2%), кальций (3,25%), нат­рий (2,4%), калий (2,35)%), магний (2,35%), водо­род (1%). Остальные эле­менты составляют около 2%. В эти 2% входят и такие широко применяемые в на­род­ном хозяйстве элементы, как медь, цинк, свинец, никель, вольфрам, молибден, олово, ртуть, сера, висмут, сурьма, золото, серебро, фосфор и др. Тем не менее не­которые элементы, несмотря на их общее незначительное содер­жание в земной коре, образуют в отдельных местах зем­ной коры скопления (залежи), достаточные для эффек­тивной разработки</a:t>
            </a:r>
            <a:r>
              <a:rPr lang="ru-RU" dirty="0" smtClean="0"/>
              <a:t>.</a:t>
            </a:r>
            <a:endParaRPr lang="ru-RU" dirty="0"/>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85992" y="432470"/>
            <a:ext cx="87915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395536" y="3788003"/>
            <a:ext cx="8424936" cy="2862322"/>
          </a:xfrm>
          <a:prstGeom prst="rect">
            <a:avLst/>
          </a:prstGeom>
        </p:spPr>
        <p:txBody>
          <a:bodyPr wrap="square">
            <a:spAutoFit/>
          </a:bodyPr>
          <a:lstStyle/>
          <a:p>
            <a:r>
              <a:rPr lang="ru-RU" b="1" dirty="0"/>
              <a:t> </a:t>
            </a:r>
            <a:r>
              <a:rPr lang="ru-RU" i="1" dirty="0"/>
              <a:t>Минералы и их физические свойства.</a:t>
            </a:r>
            <a:r>
              <a:rPr lang="ru-RU" b="1" dirty="0"/>
              <a:t> </a:t>
            </a:r>
            <a:r>
              <a:rPr lang="ru-RU" dirty="0"/>
              <a:t>Минералы образуются главным обра­зом в результате соединения химических элементов. Так, например, мине­ралы, содержащие металлы, образовались в результате химического соединения метал­лов с серой, кислородом и пр. В земной коре встречается около 3000 различных минералов.</a:t>
            </a:r>
            <a:endParaRPr lang="ru-RU" dirty="0"/>
          </a:p>
          <a:p>
            <a:r>
              <a:rPr lang="ru-RU" dirty="0"/>
              <a:t>Минералы отличаются один от другого по своим физи­ческим свойствам. К наиболее характерным свойствам минералов относятся твердость, блеск, цвет, цвет черты, прозрачность, спайность, излом, удельный вес и </a:t>
            </a:r>
            <a:r>
              <a:rPr lang="ru-RU" dirty="0" err="1"/>
              <a:t>магнитность</a:t>
            </a:r>
            <a:r>
              <a:rPr lang="ru-RU" dirty="0"/>
              <a:t>.</a:t>
            </a:r>
            <a:endParaRPr lang="ru-RU" dirty="0"/>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5485" y="1196752"/>
            <a:ext cx="8460935" cy="2277547"/>
          </a:xfrm>
          <a:prstGeom prst="rect">
            <a:avLst/>
          </a:prstGeom>
        </p:spPr>
        <p:txBody>
          <a:bodyPr wrap="square">
            <a:spAutoFit/>
          </a:bodyPr>
          <a:lstStyle/>
          <a:p>
            <a:r>
              <a:rPr lang="ru-RU" sz="1600" i="1" dirty="0">
                <a:latin typeface="Times New Roman" panose="02020603050405020304" pitchFamily="18" charset="0"/>
                <a:cs typeface="Times New Roman" panose="02020603050405020304" pitchFamily="18" charset="0"/>
              </a:rPr>
              <a:t>Твердость. </a:t>
            </a:r>
            <a:r>
              <a:rPr lang="ru-RU" sz="1600" dirty="0">
                <a:latin typeface="Times New Roman" panose="02020603050405020304" pitchFamily="18" charset="0"/>
                <a:cs typeface="Times New Roman" panose="02020603050405020304" pitchFamily="18" charset="0"/>
              </a:rPr>
              <a:t>По твердости минералы разделяются на де­сять основных групп. Эти группы расположены таким об­разом, что минерал последующей группы при плотном (под нажимом) соприкосновении оставляет заметную чер­ту на минерале предыдущей группы. Твердость возра­стает, начиная с 1 до 10. Твердость минерала обозначает­ся соответствующим номером десятичленной шкалы, таблица 1. Самым мягким минералом по этой шкале является тальк, самым твердым - алмаз. Таким образом, алмаз оставляет черту на корунде, корунд на топазе, топаз на кварце и т. д. Имея образцы перечисленных минералов, можно определить </a:t>
            </a:r>
            <a:r>
              <a:rPr lang="ru-RU" sz="1600" dirty="0" smtClean="0">
                <a:latin typeface="Times New Roman" panose="02020603050405020304" pitchFamily="18" charset="0"/>
                <a:cs typeface="Times New Roman" panose="02020603050405020304" pitchFamily="18" charset="0"/>
              </a:rPr>
              <a:t>относительную </a:t>
            </a:r>
            <a:r>
              <a:rPr lang="ru-RU" sz="1600" dirty="0">
                <a:latin typeface="Times New Roman" panose="02020603050405020304" pitchFamily="18" charset="0"/>
                <a:cs typeface="Times New Roman" panose="02020603050405020304" pitchFamily="18" charset="0"/>
              </a:rPr>
              <a:t>твердость любого </a:t>
            </a:r>
            <a:r>
              <a:rPr lang="ru-RU" sz="1600" dirty="0" smtClean="0">
                <a:latin typeface="Times New Roman" panose="02020603050405020304" pitchFamily="18" charset="0"/>
                <a:cs typeface="Times New Roman" panose="02020603050405020304" pitchFamily="18" charset="0"/>
              </a:rPr>
              <a:t>минерала</a:t>
            </a:r>
            <a:r>
              <a:rPr lang="ru-RU" sz="1600" dirty="0">
                <a:latin typeface="Times New Roman" panose="02020603050405020304" pitchFamily="18" charset="0"/>
                <a:cs typeface="Times New Roman" panose="02020603050405020304" pitchFamily="18" charset="0"/>
              </a:rPr>
              <a:t>. </a:t>
            </a:r>
            <a:endParaRPr lang="ru-RU" sz="1600" dirty="0">
              <a:latin typeface="Times New Roman" panose="02020603050405020304" pitchFamily="18" charset="0"/>
              <a:cs typeface="Times New Roman" panose="02020603050405020304" pitchFamily="18" charset="0"/>
            </a:endParaRPr>
          </a:p>
          <a:p>
            <a:endParaRPr lang="ru-RU" sz="1400" dirty="0"/>
          </a:p>
        </p:txBody>
      </p:sp>
      <p:sp>
        <p:nvSpPr>
          <p:cNvPr id="3" name="Прямоугольник 2"/>
          <p:cNvSpPr/>
          <p:nvPr/>
        </p:nvSpPr>
        <p:spPr>
          <a:xfrm>
            <a:off x="385485" y="3368025"/>
            <a:ext cx="8146955" cy="369332"/>
          </a:xfrm>
          <a:prstGeom prst="rect">
            <a:avLst/>
          </a:prstGeom>
        </p:spPr>
        <p:txBody>
          <a:bodyPr wrap="square">
            <a:spAutoFit/>
          </a:bodyPr>
          <a:lstStyle/>
          <a:p>
            <a:r>
              <a:rPr lang="ru-RU" dirty="0"/>
              <a:t>Таблица 1 - Шкала твердости минералов</a:t>
            </a:r>
            <a:endParaRPr lang="ru-RU" dirty="0"/>
          </a:p>
        </p:txBody>
      </p:sp>
      <p:graphicFrame>
        <p:nvGraphicFramePr>
          <p:cNvPr id="4" name="Объект 3"/>
          <p:cNvGraphicFramePr>
            <a:graphicFrameLocks noChangeAspect="1"/>
          </p:cNvGraphicFramePr>
          <p:nvPr/>
        </p:nvGraphicFramePr>
        <p:xfrm>
          <a:off x="429437" y="3825737"/>
          <a:ext cx="7992888" cy="3024336"/>
        </p:xfrm>
        <a:graphic>
          <a:graphicData uri="http://schemas.openxmlformats.org/presentationml/2006/ole">
            <mc:AlternateContent xmlns:mc="http://schemas.openxmlformats.org/markup-compatibility/2006">
              <mc:Choice xmlns:v="urn:schemas-microsoft-com:vml" Requires="v">
                <p:oleObj spid="_x0000_s2073" name="Документ" r:id="rId1" imgW="5721985" imgH="1548130" progId="Word.Document.12">
                  <p:embed/>
                </p:oleObj>
              </mc:Choice>
              <mc:Fallback>
                <p:oleObj name="Документ" r:id="rId1" imgW="5721985" imgH="1548130" progId="Word.Document.12">
                  <p:embed/>
                  <p:pic>
                    <p:nvPicPr>
                      <p:cNvPr id="0" name="图片 2072"/>
                      <p:cNvPicPr/>
                      <p:nvPr/>
                    </p:nvPicPr>
                    <p:blipFill>
                      <a:blip r:embed="rId2"/>
                      <a:stretch>
                        <a:fillRect/>
                      </a:stretch>
                    </p:blipFill>
                    <p:spPr>
                      <a:xfrm>
                        <a:off x="429437" y="3825737"/>
                        <a:ext cx="7992888" cy="3024336"/>
                      </a:xfrm>
                      <a:prstGeom prst="rect">
                        <a:avLst/>
                      </a:prstGeom>
                    </p:spPr>
                  </p:pic>
                </p:oleObj>
              </mc:Fallback>
            </mc:AlternateContent>
          </a:graphicData>
        </a:graphic>
      </p:graphicFrame>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74" y="570887"/>
            <a:ext cx="87915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Основы теории минерализации пузырьков при флотации</a:t>
            </a:r>
            <a:endParaRPr lang="ru-RU" dirty="0"/>
          </a:p>
        </p:txBody>
      </p:sp>
      <p:sp>
        <p:nvSpPr>
          <p:cNvPr id="3" name="Объект 2"/>
          <p:cNvSpPr>
            <a:spLocks noGrp="1"/>
          </p:cNvSpPr>
          <p:nvPr>
            <p:ph idx="1"/>
          </p:nvPr>
        </p:nvSpPr>
        <p:spPr>
          <a:xfrm>
            <a:off x="1043608" y="1600200"/>
            <a:ext cx="7344816" cy="4709120"/>
          </a:xfrm>
        </p:spPr>
        <p:txBody>
          <a:bodyPr>
            <a:normAutofit fontScale="92500" lnSpcReduction="10000"/>
          </a:bodyPr>
          <a:lstStyle/>
          <a:p>
            <a:pPr algn="ctr"/>
            <a:r>
              <a:rPr lang="ru-RU" dirty="0"/>
              <a:t>Основной формой взаимодействия фаз при флотации являются адсорбционные процессы и гетерогенные химические реакции. Закрепление реагентов на поверхности фаз, взаимодействующих при флотации, происходит путем адсорбции. Адсорбция – это процесс концентрирования вещества (</a:t>
            </a:r>
            <a:r>
              <a:rPr lang="ru-RU" dirty="0" err="1"/>
              <a:t>адсорбат</a:t>
            </a:r>
            <a:r>
              <a:rPr lang="ru-RU" dirty="0"/>
              <a:t>, </a:t>
            </a:r>
            <a:r>
              <a:rPr lang="ru-RU" dirty="0" err="1"/>
              <a:t>адсорбтив</a:t>
            </a:r>
            <a:r>
              <a:rPr lang="ru-RU" dirty="0"/>
              <a:t>) из объема фаз на поверхности раздела. Происходит самопроизвольно под действием поверхностных сил адсорбента и сопровождается понижением свободной поверхностной энергии системы и выделением определенного количества тепла – теплоты адсорбции. Адсорбционные процессы всегда протекают на поверхности раздела фаз. </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1582341"/>
            <a:ext cx="8064896" cy="369332"/>
          </a:xfrm>
          <a:prstGeom prst="rect">
            <a:avLst/>
          </a:prstGeom>
        </p:spPr>
        <p:txBody>
          <a:bodyPr wrap="square">
            <a:spAutoFit/>
          </a:bodyPr>
          <a:lstStyle/>
          <a:p>
            <a:r>
              <a:rPr lang="ru-RU"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649" y="620688"/>
            <a:ext cx="879792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p:cNvSpPr/>
          <p:nvPr/>
        </p:nvSpPr>
        <p:spPr>
          <a:xfrm>
            <a:off x="899592" y="1305342"/>
            <a:ext cx="7632848" cy="2862322"/>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СПИСОК ИСПОЛЬЗОВАННОЙ ЛИТЕРАТУРЫ </a:t>
            </a:r>
            <a:endParaRPr lang="ru-RU" b="1" dirty="0">
              <a:latin typeface="Times New Roman" panose="02020603050405020304" pitchFamily="18" charset="0"/>
              <a:cs typeface="Times New Roman" panose="02020603050405020304" pitchFamily="18" charset="0"/>
            </a:endParaRPr>
          </a:p>
          <a:p>
            <a:pPr algn="ctr"/>
            <a:r>
              <a:rPr lang="ru-RU" b="1" dirty="0">
                <a:latin typeface="Times New Roman" panose="02020603050405020304" pitchFamily="18" charset="0"/>
                <a:cs typeface="Times New Roman" panose="02020603050405020304" pitchFamily="18" charset="0"/>
              </a:rPr>
              <a:t> </a:t>
            </a:r>
            <a:endParaRPr lang="ru-RU" b="1" dirty="0">
              <a:latin typeface="Times New Roman" panose="02020603050405020304" pitchFamily="18" charset="0"/>
              <a:cs typeface="Times New Roman" panose="02020603050405020304" pitchFamily="18" charset="0"/>
            </a:endParaRPr>
          </a:p>
          <a:p>
            <a:r>
              <a:rPr lang="ru-RU" dirty="0"/>
              <a:t>1. </a:t>
            </a:r>
            <a:r>
              <a:rPr lang="ru-RU" dirty="0" err="1"/>
              <a:t>Глембоцкий</a:t>
            </a:r>
            <a:r>
              <a:rPr lang="ru-RU" dirty="0"/>
              <a:t> В.А., </a:t>
            </a:r>
            <a:r>
              <a:rPr lang="ru-RU" dirty="0" err="1"/>
              <a:t>Классен</a:t>
            </a:r>
            <a:r>
              <a:rPr lang="ru-RU" dirty="0"/>
              <a:t> В.И. Флотационные методы обогащения. – М.: Недра,1981. 2. Абрамов А.А., Леонов С.Б. Обогащение руд цветных металлов. –М.: Недра, 1991. 3. Абрамов А.А. Флотационные методы обогащения. –М.: Недра, 1984. 4. Практикум по обогащению полезных ископаемых: Учеб. пособие для вузов/ Под ред. Н.Г. </a:t>
            </a:r>
            <a:r>
              <a:rPr lang="ru-RU" dirty="0" err="1"/>
              <a:t>Бедраня</a:t>
            </a:r>
            <a:r>
              <a:rPr lang="ru-RU" dirty="0"/>
              <a:t>.–М.: Недра, 1998. –526 с. </a:t>
            </a:r>
            <a:endParaRPr lang="ru-RU" dirty="0"/>
          </a:p>
          <a:p>
            <a:r>
              <a:rPr lang="ru-RU" dirty="0"/>
              <a:t> </a:t>
            </a:r>
            <a:endParaRPr lang="ru-RU" dirty="0"/>
          </a:p>
          <a:p>
            <a:r>
              <a:rPr lang="ru-RU" dirty="0"/>
              <a:t> </a:t>
            </a:r>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сность">
  <a:themeElements>
    <a:clrScheme name="Ясность">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Классическая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Ясность">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Clarity</Template>
  <TotalTime>0</TotalTime>
  <Words>11354</Words>
  <Application>WPS 演示</Application>
  <PresentationFormat>Экран (4:3)</PresentationFormat>
  <Paragraphs>98</Paragraphs>
  <Slides>13</Slides>
  <Notes>0</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13</vt:i4>
      </vt:variant>
    </vt:vector>
  </HeadingPairs>
  <TitlesOfParts>
    <vt:vector size="25" baseType="lpstr">
      <vt:lpstr>Arial</vt:lpstr>
      <vt:lpstr>SimSun</vt:lpstr>
      <vt:lpstr>Wingdings</vt:lpstr>
      <vt:lpstr>Times New Roman</vt:lpstr>
      <vt:lpstr>Microsoft YaHei</vt:lpstr>
      <vt:lpstr/>
      <vt:lpstr>Arial Unicode MS</vt:lpstr>
      <vt:lpstr>Calibri</vt:lpstr>
      <vt:lpstr>方正舒体</vt:lpstr>
      <vt:lpstr>Segoe Print</vt:lpstr>
      <vt:lpstr>Ясность</vt:lpstr>
      <vt:lpstr>Word.Document.12</vt:lpstr>
      <vt:lpstr>PowerPoint 演示文稿</vt:lpstr>
      <vt:lpstr>План занятия: </vt:lpstr>
      <vt:lpstr>Введение</vt:lpstr>
      <vt:lpstr>PowerPoint 演示文稿</vt:lpstr>
      <vt:lpstr>2. СУЩНОСТЬ и РАЗНОВИДНОСТИ ФЛОТАЦИОННЫХ ПРОЦЕССОВ</vt:lpstr>
      <vt:lpstr>PowerPoint 演示文稿</vt:lpstr>
      <vt:lpstr>     3. Исторические сведения</vt:lpstr>
      <vt:lpstr>PowerPoint 演示文稿</vt:lpstr>
      <vt:lpstr>PowerPoint 演示文稿</vt:lpstr>
      <vt:lpstr>PowerPoint 演示文稿</vt:lpstr>
      <vt:lpstr>PowerPoint 演示文稿</vt:lpstr>
      <vt:lpstr>Основы теории минерализации пузырьков при флотации</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Tansholpan</dc:creator>
  <cp:lastModifiedBy>Meiirman</cp:lastModifiedBy>
  <cp:revision>18</cp:revision>
  <dcterms:created xsi:type="dcterms:W3CDTF">2018-09-06T13:57:00Z</dcterms:created>
  <dcterms:modified xsi:type="dcterms:W3CDTF">2020-03-18T06:01:48Z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2052-11.1.0.8612</vt:lpwstr>
  </property>
</Properties>
</file>