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1" r:id="rId4"/>
    <p:sldId id="289" r:id="rId5"/>
    <p:sldId id="290" r:id="rId6"/>
    <p:sldId id="291" r:id="rId7"/>
    <p:sldId id="292" r:id="rId8"/>
    <p:sldId id="295" r:id="rId9"/>
    <p:sldId id="297" r:id="rId10"/>
    <p:sldId id="300" r:id="rId11"/>
    <p:sldId id="29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805624e-bdbb-4811-8394-24dfc876df7d}">
          <p14:sldIdLst>
            <p14:sldId id="256"/>
            <p14:sldId id="271"/>
            <p14:sldId id="291"/>
            <p14:sldId id="300"/>
            <p14:sldId id="299"/>
            <p14:sldId id="290"/>
            <p14:sldId id="289"/>
            <p14:sldId id="292"/>
            <p14:sldId id="295"/>
            <p14:sldId id="297"/>
          </p14:sldIdLst>
        </p14:section>
        <p14:section name="无标题节" id="{5b51aa93-cdb6-4df3-a193-831ed05b4c59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4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image" Target="../media/image2.png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image" Target="../media/image1.png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1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8588"/>
            <a:ext cx="9144000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 flipH="1">
            <a:off x="0" y="2298700"/>
            <a:ext cx="194071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 flipH="1" flipV="1">
            <a:off x="7204472" y="2298700"/>
            <a:ext cx="194071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: 圆角 6"/>
          <p:cNvSpPr/>
          <p:nvPr>
            <p:custDataLst>
              <p:tags r:id="rId6"/>
            </p:custDataLst>
          </p:nvPr>
        </p:nvSpPr>
        <p:spPr>
          <a:xfrm>
            <a:off x="3675460" y="752475"/>
            <a:ext cx="1793081" cy="75565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350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1871700" y="1826578"/>
            <a:ext cx="5400600" cy="949878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noProof="1"/>
              <a:t>单击此处编辑标题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871700" y="2826092"/>
            <a:ext cx="5400600" cy="465746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211BC-75D6-4CD0-9CC5-9DA167636D7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02412" y="952508"/>
            <a:ext cx="8139178" cy="5388907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单击此处编辑母版文本样式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278856" y="2284413"/>
            <a:ext cx="4586288" cy="7667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pic>
        <p:nvPicPr>
          <p:cNvPr id="5" name="Picture 3" descr="D:\Desktop\素材\素描城市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23888" y="3373606"/>
            <a:ext cx="7886700" cy="1061467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noProof="1"/>
              <a:t>单击此处编辑标题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1655676" y="4527773"/>
            <a:ext cx="5832648" cy="1061467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单击此处编辑文本</a:t>
            </a:r>
            <a:endParaRPr lang="zh-CN" altLang="en-US" noProof="1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单击此处编辑母版文本样式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952508"/>
            <a:ext cx="3962432" cy="5388907"/>
          </a:xfrm>
        </p:spPr>
        <p:txBody>
          <a:bodyPr>
            <a:noAutofit/>
          </a:bodyPr>
          <a:lstStyle>
            <a:lvl1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1pPr>
            <a:lvl2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2pPr>
            <a:lvl3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3pPr>
            <a:lvl4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4pPr>
            <a:lvl5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02448" y="952508"/>
            <a:ext cx="3962432" cy="381003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单击此处编辑文本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406525"/>
            <a:ext cx="3962400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单击此处编辑母版文本样式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952508"/>
            <a:ext cx="3962432" cy="381003"/>
          </a:xfrm>
        </p:spPr>
        <p:txBody>
          <a:bodyPr tIns="38100" rIns="76200" bIns="3810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noProof="1">
                <a:sym typeface="+mn-ea"/>
              </a:rPr>
              <a:t>单击此处编辑文本</a:t>
            </a:r>
            <a:endParaRPr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406525"/>
            <a:ext cx="3962432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单击此处编辑母版文本样式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单击图标添加图片</a:t>
            </a:r>
            <a:endParaRPr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952508"/>
            <a:ext cx="3962432" cy="5388907"/>
          </a:xfrm>
        </p:spPr>
        <p:txBody>
          <a:bodyPr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单击此处编辑母版文本样式</a:t>
            </a:r>
            <a:endParaRPr lang="zh-CN" altLang="en-US" noProof="1">
              <a:sym typeface="+mn-ea"/>
            </a:endParaRP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653C0-A96E-44F7-9432-62EAC453DCCC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952508"/>
            <a:ext cx="713238" cy="5388907"/>
          </a:xfrm>
        </p:spPr>
        <p:txBody>
          <a:bodyPr vert="eaVert" rtlCol="0" anchor="ctr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1pPr>
            <a:lvl2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2pPr>
            <a:lvl3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3pPr>
            <a:lvl4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4pPr>
            <a:lvl5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2326F-068C-4081-A9BE-717E8CE3C581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8588"/>
            <a:ext cx="9144000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3"/>
          <p:cNvCxnSpPr/>
          <p:nvPr>
            <p:custDataLst>
              <p:tags r:id="rId4"/>
            </p:custDataLst>
          </p:nvPr>
        </p:nvCxnSpPr>
        <p:spPr>
          <a:xfrm flipH="1">
            <a:off x="0" y="2995613"/>
            <a:ext cx="194071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 flipH="1" flipV="1">
            <a:off x="7204472" y="2995613"/>
            <a:ext cx="1940719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2045106" y="2313806"/>
            <a:ext cx="5053789" cy="1448117"/>
          </a:xfrm>
        </p:spPr>
        <p:txBody>
          <a:bodyPr rIns="25400" rtlCol="0" anchor="ctr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500" b="0" i="0" u="none" strike="noStrike" kern="1200" cap="none" spc="600" normalizeH="0" baseline="0" noProof="1" dirty="0">
                <a:solidFill>
                  <a:schemeClr val="tx2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noProof="1">
                <a:sym typeface="+mn-ea"/>
              </a:rPr>
              <a:t>编辑标题</a:t>
            </a:r>
            <a:endParaRPr noProof="1">
              <a:sym typeface="+mn-ea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70.xml"/><Relationship Id="rId16" Type="http://schemas.openxmlformats.org/officeDocument/2006/relationships/tags" Target="../tags/tag69.xml"/><Relationship Id="rId15" Type="http://schemas.openxmlformats.org/officeDocument/2006/relationships/tags" Target="../tags/tag68.xml"/><Relationship Id="rId14" Type="http://schemas.openxmlformats.org/officeDocument/2006/relationships/tags" Target="../tags/tag67.xml"/><Relationship Id="rId13" Type="http://schemas.openxmlformats.org/officeDocument/2006/relationships/tags" Target="../tags/tag66.xml"/><Relationship Id="rId12" Type="http://schemas.openxmlformats.org/officeDocument/2006/relationships/tags" Target="../tags/tag6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502444" y="442913"/>
            <a:ext cx="8139113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600" tIns="38100" rIns="76200" bIns="38100" numCol="1" anchor="t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502444" y="952500"/>
            <a:ext cx="8139113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600" tIns="0" rIns="82550" bIns="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59606" y="6350000"/>
            <a:ext cx="2025254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noProof="1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291" y="6350000"/>
            <a:ext cx="2969419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457950" y="6350000"/>
            <a:ext cx="2025254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 noProof="1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2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350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 kern="1200" spc="20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9pPr>
    </p:titleStyle>
    <p:bodyStyle>
      <a:lvl1pPr marL="171450" indent="-171450" algn="l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1pPr>
      <a:lvl2pPr marL="5143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2pPr>
      <a:lvl3pPr marL="8572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3pPr>
      <a:lvl4pPr marL="12001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4pPr>
      <a:lvl5pPr marL="15430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566035" y="3818255"/>
            <a:ext cx="4612005" cy="23583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амбеталиева</a:t>
            </a:r>
            <a:r>
              <a:rPr lang="ru-RU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Алима</a:t>
            </a:r>
            <a:r>
              <a:rPr lang="ru-RU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Рахматулаевна</a:t>
            </a:r>
            <a:endParaRPr lang="ru-RU" altLang="ru-RU" sz="14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alt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(ФИО преподавателя)</a:t>
            </a:r>
            <a:endParaRPr lang="ru-RU" alt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alt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Alima_78@mail,ru</a:t>
            </a:r>
            <a:endParaRPr lang="ru-RU" altLang="ru-RU" sz="14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alt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(электронная почта преподавателя </a:t>
            </a:r>
            <a:r>
              <a:rPr lang="ru-RU" altLang="ru-RU" b="1" dirty="0">
                <a:solidFill>
                  <a:srgbClr val="002060"/>
                </a:solidFill>
              </a:rPr>
              <a:t>)</a:t>
            </a:r>
            <a:endParaRPr lang="ru-RU" altLang="ru-RU" b="1" dirty="0">
              <a:solidFill>
                <a:srgbClr val="002060"/>
              </a:solidFill>
            </a:endParaRPr>
          </a:p>
          <a:p>
            <a:pPr algn="ctr"/>
            <a:endParaRPr lang="ru-RU" alt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60060"/>
            <a:ext cx="78488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 РЕСПУБЛИКИ КАЗАХСТАН                     </a:t>
            </a: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УНИВЕРСИТЕТ имени К.И. САТПАЕВА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1032194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Металлургия и обогащение полезных ископаемых</a:t>
            </a:r>
            <a:br>
              <a:rPr lang="ru-RU" dirty="0"/>
            </a:br>
            <a:r>
              <a:rPr lang="ru-RU" dirty="0"/>
              <a:t>(кафедра</a:t>
            </a:r>
            <a:r>
              <a:rPr lang="ru-RU" dirty="0" smtClean="0"/>
              <a:t>)</a:t>
            </a:r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Флотационные методы обогащения</a:t>
            </a:r>
            <a:br>
              <a:rPr lang="ru-RU" dirty="0"/>
            </a:br>
            <a:r>
              <a:rPr lang="ru-RU" dirty="0"/>
              <a:t>(дисциплина)</a:t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2581444"/>
            <a:ext cx="799288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воды + Свойства воздуха 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412" y="1167773"/>
            <a:ext cx="8139178" cy="5388907"/>
          </a:xfrm>
        </p:spPr>
        <p:txBody>
          <a:bodyPr>
            <a:normAutofit/>
          </a:bodyPr>
          <a:lstStyle/>
          <a:p>
            <a:pPr indent="0" algn="just" hangingPunct="0">
              <a:spcAft>
                <a:spcPts val="0"/>
              </a:spcAft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отдельных участках поверхности кристалла могут быть стехиометрические избытки (не совпадающие с формулой минерала) металла или металлоида</a:t>
            </a:r>
            <a:r>
              <a:rPr lang="ru-RU" dirty="0" smtClean="0"/>
              <a:t>. 	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635635" y="2552700"/>
            <a:ext cx="3957955" cy="32283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" name="文本框 100"/>
          <p:cNvSpPr txBox="1"/>
          <p:nvPr/>
        </p:nvSpPr>
        <p:spPr>
          <a:xfrm>
            <a:off x="4921885" y="2265680"/>
            <a:ext cx="404812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000" b="0">
                <a:latin typeface="Times New Roman" panose="02020603050405020304" pitchFamily="18" charset="0"/>
              </a:rPr>
              <a:t> Междуузловые ионы металла Ме и пустые металлоидные узлы М являются дефектами со знаком плюс</a:t>
            </a:r>
            <a:r>
              <a:rPr lang="ru-RU" altLang="en-US" sz="2000" b="0">
                <a:latin typeface="Times New Roman" panose="02020603050405020304" pitchFamily="18" charset="0"/>
              </a:rPr>
              <a:t>.</a:t>
            </a:r>
            <a:r>
              <a:rPr lang="en-US" sz="2000" b="0">
                <a:latin typeface="Times New Roman" panose="02020603050405020304" pitchFamily="18" charset="0"/>
              </a:rPr>
              <a:t> Это места наиболее благоприятные для закрепления анионов реагента. Междуузловые ионы металлоида М и пустые металлические узлы Ме – это дефекты со знаком минус. Здесь закрепление реагента маловероятно. </a:t>
            </a:r>
            <a:endParaRPr lang="zh-CN" altLang="en-US" sz="2000"/>
          </a:p>
        </p:txBody>
      </p:sp>
      <p:sp>
        <p:nvSpPr>
          <p:cNvPr id="6" name="半闭框 5"/>
          <p:cNvSpPr/>
          <p:nvPr/>
        </p:nvSpPr>
        <p:spPr>
          <a:xfrm rot="10800000">
            <a:off x="7997825" y="5906770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8740" y="74930"/>
            <a:ext cx="8929370" cy="806450"/>
            <a:chOff x="350" y="75"/>
            <a:chExt cx="14062" cy="1270"/>
          </a:xfrm>
        </p:grpSpPr>
        <p:sp>
          <p:nvSpPr>
            <p:cNvPr id="9" name="圆角矩形 8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Прямоугольник 3"/>
            <p:cNvSpPr/>
            <p:nvPr/>
          </p:nvSpPr>
          <p:spPr>
            <a:xfrm>
              <a:off x="350" y="301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半闭框 10"/>
          <p:cNvSpPr/>
          <p:nvPr/>
        </p:nvSpPr>
        <p:spPr>
          <a:xfrm>
            <a:off x="179705" y="952500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7550" y="1526540"/>
            <a:ext cx="8139430" cy="4694555"/>
          </a:xfrm>
        </p:spPr>
        <p:txBody>
          <a:bodyPr/>
          <a:p>
            <a:r>
              <a:rPr lang="zh-CN" alt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разные участки поверхности минерала имеют разный микрорельеф – выступы, впадины, микротрещины, вкрапления других минералов и изоморфные замещения атомов решетки. (Изоморфными называются такие вещества, атомы или ионы которых могут взаимно замещаться в кристаллических решетках, образуя твердые растворы. Обязательным условием является близость размеров ионов, атомов или групп ионов и равенство зарядов.)</a:t>
            </a:r>
            <a:endParaRPr lang="zh-CN" altLang="en-US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еще один вид объемной и поверхностной неоднородности, вызываемой мозаично-блочной структурой кристалла. Кристалл состоит из совокупности многочисленных и дезориентированных относительно друг друга блоков. Блоки являются мелкими образованиями (мкм), каждое из которых может быть совершенным кристаллом. Мозаичная структура влияет на активность участков поверхности минерала при его взаимодействии с реагентами. Особое место в вопросе неоднородности минералов занимают дислокации – крупные искажения структуры кристалла.</a:t>
            </a:r>
            <a:endParaRPr lang="zh-CN" altLang="en-US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半闭框 5"/>
          <p:cNvSpPr/>
          <p:nvPr/>
        </p:nvSpPr>
        <p:spPr>
          <a:xfrm rot="10800000">
            <a:off x="7849870" y="5797550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0495" y="142240"/>
            <a:ext cx="8929370" cy="806450"/>
            <a:chOff x="350" y="75"/>
            <a:chExt cx="14062" cy="1270"/>
          </a:xfrm>
        </p:grpSpPr>
        <p:sp>
          <p:nvSpPr>
            <p:cNvPr id="9" name="圆角矩形 8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Прямоугольник 3"/>
            <p:cNvSpPr/>
            <p:nvPr/>
          </p:nvSpPr>
          <p:spPr>
            <a:xfrm>
              <a:off x="350" y="301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半闭框 10"/>
          <p:cNvSpPr/>
          <p:nvPr/>
        </p:nvSpPr>
        <p:spPr>
          <a:xfrm>
            <a:off x="222250" y="1096010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42950" y="2251075"/>
            <a:ext cx="7657465" cy="1781810"/>
          </a:xfrm>
        </p:spPr>
        <p:txBody>
          <a:bodyPr/>
          <a:p>
            <a:pPr algn="just"/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Вода принадлежит к числу высокоассоциированных жидкостей, здесь важную роль играют водородные связи. Будучи типичной жидкостью, вода обладает многими аномальными особенностями. Например, плавление льда сопровождается его сжатием, а не расширением (как это имеет место для подавляющего большинства веществ). При повышении температуры от 0° до 4°С плотность воды увеличивается, и лишь при нагревании выше этой температуры начинает снижаться.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半闭框 5"/>
          <p:cNvSpPr/>
          <p:nvPr/>
        </p:nvSpPr>
        <p:spPr>
          <a:xfrm rot="10800000">
            <a:off x="7744460" y="5574030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8740" y="262890"/>
            <a:ext cx="8929370" cy="806450"/>
            <a:chOff x="350" y="75"/>
            <a:chExt cx="14062" cy="1270"/>
          </a:xfrm>
        </p:grpSpPr>
        <p:sp>
          <p:nvSpPr>
            <p:cNvPr id="9" name="圆角矩形 8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Прямоугольник 3"/>
            <p:cNvSpPr/>
            <p:nvPr/>
          </p:nvSpPr>
          <p:spPr>
            <a:xfrm>
              <a:off x="350" y="414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半闭框 10"/>
          <p:cNvSpPr/>
          <p:nvPr/>
        </p:nvSpPr>
        <p:spPr>
          <a:xfrm>
            <a:off x="384175" y="174561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547370" y="2484755"/>
            <a:ext cx="3383280" cy="25133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/>
          <p:cNvSpPr txBox="1"/>
          <p:nvPr/>
        </p:nvSpPr>
        <p:spPr>
          <a:xfrm>
            <a:off x="4476750" y="1591310"/>
            <a:ext cx="4193540" cy="47078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0215"/>
            <a:r>
              <a:rPr lang="en-US" sz="2000" b="0">
                <a:solidFill>
                  <a:srgbClr val="000000"/>
                </a:solidFill>
                <a:latin typeface="Times New Roman" panose="02020603050405020304" pitchFamily="18" charset="0"/>
              </a:rPr>
              <a:t>Молекула воды имеет значительный дипольный момент (1,87дебая), который возникает из-за резкой асимметрии в расположении положительных и отрицательных зарядов. Два атома водорода находятся в молекуле воды под углом 104,5</a:t>
            </a:r>
            <a:r>
              <a:rPr lang="en-US" sz="2000" b="0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0</a:t>
            </a:r>
            <a:r>
              <a:rPr lang="en-US" sz="2000" b="0">
                <a:solidFill>
                  <a:srgbClr val="000000"/>
                </a:solidFill>
                <a:latin typeface="Times New Roman" panose="02020603050405020304" pitchFamily="18" charset="0"/>
              </a:rPr>
              <a:t> по отношению к атому кислорода. Между атомами Н и О существует ковалентная связь. Она образуется парой электронов от атомов кислорода О и водорода Н, т.е. эти электроны переходят в совместное владение обоими атомами.</a:t>
            </a:r>
            <a:endParaRPr lang="zh-CN" altLang="en-US" sz="2000"/>
          </a:p>
        </p:txBody>
      </p:sp>
      <p:sp>
        <p:nvSpPr>
          <p:cNvPr id="7" name="文本框 6"/>
          <p:cNvSpPr txBox="1"/>
          <p:nvPr/>
        </p:nvSpPr>
        <p:spPr>
          <a:xfrm>
            <a:off x="547370" y="465455"/>
            <a:ext cx="35572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Свойства воды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endParaRPr lang="zh-CN" altLang="en-US"/>
          </a:p>
        </p:txBody>
      </p:sp>
      <p:sp>
        <p:nvSpPr>
          <p:cNvPr id="6" name="半闭框 5"/>
          <p:cNvSpPr/>
          <p:nvPr/>
        </p:nvSpPr>
        <p:spPr>
          <a:xfrm rot="10800000">
            <a:off x="7806690" y="556958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7315" y="250190"/>
            <a:ext cx="8929370" cy="806450"/>
            <a:chOff x="350" y="75"/>
            <a:chExt cx="14062" cy="1270"/>
          </a:xfrm>
        </p:grpSpPr>
        <p:sp>
          <p:nvSpPr>
            <p:cNvPr id="9" name="圆角矩形 8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Прямоугольник 3"/>
            <p:cNvSpPr/>
            <p:nvPr/>
          </p:nvSpPr>
          <p:spPr>
            <a:xfrm>
              <a:off x="350" y="301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半闭框 10"/>
          <p:cNvSpPr/>
          <p:nvPr/>
        </p:nvSpPr>
        <p:spPr>
          <a:xfrm>
            <a:off x="223520" y="1336040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17550" y="1454785"/>
            <a:ext cx="4242435" cy="4894580"/>
          </a:xfrm>
        </p:spPr>
        <p:txBody>
          <a:bodyPr/>
          <a:p>
            <a:pPr marL="0" indent="0" algn="ctr">
              <a:buNone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Во льду каждая молекула окружена четырьмя молекулами, и в жидкой воде наблюдается аналогичное расположение молекул в виде тетраэдров. Такая структура называется ажурной. Вода состоит из двух типов молекул. Молекулы первого типа соединены водородными связями со своими соседями, образуют устойчивый тетраэдрический каркас и не вращаются. Пустоты в тетраэдрах-ассоциатах заполняются вторым типом молекул, которые свободно вращаются.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</p:txBody>
      </p:sp>
      <p:grpSp>
        <p:nvGrpSpPr>
          <p:cNvPr id="1073743636" name="组合 1073743635"/>
          <p:cNvGrpSpPr/>
          <p:nvPr/>
        </p:nvGrpSpPr>
        <p:grpSpPr>
          <a:xfrm>
            <a:off x="5287010" y="2341880"/>
            <a:ext cx="3299460" cy="2423795"/>
            <a:chOff x="2414" y="874"/>
            <a:chExt cx="4000" cy="2653"/>
          </a:xfrm>
        </p:grpSpPr>
        <p:sp>
          <p:nvSpPr>
            <p:cNvPr id="1073743637" name="等腰三角形 1073743636"/>
            <p:cNvSpPr/>
            <p:nvPr/>
          </p:nvSpPr>
          <p:spPr>
            <a:xfrm rot="10800000">
              <a:off x="2574" y="1134"/>
              <a:ext cx="3600" cy="2160"/>
            </a:xfrm>
            <a:prstGeom prst="triangle">
              <a:avLst>
                <a:gd name="adj" fmla="val 65944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3743638" name="直接连接符 1073743637"/>
            <p:cNvSpPr/>
            <p:nvPr/>
          </p:nvSpPr>
          <p:spPr>
            <a:xfrm flipV="1">
              <a:off x="3834" y="2934"/>
              <a:ext cx="900" cy="36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73743639" name="直接连接符 1073743638"/>
            <p:cNvSpPr/>
            <p:nvPr/>
          </p:nvSpPr>
          <p:spPr>
            <a:xfrm flipH="1">
              <a:off x="4734" y="1134"/>
              <a:ext cx="1440" cy="180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73743640" name="直接连接符 1073743639"/>
            <p:cNvSpPr/>
            <p:nvPr/>
          </p:nvSpPr>
          <p:spPr>
            <a:xfrm>
              <a:off x="2574" y="1134"/>
              <a:ext cx="2160" cy="180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073743641" name="椭圆 1073743640"/>
            <p:cNvSpPr/>
            <p:nvPr/>
          </p:nvSpPr>
          <p:spPr>
            <a:xfrm>
              <a:off x="5881" y="874"/>
              <a:ext cx="533" cy="533"/>
            </a:xfrm>
            <a:prstGeom prst="ellipse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3743642" name="椭圆 1073743641"/>
            <p:cNvSpPr/>
            <p:nvPr/>
          </p:nvSpPr>
          <p:spPr>
            <a:xfrm>
              <a:off x="3894" y="1674"/>
              <a:ext cx="533" cy="533"/>
            </a:xfrm>
            <a:prstGeom prst="ellipse">
              <a:avLst/>
            </a:prstGeom>
            <a:noFill/>
            <a:ln w="25400" cap="flat" cmpd="sng">
              <a:solidFill>
                <a:srgbClr val="000000"/>
              </a:solidFill>
              <a:prstDash val="sysDot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3743643" name="椭圆 1073743642"/>
            <p:cNvSpPr/>
            <p:nvPr/>
          </p:nvSpPr>
          <p:spPr>
            <a:xfrm>
              <a:off x="2414" y="924"/>
              <a:ext cx="533" cy="533"/>
            </a:xfrm>
            <a:prstGeom prst="ellipse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3743644" name="椭圆 1073743643"/>
            <p:cNvSpPr/>
            <p:nvPr/>
          </p:nvSpPr>
          <p:spPr>
            <a:xfrm>
              <a:off x="3564" y="2994"/>
              <a:ext cx="533" cy="533"/>
            </a:xfrm>
            <a:prstGeom prst="ellipse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3743645" name="椭圆 1073743644"/>
            <p:cNvSpPr/>
            <p:nvPr/>
          </p:nvSpPr>
          <p:spPr>
            <a:xfrm>
              <a:off x="4454" y="2681"/>
              <a:ext cx="533" cy="533"/>
            </a:xfrm>
            <a:prstGeom prst="ellipse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6" name="半闭框 5"/>
          <p:cNvSpPr/>
          <p:nvPr/>
        </p:nvSpPr>
        <p:spPr>
          <a:xfrm rot="10800000">
            <a:off x="7849870" y="572579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8740" y="119380"/>
            <a:ext cx="8929370" cy="806450"/>
            <a:chOff x="350" y="75"/>
            <a:chExt cx="14062" cy="1270"/>
          </a:xfrm>
        </p:grpSpPr>
        <p:sp>
          <p:nvSpPr>
            <p:cNvPr id="9" name="圆角矩形 8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Прямоугольник 3"/>
            <p:cNvSpPr/>
            <p:nvPr/>
          </p:nvSpPr>
          <p:spPr>
            <a:xfrm>
              <a:off x="350" y="301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半闭框 10"/>
          <p:cNvSpPr/>
          <p:nvPr/>
        </p:nvSpPr>
        <p:spPr>
          <a:xfrm>
            <a:off x="338455" y="1205230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92325" y="1501140"/>
            <a:ext cx="4341495" cy="441960"/>
          </a:xfrm>
        </p:spPr>
        <p:txBody>
          <a:bodyPr/>
          <a:p>
            <a:r>
              <a:rPr lang="ru-RU" sz="36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Свойства воздуха</a:t>
            </a:r>
            <a:endParaRPr lang="en-US" altLang="zh-CN" sz="360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02665" y="2726055"/>
            <a:ext cx="7124700" cy="3127375"/>
          </a:xfrm>
        </p:spPr>
        <p:txBody>
          <a:bodyPr/>
          <a:p>
            <a:pPr algn="ctr"/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Газовая фаза во флотационном процессе чаще представлена воздухом. Состав воздуха по объему: азот 78.1%, кислород 20.9%, аргон 1%. Кроме того, присутствует углекислый газ, гелий, неон, криптон. Может быть сернистый газ, аммиак и др. промышленные газы. В объеме воздушных пузырьков кроме воздуха находятся еще и пары воды. В результате взаимодействия с водой состав воздуха изменяется. Например, растворенный воздух содержит азота 65%, кислорода 35%. 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半闭框 5"/>
          <p:cNvSpPr/>
          <p:nvPr/>
        </p:nvSpPr>
        <p:spPr>
          <a:xfrm rot="10800000">
            <a:off x="7778115" y="572579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8740" y="133985"/>
            <a:ext cx="8929370" cy="791845"/>
            <a:chOff x="350" y="-38"/>
            <a:chExt cx="14062" cy="1270"/>
          </a:xfrm>
        </p:grpSpPr>
        <p:sp>
          <p:nvSpPr>
            <p:cNvPr id="9" name="圆角矩形 8"/>
            <p:cNvSpPr/>
            <p:nvPr/>
          </p:nvSpPr>
          <p:spPr>
            <a:xfrm>
              <a:off x="350" y="-38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Прямоугольник 3"/>
            <p:cNvSpPr/>
            <p:nvPr/>
          </p:nvSpPr>
          <p:spPr>
            <a:xfrm>
              <a:off x="350" y="301"/>
              <a:ext cx="13485" cy="68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半闭框 10"/>
          <p:cNvSpPr/>
          <p:nvPr/>
        </p:nvSpPr>
        <p:spPr>
          <a:xfrm>
            <a:off x="266700" y="127698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37285" y="2069465"/>
            <a:ext cx="7095490" cy="4071620"/>
          </a:xfrm>
        </p:spPr>
        <p:txBody>
          <a:bodyPr/>
          <a:p>
            <a:r>
              <a:rPr sz="14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Большое значение для флотации имеет растворимость воздуха в воде и ее изменение в зависимости от температуры и давления. При атмосферном давлении и температуре 20°С в 1 л воды растворяется: азота 0,016 л; кислорода 0,031; углекислого газа 0,88; сероводорода 2,58; аммиака 702 л. Растворимость газов, не вступающих в химическое взаимодействие с водой, весьма невелика. Газы, активно взаимодействующие с водой (углекислый и сернистый газы, сероводород, аммиак и др.), растворяются в значительных количествах. Растворимость газов уменьшается с повышением температуры и увеличивается с повышением давления. При растворении смеси газов (например, воздуха) растворимость каждого из составляющих зависит от его парциального давления в смеси (закон Генри).</a:t>
            </a:r>
            <a:endParaRPr lang="zh-CN" altLang="en-US"/>
          </a:p>
          <a:p>
            <a:endParaRPr lang="zh-CN" altLang="en-US"/>
          </a:p>
        </p:txBody>
      </p:sp>
      <p:sp>
        <p:nvSpPr>
          <p:cNvPr id="6" name="半闭框 5"/>
          <p:cNvSpPr/>
          <p:nvPr/>
        </p:nvSpPr>
        <p:spPr>
          <a:xfrm rot="10800000">
            <a:off x="7806690" y="543877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7315" y="119380"/>
            <a:ext cx="8929370" cy="806450"/>
            <a:chOff x="350" y="75"/>
            <a:chExt cx="14062" cy="1270"/>
          </a:xfrm>
        </p:grpSpPr>
        <p:sp>
          <p:nvSpPr>
            <p:cNvPr id="9" name="圆角矩形 8"/>
            <p:cNvSpPr/>
            <p:nvPr/>
          </p:nvSpPr>
          <p:spPr>
            <a:xfrm>
              <a:off x="350" y="75"/>
              <a:ext cx="14062" cy="1270"/>
            </a:xfrm>
            <a:prstGeom prst="round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Прямоугольник 3"/>
            <p:cNvSpPr/>
            <p:nvPr/>
          </p:nvSpPr>
          <p:spPr>
            <a:xfrm>
              <a:off x="350" y="301"/>
              <a:ext cx="13485" cy="67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ОБРАЗОВАНИЯ И НАУКИ  РЕСПУБЛИКИ КАЗАХСТАН                     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КАЗАХСКИЙ НАЦИОНАЛЬНЫЙ ИССЛЕДОВАТЕЛЬСКИЙ ТЕХНИЧЕСКИЙ УНИВЕРСИТЕТ имени К.И. САТПАЕВА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半闭框 10"/>
          <p:cNvSpPr/>
          <p:nvPr/>
        </p:nvSpPr>
        <p:spPr>
          <a:xfrm>
            <a:off x="725805" y="1276985"/>
            <a:ext cx="863600" cy="79248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2457450" y="1626235"/>
            <a:ext cx="2070735" cy="204089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144395" y="826135"/>
            <a:ext cx="1331595" cy="108077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461510" y="2410460"/>
            <a:ext cx="985520" cy="8001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5231765" y="1104265"/>
            <a:ext cx="642620" cy="52197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171825" y="2688590"/>
            <a:ext cx="642620" cy="52197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018665" y="3488690"/>
            <a:ext cx="642620" cy="52197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Прямоугольник 2"/>
          <p:cNvSpPr/>
          <p:nvPr/>
        </p:nvSpPr>
        <p:spPr>
          <a:xfrm>
            <a:off x="899592" y="1305342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1. </a:t>
            </a:r>
            <a:r>
              <a:rPr lang="ru-RU" dirty="0" err="1"/>
              <a:t>Глембоцкий</a:t>
            </a:r>
            <a:r>
              <a:rPr lang="ru-RU" dirty="0"/>
              <a:t> В.А., </a:t>
            </a:r>
            <a:r>
              <a:rPr lang="ru-RU" dirty="0" err="1"/>
              <a:t>Классен</a:t>
            </a:r>
            <a:r>
              <a:rPr lang="ru-RU" dirty="0"/>
              <a:t> В.И. Флотационные методы обогащения. – М.: Недра,1981. 2. Абрамов А.А., Леонов С.Б. Обогащение руд цветных металлов. –М.: Недра, 1991. 3. Абрамов А.А. Флотационные методы обогащения. –М.: Недра, 1984. 4. Практикум по обогащению полезных ископаемых: Учеб. пособие для вузов/ Под ред. Н.Г. </a:t>
            </a:r>
            <a:r>
              <a:rPr lang="ru-RU" dirty="0" err="1"/>
              <a:t>Бедраня</a:t>
            </a:r>
            <a:r>
              <a:rPr lang="ru-RU" dirty="0"/>
              <a:t>.–М.: Недра, 1998. –526 с. </a:t>
            </a:r>
            <a:endParaRPr lang="ru-RU" dirty="0"/>
          </a:p>
          <a:p>
            <a:r>
              <a:rPr lang="ru-RU" dirty="0"/>
              <a:t> </a:t>
            </a:r>
            <a:endParaRPr lang="ru-RU" dirty="0"/>
          </a:p>
          <a:p>
            <a:r>
              <a:rPr lang="ru-RU" dirty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2045335" y="1945640"/>
            <a:ext cx="5260975" cy="2066925"/>
          </a:xfrm>
        </p:spPr>
        <p:txBody>
          <a:bodyPr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96579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96579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TAG_VERSION" val="1.0"/>
  <p:tag name="KSO_WM_BEAUTIFY_FLAG" val="#wm#"/>
  <p:tag name="KSO_WM_COMBINE_RELATE_SLIDE_ID" val="custom925310_1"/>
  <p:tag name="KSO_WM_TEMPLATE_CATEGORY" val="custom"/>
  <p:tag name="KSO_WM_TEMPLATE_INDEX" val="20196579"/>
  <p:tag name="KSO_WM_TEMPLATE_SUBCATEGORY" val="0"/>
  <p:tag name="KSO_WM_TEMPLATE_THUMBS_INDEX" val="1"/>
</p:tagLst>
</file>

<file path=ppt/theme/theme1.xml><?xml version="1.0" encoding="utf-8"?>
<a:theme xmlns:a="http://schemas.openxmlformats.org/drawingml/2006/main" name="1_Office 主题​​">
  <a:themeElements>
    <a:clrScheme name="自定义 4">
      <a:dk1>
        <a:srgbClr val="000000"/>
      </a:dk1>
      <a:lt1>
        <a:srgbClr val="FFFFFF"/>
      </a:lt1>
      <a:dk2>
        <a:srgbClr val="364048"/>
      </a:dk2>
      <a:lt2>
        <a:srgbClr val="8F7046"/>
      </a:lt2>
      <a:accent1>
        <a:srgbClr val="8F7046"/>
      </a:accent1>
      <a:accent2>
        <a:srgbClr val="C8AF92"/>
      </a:accent2>
      <a:accent3>
        <a:srgbClr val="C6BCB2"/>
      </a:accent3>
      <a:accent4>
        <a:srgbClr val="D7C9BC"/>
      </a:accent4>
      <a:accent5>
        <a:srgbClr val="364148"/>
      </a:accent5>
      <a:accent6>
        <a:srgbClr val="907046"/>
      </a:accent6>
      <a:hlink>
        <a:srgbClr val="D7C9BC"/>
      </a:hlink>
      <a:folHlink>
        <a:srgbClr val="BFBFB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0</TotalTime>
  <Words>5830</Words>
  <Application>WPS 演示</Application>
  <PresentationFormat>Экран (4:3)</PresentationFormat>
  <Paragraphs>72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SimSun</vt:lpstr>
      <vt:lpstr>Wingdings</vt:lpstr>
      <vt:lpstr>Microsoft YaHei</vt:lpstr>
      <vt:lpstr>Times New Roman</vt:lpstr>
      <vt:lpstr/>
      <vt:lpstr>Arial Unicode MS</vt:lpstr>
      <vt:lpstr>Calibri</vt:lpstr>
      <vt:lpstr>Segoe Print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Свойства воздуха</vt:lpstr>
      <vt:lpstr>PowerPoint 演示文稿</vt:lpstr>
      <vt:lpstr>PowerPoint 演示文稿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Tansholpan</dc:creator>
  <cp:lastModifiedBy>Meiirman</cp:lastModifiedBy>
  <cp:revision>20</cp:revision>
  <dcterms:created xsi:type="dcterms:W3CDTF">2018-09-06T13:57:00Z</dcterms:created>
  <dcterms:modified xsi:type="dcterms:W3CDTF">2020-03-19T06:30:12Z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