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9" r:id="rId4"/>
    <p:sldId id="291" r:id="rId5"/>
    <p:sldId id="303" r:id="rId6"/>
    <p:sldId id="304" r:id="rId7"/>
    <p:sldId id="305" r:id="rId8"/>
    <p:sldId id="296" r:id="rId9"/>
    <p:sldId id="306" r:id="rId10"/>
    <p:sldId id="307" r:id="rId11"/>
    <p:sldId id="311" r:id="rId12"/>
    <p:sldId id="315" r:id="rId13"/>
    <p:sldId id="314" r:id="rId14"/>
    <p:sldId id="316" r:id="rId15"/>
    <p:sldId id="300" r:id="rId16"/>
    <p:sldId id="29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805624e-bdbb-4811-8394-24dfc876df7d}">
          <p14:sldIdLst>
            <p14:sldId id="256"/>
            <p14:sldId id="269"/>
            <p14:sldId id="305"/>
            <p14:sldId id="296"/>
            <p14:sldId id="306"/>
            <p14:sldId id="307"/>
            <p14:sldId id="311"/>
            <p14:sldId id="315"/>
            <p14:sldId id="314"/>
            <p14:sldId id="316"/>
            <p14:sldId id="300"/>
            <p14:sldId id="299"/>
            <p14:sldId id="291"/>
            <p14:sldId id="303"/>
            <p14:sldId id="304"/>
          </p14:sldIdLst>
        </p14:section>
        <p14:section name="无标题节" id="{5b51aa93-cdb6-4df3-a193-831ed05b4c59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1" Type="http://schemas.openxmlformats.org/officeDocument/2006/relationships/tags" Target="../tags/tag41.xml"/><Relationship Id="rId20" Type="http://schemas.openxmlformats.org/officeDocument/2006/relationships/tags" Target="../tags/tag40.xml"/><Relationship Id="rId2" Type="http://schemas.openxmlformats.org/officeDocument/2006/relationships/tags" Target="../tags/tag22.xml"/><Relationship Id="rId19" Type="http://schemas.openxmlformats.org/officeDocument/2006/relationships/tags" Target="../tags/tag39.xml"/><Relationship Id="rId18" Type="http://schemas.openxmlformats.org/officeDocument/2006/relationships/tags" Target="../tags/tag38.xml"/><Relationship Id="rId17" Type="http://schemas.openxmlformats.org/officeDocument/2006/relationships/tags" Target="../tags/tag37.xml"/><Relationship Id="rId16" Type="http://schemas.openxmlformats.org/officeDocument/2006/relationships/tags" Target="../tags/tag36.xml"/><Relationship Id="rId15" Type="http://schemas.openxmlformats.org/officeDocument/2006/relationships/tags" Target="../tags/tag35.xml"/><Relationship Id="rId14" Type="http://schemas.openxmlformats.org/officeDocument/2006/relationships/tags" Target="../tags/tag34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>
            <p:custDataLst>
              <p:tags r:id="rId2"/>
            </p:custDataLst>
          </p:nvPr>
        </p:nvSpPr>
        <p:spPr>
          <a:xfrm>
            <a:off x="8342710" y="-7938"/>
            <a:ext cx="801290" cy="1052513"/>
          </a:xfrm>
          <a:custGeom>
            <a:avLst/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椭圆 4"/>
          <p:cNvSpPr/>
          <p:nvPr>
            <p:custDataLst>
              <p:tags r:id="rId3"/>
            </p:custDataLst>
          </p:nvPr>
        </p:nvSpPr>
        <p:spPr>
          <a:xfrm>
            <a:off x="6022181" y="458788"/>
            <a:ext cx="556022" cy="7413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任意多边形: 形状 5"/>
          <p:cNvSpPr/>
          <p:nvPr>
            <p:custDataLst>
              <p:tags r:id="rId4"/>
            </p:custDataLst>
          </p:nvPr>
        </p:nvSpPr>
        <p:spPr>
          <a:xfrm>
            <a:off x="2465785" y="-7938"/>
            <a:ext cx="1092994" cy="584201"/>
          </a:xfrm>
          <a:custGeom>
            <a:avLst/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任意多边形: 形状 6"/>
          <p:cNvSpPr/>
          <p:nvPr>
            <p:custDataLst>
              <p:tags r:id="rId5"/>
            </p:custDataLst>
          </p:nvPr>
        </p:nvSpPr>
        <p:spPr>
          <a:xfrm>
            <a:off x="3899297" y="5929313"/>
            <a:ext cx="1371600" cy="938212"/>
          </a:xfrm>
          <a:custGeom>
            <a:avLst/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6"/>
            </p:custDataLst>
          </p:nvPr>
        </p:nvSpPr>
        <p:spPr>
          <a:xfrm>
            <a:off x="8209360" y="6275388"/>
            <a:ext cx="777478" cy="593725"/>
          </a:xfrm>
          <a:custGeom>
            <a:avLst/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任意多边形: 形状 8"/>
          <p:cNvSpPr/>
          <p:nvPr>
            <p:custDataLst>
              <p:tags r:id="rId7"/>
            </p:custDataLst>
          </p:nvPr>
        </p:nvSpPr>
        <p:spPr>
          <a:xfrm>
            <a:off x="-14287" y="6184900"/>
            <a:ext cx="590550" cy="673100"/>
          </a:xfrm>
          <a:custGeom>
            <a:avLst/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0" name="KSO_Shape"/>
          <p:cNvSpPr/>
          <p:nvPr>
            <p:custDataLst>
              <p:tags r:id="rId8"/>
            </p:custDataLst>
          </p:nvPr>
        </p:nvSpPr>
        <p:spPr>
          <a:xfrm rot="13141020">
            <a:off x="363141" y="1138238"/>
            <a:ext cx="145256" cy="169862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9"/>
            </p:custDataLst>
          </p:nvPr>
        </p:nvSpPr>
        <p:spPr>
          <a:xfrm rot="17100000">
            <a:off x="616744" y="3236913"/>
            <a:ext cx="161925" cy="19050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10"/>
            </p:custDataLst>
          </p:nvPr>
        </p:nvSpPr>
        <p:spPr>
          <a:xfrm rot="10154805">
            <a:off x="6324600" y="6116638"/>
            <a:ext cx="235744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>
            <p:custDataLst>
              <p:tags r:id="rId11"/>
            </p:custDataLst>
          </p:nvPr>
        </p:nvSpPr>
        <p:spPr>
          <a:xfrm rot="11738950">
            <a:off x="8083154" y="2560638"/>
            <a:ext cx="235744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 184"/>
          <p:cNvSpPr/>
          <p:nvPr>
            <p:custDataLst>
              <p:tags r:id="rId12"/>
            </p:custDataLst>
          </p:nvPr>
        </p:nvSpPr>
        <p:spPr>
          <a:xfrm>
            <a:off x="545306" y="1936750"/>
            <a:ext cx="702469" cy="9366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2068286" y="2510565"/>
            <a:ext cx="5007429" cy="902363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单击此处编辑标题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4"/>
            </p:custDataLst>
          </p:nvPr>
        </p:nvSpPr>
        <p:spPr>
          <a:xfrm>
            <a:off x="2068286" y="3461461"/>
            <a:ext cx="5007429" cy="59055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15" name="日期占位符 3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页脚占位符 4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灯片编号占位符 5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211BC-75D6-4CD0-9CC5-9DA167636D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952508"/>
            <a:ext cx="8139178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>
            <p:custDataLst>
              <p:tags r:id="rId2"/>
            </p:custDataLst>
          </p:nvPr>
        </p:nvSpPr>
        <p:spPr>
          <a:xfrm>
            <a:off x="1056085" y="2114550"/>
            <a:ext cx="2010965" cy="268128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3302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 dirty="0">
              <a:latin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椭圆 4"/>
          <p:cNvSpPr/>
          <p:nvPr>
            <p:custDataLst>
              <p:tags r:id="rId3"/>
            </p:custDataLst>
          </p:nvPr>
        </p:nvSpPr>
        <p:spPr>
          <a:xfrm>
            <a:off x="1181100" y="2266950"/>
            <a:ext cx="1783556" cy="23764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>
            <p:custDataLst>
              <p:tags r:id="rId4"/>
            </p:custDataLst>
          </p:nvPr>
        </p:nvCxnSpPr>
        <p:spPr>
          <a:xfrm>
            <a:off x="3571875" y="3602038"/>
            <a:ext cx="3711179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7352110" y="3541713"/>
            <a:ext cx="86915" cy="1158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6"/>
            </p:custDataLst>
          </p:nvPr>
        </p:nvSpPr>
        <p:spPr>
          <a:xfrm>
            <a:off x="7724775" y="3541713"/>
            <a:ext cx="86916" cy="11588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7475935" y="3541713"/>
            <a:ext cx="86915" cy="1158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>
            <p:custDataLst>
              <p:tags r:id="rId8"/>
            </p:custDataLst>
          </p:nvPr>
        </p:nvSpPr>
        <p:spPr>
          <a:xfrm>
            <a:off x="7600950" y="3541713"/>
            <a:ext cx="86916" cy="1158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9"/>
            </p:custDataLst>
          </p:nvPr>
        </p:nvSpPr>
        <p:spPr>
          <a:xfrm rot="237355">
            <a:off x="2078831" y="2308225"/>
            <a:ext cx="145256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10"/>
            </p:custDataLst>
          </p:nvPr>
        </p:nvSpPr>
        <p:spPr>
          <a:xfrm rot="1275228">
            <a:off x="2252663" y="2360613"/>
            <a:ext cx="145256" cy="169862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3" name="KSO_Shape"/>
          <p:cNvSpPr/>
          <p:nvPr>
            <p:custDataLst>
              <p:tags r:id="rId11"/>
            </p:custDataLst>
          </p:nvPr>
        </p:nvSpPr>
        <p:spPr>
          <a:xfrm rot="2175228">
            <a:off x="2407444" y="2478088"/>
            <a:ext cx="145256" cy="17145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KSO_Shape"/>
          <p:cNvSpPr/>
          <p:nvPr>
            <p:custDataLst>
              <p:tags r:id="rId12"/>
            </p:custDataLst>
          </p:nvPr>
        </p:nvSpPr>
        <p:spPr>
          <a:xfrm rot="3075228">
            <a:off x="2522339" y="2640806"/>
            <a:ext cx="145256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5" name="KSO_Shape"/>
          <p:cNvSpPr/>
          <p:nvPr>
            <p:custDataLst>
              <p:tags r:id="rId13"/>
            </p:custDataLst>
          </p:nvPr>
        </p:nvSpPr>
        <p:spPr>
          <a:xfrm rot="298659" flipH="1" flipV="1">
            <a:off x="1852613" y="4416425"/>
            <a:ext cx="145256" cy="171450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6" name="KSO_Shape"/>
          <p:cNvSpPr/>
          <p:nvPr>
            <p:custDataLst>
              <p:tags r:id="rId14"/>
            </p:custDataLst>
          </p:nvPr>
        </p:nvSpPr>
        <p:spPr>
          <a:xfrm rot="1336532" flipH="1" flipV="1">
            <a:off x="1682354" y="4365625"/>
            <a:ext cx="145256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7" name="KSO_Shape"/>
          <p:cNvSpPr/>
          <p:nvPr>
            <p:custDataLst>
              <p:tags r:id="rId15"/>
            </p:custDataLst>
          </p:nvPr>
        </p:nvSpPr>
        <p:spPr>
          <a:xfrm rot="2236532" flipH="1" flipV="1">
            <a:off x="1529954" y="4243388"/>
            <a:ext cx="145256" cy="169862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8" name="KSO_Shape"/>
          <p:cNvSpPr/>
          <p:nvPr>
            <p:custDataLst>
              <p:tags r:id="rId16"/>
            </p:custDataLst>
          </p:nvPr>
        </p:nvSpPr>
        <p:spPr>
          <a:xfrm rot="3136532" flipH="1" flipV="1">
            <a:off x="1417439" y="4079081"/>
            <a:ext cx="145256" cy="169863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3548063" y="2895613"/>
            <a:ext cx="3734753" cy="564898"/>
          </a:xfrm>
        </p:spPr>
        <p:txBody>
          <a:bodyPr anchor="b">
            <a:normAutofit/>
          </a:bodyPr>
          <a:lstStyle>
            <a:lvl1pPr>
              <a:defRPr sz="21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3548063" y="3753579"/>
            <a:ext cx="3734753" cy="581108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19" name="日期占位符 3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/>
          <a:lstStyle>
            <a:lvl1pPr>
              <a:defRPr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20" name="页脚占位符 4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>
            <a:lvl1pPr>
              <a:defRPr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endParaRPr lang="ru-RU"/>
          </a:p>
        </p:txBody>
      </p:sp>
      <p:sp>
        <p:nvSpPr>
          <p:cNvPr id="21" name="灯片编号占位符 5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952508"/>
            <a:ext cx="3962432" cy="5388907"/>
          </a:xfrm>
        </p:spPr>
        <p:txBody>
          <a:bodyPr>
            <a:noAutofit/>
          </a:bodyPr>
          <a:lstStyle>
            <a:lvl1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1pPr>
            <a:lvl2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2pPr>
            <a:lvl3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3pPr>
            <a:lvl4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4pPr>
            <a:lvl5pPr>
              <a:defRPr sz="1200"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02448" y="952508"/>
            <a:ext cx="3962432" cy="381003"/>
          </a:xfrm>
        </p:spPr>
        <p:txBody>
          <a:bodyPr tIns="38100" rIns="76200" bIns="3810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406525"/>
            <a:ext cx="3962400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4676813" y="952508"/>
            <a:ext cx="3962432" cy="381003"/>
          </a:xfrm>
        </p:spPr>
        <p:txBody>
          <a:bodyPr tIns="38100" rIns="76200" bIns="3810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406525"/>
            <a:ext cx="3962432" cy="4934752"/>
          </a:xfrm>
        </p:spPr>
        <p:txBody>
          <a:bodyPr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5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  <a:p>
            <a:pPr lvl="1"/>
            <a:r>
              <a:rPr lang="zh-CN" altLang="en-US" noProof="1">
                <a:sym typeface="+mn-ea"/>
              </a:rPr>
              <a:t>第二级</a:t>
            </a:r>
            <a:endParaRPr lang="zh-CN" altLang="en-US" noProof="1">
              <a:sym typeface="+mn-ea"/>
            </a:endParaRPr>
          </a:p>
          <a:p>
            <a:pPr lvl="2"/>
            <a:r>
              <a:rPr lang="zh-CN" altLang="en-US" noProof="1">
                <a:sym typeface="+mn-ea"/>
              </a:rPr>
              <a:t>第三级</a:t>
            </a:r>
            <a:endParaRPr lang="zh-CN" altLang="en-US" noProof="1">
              <a:sym typeface="+mn-ea"/>
            </a:endParaRPr>
          </a:p>
          <a:p>
            <a:pPr lvl="3"/>
            <a:r>
              <a:rPr lang="zh-CN" altLang="en-US" noProof="1">
                <a:sym typeface="+mn-ea"/>
              </a:rPr>
              <a:t>第四级</a:t>
            </a:r>
            <a:endParaRPr lang="zh-CN" altLang="en-US" noProof="1">
              <a:sym typeface="+mn-ea"/>
            </a:endParaRPr>
          </a:p>
          <a:p>
            <a:pPr lvl="4"/>
            <a:r>
              <a:rPr lang="zh-CN" altLang="en-US" noProof="1">
                <a:sym typeface="+mn-ea"/>
              </a:rPr>
              <a:t>第五级</a:t>
            </a:r>
            <a:endParaRPr noProof="1"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443234"/>
            <a:ext cx="8139178" cy="441964"/>
          </a:xfrm>
        </p:spPr>
        <p:txBody>
          <a:bodyPr rtlCol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952508"/>
            <a:ext cx="3962432" cy="5388907"/>
          </a:xfrm>
        </p:spPr>
        <p:txBody>
          <a:bodyPr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lang="zh-CN" altLang="en-US" noProof="1">
                <a:sym typeface="+mn-ea"/>
              </a:rPr>
              <a:t>单击图标添加图片</a:t>
            </a:r>
            <a:endParaRPr lang="zh-CN" altLang="en-US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952508"/>
            <a:ext cx="3962432" cy="5388907"/>
          </a:xfrm>
        </p:spPr>
        <p:txBody>
          <a:bodyPr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/>
              <a:t>单击此处</a:t>
            </a:r>
            <a:r>
              <a:rPr lang="zh-CN" altLang="en-US" noProof="1">
                <a:sym typeface="+mn-ea"/>
              </a:rPr>
              <a:t>编辑母版文本样式</a:t>
            </a:r>
            <a:endParaRPr lang="zh-CN" altLang="en-US" noProof="1">
              <a:sym typeface="+mn-ea"/>
            </a:endParaRP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653C0-A96E-44F7-9432-62EAC453DCCC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952508"/>
            <a:ext cx="713238" cy="5388907"/>
          </a:xfrm>
        </p:spPr>
        <p:txBody>
          <a:bodyPr vert="eaVert" rtlCol="0" anchor="ctr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单击此处编辑母版标题样式</a:t>
            </a:r>
            <a:endParaRPr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952500"/>
            <a:ext cx="7371076" cy="5388907"/>
          </a:xfrm>
        </p:spPr>
        <p:txBody>
          <a:bodyPr vert="eaVert"/>
          <a:lstStyle>
            <a:lvl1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1pPr>
            <a:lvl2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2pPr>
            <a:lvl3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3pPr>
            <a:lvl4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4pPr>
            <a:lvl5pPr indent="0" eaLnBrk="1" fontAlgn="auto" latinLnBrk="0" hangingPunct="1">
              <a:defRPr>
                <a:latin typeface="Microsoft YaHei" panose="020B0503020204020204" charset="-122"/>
                <a:ea typeface="Microsoft YaHei" panose="020B0503020204020204" charset="-122"/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2"/>
            </p:custDataLst>
          </p:nvPr>
        </p:nvSpPr>
        <p:spPr>
          <a:xfrm>
            <a:off x="502448" y="952508"/>
            <a:ext cx="8139178" cy="538890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2326F-068C-4081-A9BE-717E8CE3C581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>
            <p:custDataLst>
              <p:tags r:id="rId2"/>
            </p:custDataLst>
          </p:nvPr>
        </p:nvSpPr>
        <p:spPr>
          <a:xfrm>
            <a:off x="8342710" y="-7938"/>
            <a:ext cx="801290" cy="1052513"/>
          </a:xfrm>
          <a:custGeom>
            <a:avLst/>
            <a:gdLst>
              <a:gd name="connsiteX0" fmla="*/ 65352 w 1068729"/>
              <a:gd name="connsiteY0" fmla="*/ 0 h 1052118"/>
              <a:gd name="connsiteX1" fmla="*/ 1068729 w 1068729"/>
              <a:gd name="connsiteY1" fmla="*/ 0 h 1052118"/>
              <a:gd name="connsiteX2" fmla="*/ 1068729 w 1068729"/>
              <a:gd name="connsiteY2" fmla="*/ 977750 h 1052118"/>
              <a:gd name="connsiteX3" fmla="*/ 1040113 w 1068729"/>
              <a:gd name="connsiteY3" fmla="*/ 993283 h 1052118"/>
              <a:gd name="connsiteX4" fmla="*/ 748689 w 1068729"/>
              <a:gd name="connsiteY4" fmla="*/ 1052118 h 1052118"/>
              <a:gd name="connsiteX5" fmla="*/ 0 w 1068729"/>
              <a:gd name="connsiteY5" fmla="*/ 303429 h 1052118"/>
              <a:gd name="connsiteX6" fmla="*/ 58836 w 1068729"/>
              <a:gd name="connsiteY6" fmla="*/ 12005 h 1052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8729" h="1052118">
                <a:moveTo>
                  <a:pt x="65352" y="0"/>
                </a:moveTo>
                <a:lnTo>
                  <a:pt x="1068729" y="0"/>
                </a:lnTo>
                <a:lnTo>
                  <a:pt x="1068729" y="977750"/>
                </a:lnTo>
                <a:lnTo>
                  <a:pt x="1040113" y="993283"/>
                </a:lnTo>
                <a:cubicBezTo>
                  <a:pt x="950541" y="1031168"/>
                  <a:pt x="852062" y="1052118"/>
                  <a:pt x="748689" y="1052118"/>
                </a:cubicBezTo>
                <a:cubicBezTo>
                  <a:pt x="335199" y="1052118"/>
                  <a:pt x="0" y="716919"/>
                  <a:pt x="0" y="303429"/>
                </a:cubicBezTo>
                <a:cubicBezTo>
                  <a:pt x="0" y="200056"/>
                  <a:pt x="20950" y="101577"/>
                  <a:pt x="58836" y="120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4" name="椭圆 3"/>
          <p:cNvSpPr/>
          <p:nvPr>
            <p:custDataLst>
              <p:tags r:id="rId3"/>
            </p:custDataLst>
          </p:nvPr>
        </p:nvSpPr>
        <p:spPr>
          <a:xfrm>
            <a:off x="1110854" y="1231812"/>
            <a:ext cx="1122759" cy="1498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5" name="任意多边形: 形状 4"/>
          <p:cNvSpPr/>
          <p:nvPr>
            <p:custDataLst>
              <p:tags r:id="rId4"/>
            </p:custDataLst>
          </p:nvPr>
        </p:nvSpPr>
        <p:spPr>
          <a:xfrm>
            <a:off x="6067425" y="-7938"/>
            <a:ext cx="785813" cy="420688"/>
          </a:xfrm>
          <a:custGeom>
            <a:avLst/>
            <a:gdLst>
              <a:gd name="connsiteX0" fmla="*/ 0 w 1458561"/>
              <a:gd name="connsiteY0" fmla="*/ 0 h 584280"/>
              <a:gd name="connsiteX1" fmla="*/ 1458561 w 1458561"/>
              <a:gd name="connsiteY1" fmla="*/ 0 h 584280"/>
              <a:gd name="connsiteX2" fmla="*/ 1419134 w 1458561"/>
              <a:gd name="connsiteY2" fmla="*/ 127015 h 584280"/>
              <a:gd name="connsiteX3" fmla="*/ 729281 w 1458561"/>
              <a:gd name="connsiteY3" fmla="*/ 584280 h 584280"/>
              <a:gd name="connsiteX4" fmla="*/ 39427 w 1458561"/>
              <a:gd name="connsiteY4" fmla="*/ 127015 h 58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8561" h="584280">
                <a:moveTo>
                  <a:pt x="0" y="0"/>
                </a:moveTo>
                <a:lnTo>
                  <a:pt x="1458561" y="0"/>
                </a:lnTo>
                <a:lnTo>
                  <a:pt x="1419134" y="127015"/>
                </a:lnTo>
                <a:cubicBezTo>
                  <a:pt x="1305477" y="395731"/>
                  <a:pt x="1039398" y="584280"/>
                  <a:pt x="729281" y="584280"/>
                </a:cubicBezTo>
                <a:cubicBezTo>
                  <a:pt x="419163" y="584280"/>
                  <a:pt x="153084" y="395731"/>
                  <a:pt x="39427" y="1270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任意多边形: 形状 5"/>
          <p:cNvSpPr/>
          <p:nvPr>
            <p:custDataLst>
              <p:tags r:id="rId5"/>
            </p:custDataLst>
          </p:nvPr>
        </p:nvSpPr>
        <p:spPr>
          <a:xfrm>
            <a:off x="3444479" y="5781675"/>
            <a:ext cx="1587103" cy="1087438"/>
          </a:xfrm>
          <a:custGeom>
            <a:avLst/>
            <a:gdLst>
              <a:gd name="connsiteX0" fmla="*/ 1058486 w 2116971"/>
              <a:gd name="connsiteY0" fmla="*/ 0 h 1086707"/>
              <a:gd name="connsiteX1" fmla="*/ 2116971 w 2116971"/>
              <a:gd name="connsiteY1" fmla="*/ 1058486 h 1086707"/>
              <a:gd name="connsiteX2" fmla="*/ 2114126 w 2116971"/>
              <a:gd name="connsiteY2" fmla="*/ 1086707 h 1086707"/>
              <a:gd name="connsiteX3" fmla="*/ 2845 w 2116971"/>
              <a:gd name="connsiteY3" fmla="*/ 1086707 h 1086707"/>
              <a:gd name="connsiteX4" fmla="*/ 0 w 2116971"/>
              <a:gd name="connsiteY4" fmla="*/ 1058486 h 1086707"/>
              <a:gd name="connsiteX5" fmla="*/ 1058486 w 2116971"/>
              <a:gd name="connsiteY5" fmla="*/ 0 h 108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971" h="1086707">
                <a:moveTo>
                  <a:pt x="1058486" y="0"/>
                </a:moveTo>
                <a:cubicBezTo>
                  <a:pt x="1643071" y="0"/>
                  <a:pt x="2116971" y="473900"/>
                  <a:pt x="2116971" y="1058486"/>
                </a:cubicBezTo>
                <a:lnTo>
                  <a:pt x="2114126" y="1086707"/>
                </a:lnTo>
                <a:lnTo>
                  <a:pt x="2845" y="1086707"/>
                </a:lnTo>
                <a:lnTo>
                  <a:pt x="0" y="1058486"/>
                </a:lnTo>
                <a:cubicBezTo>
                  <a:pt x="0" y="473900"/>
                  <a:pt x="473899" y="0"/>
                  <a:pt x="10584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7" name="任意多边形: 形状 6"/>
          <p:cNvSpPr/>
          <p:nvPr>
            <p:custDataLst>
              <p:tags r:id="rId6"/>
            </p:custDataLst>
          </p:nvPr>
        </p:nvSpPr>
        <p:spPr>
          <a:xfrm>
            <a:off x="8209360" y="6275388"/>
            <a:ext cx="777478" cy="593725"/>
          </a:xfrm>
          <a:custGeom>
            <a:avLst/>
            <a:gdLst>
              <a:gd name="connsiteX0" fmla="*/ 517890 w 1035780"/>
              <a:gd name="connsiteY0" fmla="*/ 0 h 593238"/>
              <a:gd name="connsiteX1" fmla="*/ 1035780 w 1035780"/>
              <a:gd name="connsiteY1" fmla="*/ 517890 h 593238"/>
              <a:gd name="connsiteX2" fmla="*/ 1028184 w 1035780"/>
              <a:gd name="connsiteY2" fmla="*/ 593238 h 593238"/>
              <a:gd name="connsiteX3" fmla="*/ 7596 w 1035780"/>
              <a:gd name="connsiteY3" fmla="*/ 593238 h 593238"/>
              <a:gd name="connsiteX4" fmla="*/ 0 w 1035780"/>
              <a:gd name="connsiteY4" fmla="*/ 517890 h 593238"/>
              <a:gd name="connsiteX5" fmla="*/ 517890 w 1035780"/>
              <a:gd name="connsiteY5" fmla="*/ 0 h 59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5780" h="593238">
                <a:moveTo>
                  <a:pt x="517890" y="0"/>
                </a:moveTo>
                <a:cubicBezTo>
                  <a:pt x="803913" y="0"/>
                  <a:pt x="1035780" y="231867"/>
                  <a:pt x="1035780" y="517890"/>
                </a:cubicBezTo>
                <a:lnTo>
                  <a:pt x="1028184" y="593238"/>
                </a:lnTo>
                <a:lnTo>
                  <a:pt x="7596" y="593238"/>
                </a:lnTo>
                <a:lnTo>
                  <a:pt x="0" y="517890"/>
                </a:lnTo>
                <a:cubicBezTo>
                  <a:pt x="0" y="231867"/>
                  <a:pt x="231867" y="0"/>
                  <a:pt x="5178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8" name="任意多边形: 形状 7"/>
          <p:cNvSpPr/>
          <p:nvPr>
            <p:custDataLst>
              <p:tags r:id="rId7"/>
            </p:custDataLst>
          </p:nvPr>
        </p:nvSpPr>
        <p:spPr>
          <a:xfrm>
            <a:off x="-14287" y="6184900"/>
            <a:ext cx="590550" cy="673100"/>
          </a:xfrm>
          <a:custGeom>
            <a:avLst/>
            <a:gdLst>
              <a:gd name="connsiteX0" fmla="*/ 269296 w 787186"/>
              <a:gd name="connsiteY0" fmla="*/ 0 h 673570"/>
              <a:gd name="connsiteX1" fmla="*/ 787186 w 787186"/>
              <a:gd name="connsiteY1" fmla="*/ 517890 h 673570"/>
              <a:gd name="connsiteX2" fmla="*/ 776665 w 787186"/>
              <a:gd name="connsiteY2" fmla="*/ 622263 h 673570"/>
              <a:gd name="connsiteX3" fmla="*/ 760738 w 787186"/>
              <a:gd name="connsiteY3" fmla="*/ 673570 h 673570"/>
              <a:gd name="connsiteX4" fmla="*/ 0 w 787186"/>
              <a:gd name="connsiteY4" fmla="*/ 673570 h 673570"/>
              <a:gd name="connsiteX5" fmla="*/ 0 w 787186"/>
              <a:gd name="connsiteY5" fmla="*/ 77450 h 673570"/>
              <a:gd name="connsiteX6" fmla="*/ 67710 w 787186"/>
              <a:gd name="connsiteY6" fmla="*/ 40699 h 673570"/>
              <a:gd name="connsiteX7" fmla="*/ 269296 w 787186"/>
              <a:gd name="connsiteY7" fmla="*/ 0 h 67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186" h="673570">
                <a:moveTo>
                  <a:pt x="269296" y="0"/>
                </a:moveTo>
                <a:cubicBezTo>
                  <a:pt x="555319" y="0"/>
                  <a:pt x="787186" y="231867"/>
                  <a:pt x="787186" y="517890"/>
                </a:cubicBezTo>
                <a:cubicBezTo>
                  <a:pt x="787186" y="553643"/>
                  <a:pt x="783563" y="588550"/>
                  <a:pt x="776665" y="622263"/>
                </a:cubicBezTo>
                <a:lnTo>
                  <a:pt x="760738" y="673570"/>
                </a:lnTo>
                <a:lnTo>
                  <a:pt x="0" y="673570"/>
                </a:lnTo>
                <a:lnTo>
                  <a:pt x="0" y="77450"/>
                </a:lnTo>
                <a:lnTo>
                  <a:pt x="67710" y="40699"/>
                </a:lnTo>
                <a:cubicBezTo>
                  <a:pt x="129669" y="14492"/>
                  <a:pt x="197790" y="0"/>
                  <a:pt x="26929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9" name="KSO_Shape"/>
          <p:cNvSpPr/>
          <p:nvPr>
            <p:custDataLst>
              <p:tags r:id="rId8"/>
            </p:custDataLst>
          </p:nvPr>
        </p:nvSpPr>
        <p:spPr>
          <a:xfrm rot="10154805">
            <a:off x="7439025" y="4903788"/>
            <a:ext cx="235744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0" name="KSO_Shape"/>
          <p:cNvSpPr/>
          <p:nvPr>
            <p:custDataLst>
              <p:tags r:id="rId9"/>
            </p:custDataLst>
          </p:nvPr>
        </p:nvSpPr>
        <p:spPr>
          <a:xfrm rot="10154805">
            <a:off x="6204950" y="2335838"/>
            <a:ext cx="235744" cy="276225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 dirty="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KSO_Shape"/>
          <p:cNvSpPr/>
          <p:nvPr>
            <p:custDataLst>
              <p:tags r:id="rId10"/>
            </p:custDataLst>
          </p:nvPr>
        </p:nvSpPr>
        <p:spPr>
          <a:xfrm rot="13326744">
            <a:off x="982266" y="4641850"/>
            <a:ext cx="471488" cy="554038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 dirty="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KSO_Shape"/>
          <p:cNvSpPr/>
          <p:nvPr>
            <p:custDataLst>
              <p:tags r:id="rId11"/>
            </p:custDataLst>
          </p:nvPr>
        </p:nvSpPr>
        <p:spPr>
          <a:xfrm rot="6300000">
            <a:off x="4360069" y="893763"/>
            <a:ext cx="422672" cy="496887"/>
          </a:xfrm>
          <a:custGeom>
            <a:avLst/>
            <a:gdLst>
              <a:gd name="connsiteX0" fmla="*/ 282090 w 560550"/>
              <a:gd name="connsiteY0" fmla="*/ 0 h 493591"/>
              <a:gd name="connsiteX1" fmla="*/ 307359 w 560550"/>
              <a:gd name="connsiteY1" fmla="*/ 19328 h 493591"/>
              <a:gd name="connsiteX2" fmla="*/ 322151 w 560550"/>
              <a:gd name="connsiteY2" fmla="*/ 46641 h 493591"/>
              <a:gd name="connsiteX3" fmla="*/ 422483 w 560550"/>
              <a:gd name="connsiteY3" fmla="*/ 244308 h 493591"/>
              <a:gd name="connsiteX4" fmla="*/ 421839 w 560550"/>
              <a:gd name="connsiteY4" fmla="*/ 243943 h 493591"/>
              <a:gd name="connsiteX5" fmla="*/ 426075 w 560550"/>
              <a:gd name="connsiteY5" fmla="*/ 252279 h 493591"/>
              <a:gd name="connsiteX6" fmla="*/ 549713 w 560550"/>
              <a:gd name="connsiteY6" fmla="*/ 442022 h 493591"/>
              <a:gd name="connsiteX7" fmla="*/ 553726 w 560550"/>
              <a:gd name="connsiteY7" fmla="*/ 448555 h 493591"/>
              <a:gd name="connsiteX8" fmla="*/ 557360 w 560550"/>
              <a:gd name="connsiteY8" fmla="*/ 480662 h 493591"/>
              <a:gd name="connsiteX9" fmla="*/ 557111 w 560550"/>
              <a:gd name="connsiteY9" fmla="*/ 481348 h 493591"/>
              <a:gd name="connsiteX10" fmla="*/ 527738 w 560550"/>
              <a:gd name="connsiteY10" fmla="*/ 493568 h 493591"/>
              <a:gd name="connsiteX11" fmla="*/ 496688 w 560550"/>
              <a:gd name="connsiteY11" fmla="*/ 492722 h 493591"/>
              <a:gd name="connsiteX12" fmla="*/ 275338 w 560550"/>
              <a:gd name="connsiteY12" fmla="*/ 480778 h 493591"/>
              <a:gd name="connsiteX13" fmla="*/ 275975 w 560550"/>
              <a:gd name="connsiteY13" fmla="*/ 480403 h 493591"/>
              <a:gd name="connsiteX14" fmla="*/ 266629 w 560550"/>
              <a:gd name="connsiteY14" fmla="*/ 479903 h 493591"/>
              <a:gd name="connsiteX15" fmla="*/ 40497 w 560550"/>
              <a:gd name="connsiteY15" fmla="*/ 492105 h 493591"/>
              <a:gd name="connsiteX16" fmla="*/ 32832 w 560550"/>
              <a:gd name="connsiteY16" fmla="*/ 492314 h 493591"/>
              <a:gd name="connsiteX17" fmla="*/ 3210 w 560550"/>
              <a:gd name="connsiteY17" fmla="*/ 479408 h 493591"/>
              <a:gd name="connsiteX18" fmla="*/ 2740 w 560550"/>
              <a:gd name="connsiteY18" fmla="*/ 478849 h 493591"/>
              <a:gd name="connsiteX19" fmla="*/ 6844 w 560550"/>
              <a:gd name="connsiteY19" fmla="*/ 447301 h 493591"/>
              <a:gd name="connsiteX20" fmla="*/ 23102 w 560550"/>
              <a:gd name="connsiteY20" fmla="*/ 420834 h 493591"/>
              <a:gd name="connsiteX21" fmla="*/ 144121 w 560550"/>
              <a:gd name="connsiteY21" fmla="*/ 235111 h 493591"/>
              <a:gd name="connsiteX22" fmla="*/ 144127 w 560550"/>
              <a:gd name="connsiteY22" fmla="*/ 235851 h 493591"/>
              <a:gd name="connsiteX23" fmla="*/ 149231 w 560550"/>
              <a:gd name="connsiteY23" fmla="*/ 228009 h 493591"/>
              <a:gd name="connsiteX24" fmla="*/ 251731 w 560550"/>
              <a:gd name="connsiteY24" fmla="*/ 26070 h 493591"/>
              <a:gd name="connsiteX25" fmla="*/ 255383 w 560550"/>
              <a:gd name="connsiteY25" fmla="*/ 19328 h 493591"/>
              <a:gd name="connsiteX26" fmla="*/ 281371 w 560550"/>
              <a:gd name="connsiteY26" fmla="*/ 127 h 493591"/>
              <a:gd name="connsiteX27" fmla="*/ 282090 w 560550"/>
              <a:gd name="connsiteY27" fmla="*/ 0 h 493591"/>
              <a:gd name="connsiteX0-1" fmla="*/ 282090 w 560550"/>
              <a:gd name="connsiteY0-2" fmla="*/ 0 h 493591"/>
              <a:gd name="connsiteX1-3" fmla="*/ 307359 w 560550"/>
              <a:gd name="connsiteY1-4" fmla="*/ 19328 h 493591"/>
              <a:gd name="connsiteX2-5" fmla="*/ 322151 w 560550"/>
              <a:gd name="connsiteY2-6" fmla="*/ 46641 h 493591"/>
              <a:gd name="connsiteX3-7" fmla="*/ 422483 w 560550"/>
              <a:gd name="connsiteY3-8" fmla="*/ 244308 h 493591"/>
              <a:gd name="connsiteX4-9" fmla="*/ 426075 w 560550"/>
              <a:gd name="connsiteY4-10" fmla="*/ 252279 h 493591"/>
              <a:gd name="connsiteX5-11" fmla="*/ 549713 w 560550"/>
              <a:gd name="connsiteY5-12" fmla="*/ 442022 h 493591"/>
              <a:gd name="connsiteX6-13" fmla="*/ 553726 w 560550"/>
              <a:gd name="connsiteY6-14" fmla="*/ 448555 h 493591"/>
              <a:gd name="connsiteX7-15" fmla="*/ 557360 w 560550"/>
              <a:gd name="connsiteY7-16" fmla="*/ 480662 h 493591"/>
              <a:gd name="connsiteX8-17" fmla="*/ 557111 w 560550"/>
              <a:gd name="connsiteY8-18" fmla="*/ 481348 h 493591"/>
              <a:gd name="connsiteX9-19" fmla="*/ 527738 w 560550"/>
              <a:gd name="connsiteY9-20" fmla="*/ 493568 h 493591"/>
              <a:gd name="connsiteX10-21" fmla="*/ 496688 w 560550"/>
              <a:gd name="connsiteY10-22" fmla="*/ 492722 h 493591"/>
              <a:gd name="connsiteX11-23" fmla="*/ 275338 w 560550"/>
              <a:gd name="connsiteY11-24" fmla="*/ 480778 h 493591"/>
              <a:gd name="connsiteX12-25" fmla="*/ 275975 w 560550"/>
              <a:gd name="connsiteY12-26" fmla="*/ 480403 h 493591"/>
              <a:gd name="connsiteX13-27" fmla="*/ 266629 w 560550"/>
              <a:gd name="connsiteY13-28" fmla="*/ 479903 h 493591"/>
              <a:gd name="connsiteX14-29" fmla="*/ 40497 w 560550"/>
              <a:gd name="connsiteY14-30" fmla="*/ 492105 h 493591"/>
              <a:gd name="connsiteX15-31" fmla="*/ 32832 w 560550"/>
              <a:gd name="connsiteY15-32" fmla="*/ 492314 h 493591"/>
              <a:gd name="connsiteX16-33" fmla="*/ 3210 w 560550"/>
              <a:gd name="connsiteY16-34" fmla="*/ 479408 h 493591"/>
              <a:gd name="connsiteX17-35" fmla="*/ 2740 w 560550"/>
              <a:gd name="connsiteY17-36" fmla="*/ 478849 h 493591"/>
              <a:gd name="connsiteX18-37" fmla="*/ 6844 w 560550"/>
              <a:gd name="connsiteY18-38" fmla="*/ 447301 h 493591"/>
              <a:gd name="connsiteX19-39" fmla="*/ 23102 w 560550"/>
              <a:gd name="connsiteY19-40" fmla="*/ 420834 h 493591"/>
              <a:gd name="connsiteX20-41" fmla="*/ 144121 w 560550"/>
              <a:gd name="connsiteY20-42" fmla="*/ 235111 h 493591"/>
              <a:gd name="connsiteX21-43" fmla="*/ 144127 w 560550"/>
              <a:gd name="connsiteY21-44" fmla="*/ 235851 h 493591"/>
              <a:gd name="connsiteX22-45" fmla="*/ 149231 w 560550"/>
              <a:gd name="connsiteY22-46" fmla="*/ 228009 h 493591"/>
              <a:gd name="connsiteX23-47" fmla="*/ 251731 w 560550"/>
              <a:gd name="connsiteY23-48" fmla="*/ 26070 h 493591"/>
              <a:gd name="connsiteX24-49" fmla="*/ 255383 w 560550"/>
              <a:gd name="connsiteY24-50" fmla="*/ 19328 h 493591"/>
              <a:gd name="connsiteX25-51" fmla="*/ 281371 w 560550"/>
              <a:gd name="connsiteY25-52" fmla="*/ 127 h 493591"/>
              <a:gd name="connsiteX26-53" fmla="*/ 282090 w 560550"/>
              <a:gd name="connsiteY26-54" fmla="*/ 0 h 493591"/>
              <a:gd name="connsiteX0-55" fmla="*/ 282090 w 560550"/>
              <a:gd name="connsiteY0-56" fmla="*/ 0 h 493591"/>
              <a:gd name="connsiteX1-57" fmla="*/ 307359 w 560550"/>
              <a:gd name="connsiteY1-58" fmla="*/ 19328 h 493591"/>
              <a:gd name="connsiteX2-59" fmla="*/ 322151 w 560550"/>
              <a:gd name="connsiteY2-60" fmla="*/ 46641 h 493591"/>
              <a:gd name="connsiteX3-61" fmla="*/ 426075 w 560550"/>
              <a:gd name="connsiteY3-62" fmla="*/ 252279 h 493591"/>
              <a:gd name="connsiteX4-63" fmla="*/ 549713 w 560550"/>
              <a:gd name="connsiteY4-64" fmla="*/ 442022 h 493591"/>
              <a:gd name="connsiteX5-65" fmla="*/ 553726 w 560550"/>
              <a:gd name="connsiteY5-66" fmla="*/ 448555 h 493591"/>
              <a:gd name="connsiteX6-67" fmla="*/ 557360 w 560550"/>
              <a:gd name="connsiteY6-68" fmla="*/ 480662 h 493591"/>
              <a:gd name="connsiteX7-69" fmla="*/ 557111 w 560550"/>
              <a:gd name="connsiteY7-70" fmla="*/ 481348 h 493591"/>
              <a:gd name="connsiteX8-71" fmla="*/ 527738 w 560550"/>
              <a:gd name="connsiteY8-72" fmla="*/ 493568 h 493591"/>
              <a:gd name="connsiteX9-73" fmla="*/ 496688 w 560550"/>
              <a:gd name="connsiteY9-74" fmla="*/ 492722 h 493591"/>
              <a:gd name="connsiteX10-75" fmla="*/ 275338 w 560550"/>
              <a:gd name="connsiteY10-76" fmla="*/ 480778 h 493591"/>
              <a:gd name="connsiteX11-77" fmla="*/ 275975 w 560550"/>
              <a:gd name="connsiteY11-78" fmla="*/ 480403 h 493591"/>
              <a:gd name="connsiteX12-79" fmla="*/ 266629 w 560550"/>
              <a:gd name="connsiteY12-80" fmla="*/ 479903 h 493591"/>
              <a:gd name="connsiteX13-81" fmla="*/ 40497 w 560550"/>
              <a:gd name="connsiteY13-82" fmla="*/ 492105 h 493591"/>
              <a:gd name="connsiteX14-83" fmla="*/ 32832 w 560550"/>
              <a:gd name="connsiteY14-84" fmla="*/ 492314 h 493591"/>
              <a:gd name="connsiteX15-85" fmla="*/ 3210 w 560550"/>
              <a:gd name="connsiteY15-86" fmla="*/ 479408 h 493591"/>
              <a:gd name="connsiteX16-87" fmla="*/ 2740 w 560550"/>
              <a:gd name="connsiteY16-88" fmla="*/ 478849 h 493591"/>
              <a:gd name="connsiteX17-89" fmla="*/ 6844 w 560550"/>
              <a:gd name="connsiteY17-90" fmla="*/ 447301 h 493591"/>
              <a:gd name="connsiteX18-91" fmla="*/ 23102 w 560550"/>
              <a:gd name="connsiteY18-92" fmla="*/ 420834 h 493591"/>
              <a:gd name="connsiteX19-93" fmla="*/ 144121 w 560550"/>
              <a:gd name="connsiteY19-94" fmla="*/ 235111 h 493591"/>
              <a:gd name="connsiteX20-95" fmla="*/ 144127 w 560550"/>
              <a:gd name="connsiteY20-96" fmla="*/ 235851 h 493591"/>
              <a:gd name="connsiteX21-97" fmla="*/ 149231 w 560550"/>
              <a:gd name="connsiteY21-98" fmla="*/ 228009 h 493591"/>
              <a:gd name="connsiteX22-99" fmla="*/ 251731 w 560550"/>
              <a:gd name="connsiteY22-100" fmla="*/ 26070 h 493591"/>
              <a:gd name="connsiteX23-101" fmla="*/ 255383 w 560550"/>
              <a:gd name="connsiteY23-102" fmla="*/ 19328 h 493591"/>
              <a:gd name="connsiteX24-103" fmla="*/ 281371 w 560550"/>
              <a:gd name="connsiteY24-104" fmla="*/ 127 h 493591"/>
              <a:gd name="connsiteX25-105" fmla="*/ 282090 w 560550"/>
              <a:gd name="connsiteY25-106" fmla="*/ 0 h 493591"/>
              <a:gd name="connsiteX0-107" fmla="*/ 282090 w 560550"/>
              <a:gd name="connsiteY0-108" fmla="*/ 0 h 493591"/>
              <a:gd name="connsiteX1-109" fmla="*/ 307359 w 560550"/>
              <a:gd name="connsiteY1-110" fmla="*/ 19328 h 493591"/>
              <a:gd name="connsiteX2-111" fmla="*/ 322151 w 560550"/>
              <a:gd name="connsiteY2-112" fmla="*/ 46641 h 493591"/>
              <a:gd name="connsiteX3-113" fmla="*/ 426075 w 560550"/>
              <a:gd name="connsiteY3-114" fmla="*/ 252279 h 493591"/>
              <a:gd name="connsiteX4-115" fmla="*/ 549713 w 560550"/>
              <a:gd name="connsiteY4-116" fmla="*/ 442022 h 493591"/>
              <a:gd name="connsiteX5-117" fmla="*/ 553726 w 560550"/>
              <a:gd name="connsiteY5-118" fmla="*/ 448555 h 493591"/>
              <a:gd name="connsiteX6-119" fmla="*/ 557360 w 560550"/>
              <a:gd name="connsiteY6-120" fmla="*/ 480662 h 493591"/>
              <a:gd name="connsiteX7-121" fmla="*/ 557111 w 560550"/>
              <a:gd name="connsiteY7-122" fmla="*/ 481348 h 493591"/>
              <a:gd name="connsiteX8-123" fmla="*/ 527738 w 560550"/>
              <a:gd name="connsiteY8-124" fmla="*/ 493568 h 493591"/>
              <a:gd name="connsiteX9-125" fmla="*/ 496688 w 560550"/>
              <a:gd name="connsiteY9-126" fmla="*/ 492722 h 493591"/>
              <a:gd name="connsiteX10-127" fmla="*/ 275338 w 560550"/>
              <a:gd name="connsiteY10-128" fmla="*/ 480778 h 493591"/>
              <a:gd name="connsiteX11-129" fmla="*/ 275975 w 560550"/>
              <a:gd name="connsiteY11-130" fmla="*/ 480403 h 493591"/>
              <a:gd name="connsiteX12-131" fmla="*/ 266629 w 560550"/>
              <a:gd name="connsiteY12-132" fmla="*/ 479903 h 493591"/>
              <a:gd name="connsiteX13-133" fmla="*/ 40497 w 560550"/>
              <a:gd name="connsiteY13-134" fmla="*/ 492105 h 493591"/>
              <a:gd name="connsiteX14-135" fmla="*/ 32832 w 560550"/>
              <a:gd name="connsiteY14-136" fmla="*/ 492314 h 493591"/>
              <a:gd name="connsiteX15-137" fmla="*/ 3210 w 560550"/>
              <a:gd name="connsiteY15-138" fmla="*/ 479408 h 493591"/>
              <a:gd name="connsiteX16-139" fmla="*/ 2740 w 560550"/>
              <a:gd name="connsiteY16-140" fmla="*/ 478849 h 493591"/>
              <a:gd name="connsiteX17-141" fmla="*/ 6844 w 560550"/>
              <a:gd name="connsiteY17-142" fmla="*/ 447301 h 493591"/>
              <a:gd name="connsiteX18-143" fmla="*/ 23102 w 560550"/>
              <a:gd name="connsiteY18-144" fmla="*/ 420834 h 493591"/>
              <a:gd name="connsiteX19-145" fmla="*/ 144121 w 560550"/>
              <a:gd name="connsiteY19-146" fmla="*/ 235111 h 493591"/>
              <a:gd name="connsiteX20-147" fmla="*/ 144127 w 560550"/>
              <a:gd name="connsiteY20-148" fmla="*/ 235851 h 493591"/>
              <a:gd name="connsiteX21-149" fmla="*/ 149231 w 560550"/>
              <a:gd name="connsiteY21-150" fmla="*/ 228009 h 493591"/>
              <a:gd name="connsiteX22-151" fmla="*/ 251731 w 560550"/>
              <a:gd name="connsiteY22-152" fmla="*/ 26070 h 493591"/>
              <a:gd name="connsiteX23-153" fmla="*/ 255383 w 560550"/>
              <a:gd name="connsiteY23-154" fmla="*/ 19328 h 493591"/>
              <a:gd name="connsiteX24-155" fmla="*/ 281371 w 560550"/>
              <a:gd name="connsiteY24-156" fmla="*/ 127 h 493591"/>
              <a:gd name="connsiteX25-157" fmla="*/ 282090 w 560550"/>
              <a:gd name="connsiteY25-158" fmla="*/ 0 h 493591"/>
              <a:gd name="connsiteX0-159" fmla="*/ 282090 w 560550"/>
              <a:gd name="connsiteY0-160" fmla="*/ 0 h 493591"/>
              <a:gd name="connsiteX1-161" fmla="*/ 307359 w 560550"/>
              <a:gd name="connsiteY1-162" fmla="*/ 19328 h 493591"/>
              <a:gd name="connsiteX2-163" fmla="*/ 322151 w 560550"/>
              <a:gd name="connsiteY2-164" fmla="*/ 46641 h 493591"/>
              <a:gd name="connsiteX3-165" fmla="*/ 426075 w 560550"/>
              <a:gd name="connsiteY3-166" fmla="*/ 252279 h 493591"/>
              <a:gd name="connsiteX4-167" fmla="*/ 549713 w 560550"/>
              <a:gd name="connsiteY4-168" fmla="*/ 442022 h 493591"/>
              <a:gd name="connsiteX5-169" fmla="*/ 553726 w 560550"/>
              <a:gd name="connsiteY5-170" fmla="*/ 448555 h 493591"/>
              <a:gd name="connsiteX6-171" fmla="*/ 557360 w 560550"/>
              <a:gd name="connsiteY6-172" fmla="*/ 480662 h 493591"/>
              <a:gd name="connsiteX7-173" fmla="*/ 557111 w 560550"/>
              <a:gd name="connsiteY7-174" fmla="*/ 481348 h 493591"/>
              <a:gd name="connsiteX8-175" fmla="*/ 527738 w 560550"/>
              <a:gd name="connsiteY8-176" fmla="*/ 493568 h 493591"/>
              <a:gd name="connsiteX9-177" fmla="*/ 496688 w 560550"/>
              <a:gd name="connsiteY9-178" fmla="*/ 492722 h 493591"/>
              <a:gd name="connsiteX10-179" fmla="*/ 275338 w 560550"/>
              <a:gd name="connsiteY10-180" fmla="*/ 480778 h 493591"/>
              <a:gd name="connsiteX11-181" fmla="*/ 275975 w 560550"/>
              <a:gd name="connsiteY11-182" fmla="*/ 480403 h 493591"/>
              <a:gd name="connsiteX12-183" fmla="*/ 266629 w 560550"/>
              <a:gd name="connsiteY12-184" fmla="*/ 479903 h 493591"/>
              <a:gd name="connsiteX13-185" fmla="*/ 40497 w 560550"/>
              <a:gd name="connsiteY13-186" fmla="*/ 492105 h 493591"/>
              <a:gd name="connsiteX14-187" fmla="*/ 32832 w 560550"/>
              <a:gd name="connsiteY14-188" fmla="*/ 492314 h 493591"/>
              <a:gd name="connsiteX15-189" fmla="*/ 3210 w 560550"/>
              <a:gd name="connsiteY15-190" fmla="*/ 479408 h 493591"/>
              <a:gd name="connsiteX16-191" fmla="*/ 2740 w 560550"/>
              <a:gd name="connsiteY16-192" fmla="*/ 478849 h 493591"/>
              <a:gd name="connsiteX17-193" fmla="*/ 6844 w 560550"/>
              <a:gd name="connsiteY17-194" fmla="*/ 447301 h 493591"/>
              <a:gd name="connsiteX18-195" fmla="*/ 23102 w 560550"/>
              <a:gd name="connsiteY18-196" fmla="*/ 420834 h 493591"/>
              <a:gd name="connsiteX19-197" fmla="*/ 144121 w 560550"/>
              <a:gd name="connsiteY19-198" fmla="*/ 235111 h 493591"/>
              <a:gd name="connsiteX20-199" fmla="*/ 149231 w 560550"/>
              <a:gd name="connsiteY20-200" fmla="*/ 228009 h 493591"/>
              <a:gd name="connsiteX21-201" fmla="*/ 251731 w 560550"/>
              <a:gd name="connsiteY21-202" fmla="*/ 26070 h 493591"/>
              <a:gd name="connsiteX22-203" fmla="*/ 255383 w 560550"/>
              <a:gd name="connsiteY22-204" fmla="*/ 19328 h 493591"/>
              <a:gd name="connsiteX23-205" fmla="*/ 281371 w 560550"/>
              <a:gd name="connsiteY23-206" fmla="*/ 127 h 493591"/>
              <a:gd name="connsiteX24-207" fmla="*/ 282090 w 560550"/>
              <a:gd name="connsiteY24-208" fmla="*/ 0 h 493591"/>
              <a:gd name="connsiteX0-209" fmla="*/ 282090 w 560550"/>
              <a:gd name="connsiteY0-210" fmla="*/ 0 h 493591"/>
              <a:gd name="connsiteX1-211" fmla="*/ 307359 w 560550"/>
              <a:gd name="connsiteY1-212" fmla="*/ 19328 h 493591"/>
              <a:gd name="connsiteX2-213" fmla="*/ 322151 w 560550"/>
              <a:gd name="connsiteY2-214" fmla="*/ 46641 h 493591"/>
              <a:gd name="connsiteX3-215" fmla="*/ 426075 w 560550"/>
              <a:gd name="connsiteY3-216" fmla="*/ 252279 h 493591"/>
              <a:gd name="connsiteX4-217" fmla="*/ 549713 w 560550"/>
              <a:gd name="connsiteY4-218" fmla="*/ 442022 h 493591"/>
              <a:gd name="connsiteX5-219" fmla="*/ 553726 w 560550"/>
              <a:gd name="connsiteY5-220" fmla="*/ 448555 h 493591"/>
              <a:gd name="connsiteX6-221" fmla="*/ 557360 w 560550"/>
              <a:gd name="connsiteY6-222" fmla="*/ 480662 h 493591"/>
              <a:gd name="connsiteX7-223" fmla="*/ 557111 w 560550"/>
              <a:gd name="connsiteY7-224" fmla="*/ 481348 h 493591"/>
              <a:gd name="connsiteX8-225" fmla="*/ 527738 w 560550"/>
              <a:gd name="connsiteY8-226" fmla="*/ 493568 h 493591"/>
              <a:gd name="connsiteX9-227" fmla="*/ 496688 w 560550"/>
              <a:gd name="connsiteY9-228" fmla="*/ 492722 h 493591"/>
              <a:gd name="connsiteX10-229" fmla="*/ 275338 w 560550"/>
              <a:gd name="connsiteY10-230" fmla="*/ 480778 h 493591"/>
              <a:gd name="connsiteX11-231" fmla="*/ 275975 w 560550"/>
              <a:gd name="connsiteY11-232" fmla="*/ 480403 h 493591"/>
              <a:gd name="connsiteX12-233" fmla="*/ 266629 w 560550"/>
              <a:gd name="connsiteY12-234" fmla="*/ 479903 h 493591"/>
              <a:gd name="connsiteX13-235" fmla="*/ 40497 w 560550"/>
              <a:gd name="connsiteY13-236" fmla="*/ 492105 h 493591"/>
              <a:gd name="connsiteX14-237" fmla="*/ 32832 w 560550"/>
              <a:gd name="connsiteY14-238" fmla="*/ 492314 h 493591"/>
              <a:gd name="connsiteX15-239" fmla="*/ 3210 w 560550"/>
              <a:gd name="connsiteY15-240" fmla="*/ 479408 h 493591"/>
              <a:gd name="connsiteX16-241" fmla="*/ 2740 w 560550"/>
              <a:gd name="connsiteY16-242" fmla="*/ 478849 h 493591"/>
              <a:gd name="connsiteX17-243" fmla="*/ 6844 w 560550"/>
              <a:gd name="connsiteY17-244" fmla="*/ 447301 h 493591"/>
              <a:gd name="connsiteX18-245" fmla="*/ 23102 w 560550"/>
              <a:gd name="connsiteY18-246" fmla="*/ 420834 h 493591"/>
              <a:gd name="connsiteX19-247" fmla="*/ 149231 w 560550"/>
              <a:gd name="connsiteY19-248" fmla="*/ 228009 h 493591"/>
              <a:gd name="connsiteX20-249" fmla="*/ 251731 w 560550"/>
              <a:gd name="connsiteY20-250" fmla="*/ 26070 h 493591"/>
              <a:gd name="connsiteX21-251" fmla="*/ 255383 w 560550"/>
              <a:gd name="connsiteY21-252" fmla="*/ 19328 h 493591"/>
              <a:gd name="connsiteX22-253" fmla="*/ 281371 w 560550"/>
              <a:gd name="connsiteY22-254" fmla="*/ 127 h 493591"/>
              <a:gd name="connsiteX23-255" fmla="*/ 282090 w 560550"/>
              <a:gd name="connsiteY23-256" fmla="*/ 0 h 493591"/>
              <a:gd name="connsiteX0-257" fmla="*/ 282090 w 560550"/>
              <a:gd name="connsiteY0-258" fmla="*/ 0 h 493591"/>
              <a:gd name="connsiteX1-259" fmla="*/ 307359 w 560550"/>
              <a:gd name="connsiteY1-260" fmla="*/ 19328 h 493591"/>
              <a:gd name="connsiteX2-261" fmla="*/ 322151 w 560550"/>
              <a:gd name="connsiteY2-262" fmla="*/ 46641 h 493591"/>
              <a:gd name="connsiteX3-263" fmla="*/ 426075 w 560550"/>
              <a:gd name="connsiteY3-264" fmla="*/ 252279 h 493591"/>
              <a:gd name="connsiteX4-265" fmla="*/ 549713 w 560550"/>
              <a:gd name="connsiteY4-266" fmla="*/ 442022 h 493591"/>
              <a:gd name="connsiteX5-267" fmla="*/ 553726 w 560550"/>
              <a:gd name="connsiteY5-268" fmla="*/ 448555 h 493591"/>
              <a:gd name="connsiteX6-269" fmla="*/ 557360 w 560550"/>
              <a:gd name="connsiteY6-270" fmla="*/ 480662 h 493591"/>
              <a:gd name="connsiteX7-271" fmla="*/ 557111 w 560550"/>
              <a:gd name="connsiteY7-272" fmla="*/ 481348 h 493591"/>
              <a:gd name="connsiteX8-273" fmla="*/ 527738 w 560550"/>
              <a:gd name="connsiteY8-274" fmla="*/ 493568 h 493591"/>
              <a:gd name="connsiteX9-275" fmla="*/ 496688 w 560550"/>
              <a:gd name="connsiteY9-276" fmla="*/ 492722 h 493591"/>
              <a:gd name="connsiteX10-277" fmla="*/ 275338 w 560550"/>
              <a:gd name="connsiteY10-278" fmla="*/ 480778 h 493591"/>
              <a:gd name="connsiteX11-279" fmla="*/ 275975 w 560550"/>
              <a:gd name="connsiteY11-280" fmla="*/ 480403 h 493591"/>
              <a:gd name="connsiteX12-281" fmla="*/ 266629 w 560550"/>
              <a:gd name="connsiteY12-282" fmla="*/ 479903 h 493591"/>
              <a:gd name="connsiteX13-283" fmla="*/ 40497 w 560550"/>
              <a:gd name="connsiteY13-284" fmla="*/ 492105 h 493591"/>
              <a:gd name="connsiteX14-285" fmla="*/ 32832 w 560550"/>
              <a:gd name="connsiteY14-286" fmla="*/ 492314 h 493591"/>
              <a:gd name="connsiteX15-287" fmla="*/ 3210 w 560550"/>
              <a:gd name="connsiteY15-288" fmla="*/ 479408 h 493591"/>
              <a:gd name="connsiteX16-289" fmla="*/ 2740 w 560550"/>
              <a:gd name="connsiteY16-290" fmla="*/ 478849 h 493591"/>
              <a:gd name="connsiteX17-291" fmla="*/ 6844 w 560550"/>
              <a:gd name="connsiteY17-292" fmla="*/ 447301 h 493591"/>
              <a:gd name="connsiteX18-293" fmla="*/ 23102 w 560550"/>
              <a:gd name="connsiteY18-294" fmla="*/ 420834 h 493591"/>
              <a:gd name="connsiteX19-295" fmla="*/ 149231 w 560550"/>
              <a:gd name="connsiteY19-296" fmla="*/ 228009 h 493591"/>
              <a:gd name="connsiteX20-297" fmla="*/ 251731 w 560550"/>
              <a:gd name="connsiteY20-298" fmla="*/ 26070 h 493591"/>
              <a:gd name="connsiteX21-299" fmla="*/ 255383 w 560550"/>
              <a:gd name="connsiteY21-300" fmla="*/ 19328 h 493591"/>
              <a:gd name="connsiteX22-301" fmla="*/ 281371 w 560550"/>
              <a:gd name="connsiteY22-302" fmla="*/ 127 h 493591"/>
              <a:gd name="connsiteX23-303" fmla="*/ 282090 w 560550"/>
              <a:gd name="connsiteY23-304" fmla="*/ 0 h 493591"/>
              <a:gd name="connsiteX0-305" fmla="*/ 282090 w 560550"/>
              <a:gd name="connsiteY0-306" fmla="*/ 0 h 493591"/>
              <a:gd name="connsiteX1-307" fmla="*/ 307359 w 560550"/>
              <a:gd name="connsiteY1-308" fmla="*/ 19328 h 493591"/>
              <a:gd name="connsiteX2-309" fmla="*/ 322151 w 560550"/>
              <a:gd name="connsiteY2-310" fmla="*/ 46641 h 493591"/>
              <a:gd name="connsiteX3-311" fmla="*/ 426075 w 560550"/>
              <a:gd name="connsiteY3-312" fmla="*/ 252279 h 493591"/>
              <a:gd name="connsiteX4-313" fmla="*/ 549713 w 560550"/>
              <a:gd name="connsiteY4-314" fmla="*/ 442022 h 493591"/>
              <a:gd name="connsiteX5-315" fmla="*/ 553726 w 560550"/>
              <a:gd name="connsiteY5-316" fmla="*/ 448555 h 493591"/>
              <a:gd name="connsiteX6-317" fmla="*/ 557360 w 560550"/>
              <a:gd name="connsiteY6-318" fmla="*/ 480662 h 493591"/>
              <a:gd name="connsiteX7-319" fmla="*/ 557111 w 560550"/>
              <a:gd name="connsiteY7-320" fmla="*/ 481348 h 493591"/>
              <a:gd name="connsiteX8-321" fmla="*/ 527738 w 560550"/>
              <a:gd name="connsiteY8-322" fmla="*/ 493568 h 493591"/>
              <a:gd name="connsiteX9-323" fmla="*/ 496688 w 560550"/>
              <a:gd name="connsiteY9-324" fmla="*/ 492722 h 493591"/>
              <a:gd name="connsiteX10-325" fmla="*/ 275338 w 560550"/>
              <a:gd name="connsiteY10-326" fmla="*/ 480778 h 493591"/>
              <a:gd name="connsiteX11-327" fmla="*/ 266629 w 560550"/>
              <a:gd name="connsiteY11-328" fmla="*/ 479903 h 493591"/>
              <a:gd name="connsiteX12-329" fmla="*/ 40497 w 560550"/>
              <a:gd name="connsiteY12-330" fmla="*/ 492105 h 493591"/>
              <a:gd name="connsiteX13-331" fmla="*/ 32832 w 560550"/>
              <a:gd name="connsiteY13-332" fmla="*/ 492314 h 493591"/>
              <a:gd name="connsiteX14-333" fmla="*/ 3210 w 560550"/>
              <a:gd name="connsiteY14-334" fmla="*/ 479408 h 493591"/>
              <a:gd name="connsiteX15-335" fmla="*/ 2740 w 560550"/>
              <a:gd name="connsiteY15-336" fmla="*/ 478849 h 493591"/>
              <a:gd name="connsiteX16-337" fmla="*/ 6844 w 560550"/>
              <a:gd name="connsiteY16-338" fmla="*/ 447301 h 493591"/>
              <a:gd name="connsiteX17-339" fmla="*/ 23102 w 560550"/>
              <a:gd name="connsiteY17-340" fmla="*/ 420834 h 493591"/>
              <a:gd name="connsiteX18-341" fmla="*/ 149231 w 560550"/>
              <a:gd name="connsiteY18-342" fmla="*/ 228009 h 493591"/>
              <a:gd name="connsiteX19-343" fmla="*/ 251731 w 560550"/>
              <a:gd name="connsiteY19-344" fmla="*/ 26070 h 493591"/>
              <a:gd name="connsiteX20-345" fmla="*/ 255383 w 560550"/>
              <a:gd name="connsiteY20-346" fmla="*/ 19328 h 493591"/>
              <a:gd name="connsiteX21-347" fmla="*/ 281371 w 560550"/>
              <a:gd name="connsiteY21-348" fmla="*/ 127 h 493591"/>
              <a:gd name="connsiteX22-349" fmla="*/ 282090 w 560550"/>
              <a:gd name="connsiteY22-350" fmla="*/ 0 h 493591"/>
              <a:gd name="connsiteX0-351" fmla="*/ 282090 w 560550"/>
              <a:gd name="connsiteY0-352" fmla="*/ 0 h 493591"/>
              <a:gd name="connsiteX1-353" fmla="*/ 307359 w 560550"/>
              <a:gd name="connsiteY1-354" fmla="*/ 19328 h 493591"/>
              <a:gd name="connsiteX2-355" fmla="*/ 322151 w 560550"/>
              <a:gd name="connsiteY2-356" fmla="*/ 46641 h 493591"/>
              <a:gd name="connsiteX3-357" fmla="*/ 426075 w 560550"/>
              <a:gd name="connsiteY3-358" fmla="*/ 252279 h 493591"/>
              <a:gd name="connsiteX4-359" fmla="*/ 549713 w 560550"/>
              <a:gd name="connsiteY4-360" fmla="*/ 442022 h 493591"/>
              <a:gd name="connsiteX5-361" fmla="*/ 553726 w 560550"/>
              <a:gd name="connsiteY5-362" fmla="*/ 448555 h 493591"/>
              <a:gd name="connsiteX6-363" fmla="*/ 557360 w 560550"/>
              <a:gd name="connsiteY6-364" fmla="*/ 480662 h 493591"/>
              <a:gd name="connsiteX7-365" fmla="*/ 557111 w 560550"/>
              <a:gd name="connsiteY7-366" fmla="*/ 481348 h 493591"/>
              <a:gd name="connsiteX8-367" fmla="*/ 527738 w 560550"/>
              <a:gd name="connsiteY8-368" fmla="*/ 493568 h 493591"/>
              <a:gd name="connsiteX9-369" fmla="*/ 496688 w 560550"/>
              <a:gd name="connsiteY9-370" fmla="*/ 492722 h 493591"/>
              <a:gd name="connsiteX10-371" fmla="*/ 266629 w 560550"/>
              <a:gd name="connsiteY10-372" fmla="*/ 479903 h 493591"/>
              <a:gd name="connsiteX11-373" fmla="*/ 40497 w 560550"/>
              <a:gd name="connsiteY11-374" fmla="*/ 492105 h 493591"/>
              <a:gd name="connsiteX12-375" fmla="*/ 32832 w 560550"/>
              <a:gd name="connsiteY12-376" fmla="*/ 492314 h 493591"/>
              <a:gd name="connsiteX13-377" fmla="*/ 3210 w 560550"/>
              <a:gd name="connsiteY13-378" fmla="*/ 479408 h 493591"/>
              <a:gd name="connsiteX14-379" fmla="*/ 2740 w 560550"/>
              <a:gd name="connsiteY14-380" fmla="*/ 478849 h 493591"/>
              <a:gd name="connsiteX15-381" fmla="*/ 6844 w 560550"/>
              <a:gd name="connsiteY15-382" fmla="*/ 447301 h 493591"/>
              <a:gd name="connsiteX16-383" fmla="*/ 23102 w 560550"/>
              <a:gd name="connsiteY16-384" fmla="*/ 420834 h 493591"/>
              <a:gd name="connsiteX17-385" fmla="*/ 149231 w 560550"/>
              <a:gd name="connsiteY17-386" fmla="*/ 228009 h 493591"/>
              <a:gd name="connsiteX18-387" fmla="*/ 251731 w 560550"/>
              <a:gd name="connsiteY18-388" fmla="*/ 26070 h 493591"/>
              <a:gd name="connsiteX19-389" fmla="*/ 255383 w 560550"/>
              <a:gd name="connsiteY19-390" fmla="*/ 19328 h 493591"/>
              <a:gd name="connsiteX20-391" fmla="*/ 281371 w 560550"/>
              <a:gd name="connsiteY20-392" fmla="*/ 127 h 493591"/>
              <a:gd name="connsiteX21-393" fmla="*/ 282090 w 560550"/>
              <a:gd name="connsiteY21-394" fmla="*/ 0 h 493591"/>
              <a:gd name="connsiteX0-395" fmla="*/ 282090 w 560550"/>
              <a:gd name="connsiteY0-396" fmla="*/ 0 h 493591"/>
              <a:gd name="connsiteX1-397" fmla="*/ 307359 w 560550"/>
              <a:gd name="connsiteY1-398" fmla="*/ 19328 h 493591"/>
              <a:gd name="connsiteX2-399" fmla="*/ 322151 w 560550"/>
              <a:gd name="connsiteY2-400" fmla="*/ 46641 h 493591"/>
              <a:gd name="connsiteX3-401" fmla="*/ 426075 w 560550"/>
              <a:gd name="connsiteY3-402" fmla="*/ 252279 h 493591"/>
              <a:gd name="connsiteX4-403" fmla="*/ 549713 w 560550"/>
              <a:gd name="connsiteY4-404" fmla="*/ 442022 h 493591"/>
              <a:gd name="connsiteX5-405" fmla="*/ 553726 w 560550"/>
              <a:gd name="connsiteY5-406" fmla="*/ 448555 h 493591"/>
              <a:gd name="connsiteX6-407" fmla="*/ 557360 w 560550"/>
              <a:gd name="connsiteY6-408" fmla="*/ 480662 h 493591"/>
              <a:gd name="connsiteX7-409" fmla="*/ 557111 w 560550"/>
              <a:gd name="connsiteY7-410" fmla="*/ 481348 h 493591"/>
              <a:gd name="connsiteX8-411" fmla="*/ 527738 w 560550"/>
              <a:gd name="connsiteY8-412" fmla="*/ 493568 h 493591"/>
              <a:gd name="connsiteX9-413" fmla="*/ 496688 w 560550"/>
              <a:gd name="connsiteY9-414" fmla="*/ 492722 h 493591"/>
              <a:gd name="connsiteX10-415" fmla="*/ 266629 w 560550"/>
              <a:gd name="connsiteY10-416" fmla="*/ 479903 h 493591"/>
              <a:gd name="connsiteX11-417" fmla="*/ 40497 w 560550"/>
              <a:gd name="connsiteY11-418" fmla="*/ 492105 h 493591"/>
              <a:gd name="connsiteX12-419" fmla="*/ 32832 w 560550"/>
              <a:gd name="connsiteY12-420" fmla="*/ 492314 h 493591"/>
              <a:gd name="connsiteX13-421" fmla="*/ 3210 w 560550"/>
              <a:gd name="connsiteY13-422" fmla="*/ 479408 h 493591"/>
              <a:gd name="connsiteX14-423" fmla="*/ 2740 w 560550"/>
              <a:gd name="connsiteY14-424" fmla="*/ 478849 h 493591"/>
              <a:gd name="connsiteX15-425" fmla="*/ 6844 w 560550"/>
              <a:gd name="connsiteY15-426" fmla="*/ 447301 h 493591"/>
              <a:gd name="connsiteX16-427" fmla="*/ 23102 w 560550"/>
              <a:gd name="connsiteY16-428" fmla="*/ 420834 h 493591"/>
              <a:gd name="connsiteX17-429" fmla="*/ 149231 w 560550"/>
              <a:gd name="connsiteY17-430" fmla="*/ 228009 h 493591"/>
              <a:gd name="connsiteX18-431" fmla="*/ 251731 w 560550"/>
              <a:gd name="connsiteY18-432" fmla="*/ 26070 h 493591"/>
              <a:gd name="connsiteX19-433" fmla="*/ 255383 w 560550"/>
              <a:gd name="connsiteY19-434" fmla="*/ 19328 h 493591"/>
              <a:gd name="connsiteX20-435" fmla="*/ 281371 w 560550"/>
              <a:gd name="connsiteY20-436" fmla="*/ 127 h 493591"/>
              <a:gd name="connsiteX21-437" fmla="*/ 282090 w 560550"/>
              <a:gd name="connsiteY21-438" fmla="*/ 0 h 4935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560550" h="493591">
                <a:moveTo>
                  <a:pt x="282090" y="0"/>
                </a:moveTo>
                <a:cubicBezTo>
                  <a:pt x="291235" y="0"/>
                  <a:pt x="300381" y="6443"/>
                  <a:pt x="307359" y="19328"/>
                </a:cubicBezTo>
                <a:lnTo>
                  <a:pt x="322151" y="46641"/>
                </a:lnTo>
                <a:cubicBezTo>
                  <a:pt x="341937" y="85466"/>
                  <a:pt x="388148" y="186382"/>
                  <a:pt x="426075" y="252279"/>
                </a:cubicBezTo>
                <a:cubicBezTo>
                  <a:pt x="464002" y="318176"/>
                  <a:pt x="528438" y="409309"/>
                  <a:pt x="549713" y="442022"/>
                </a:cubicBezTo>
                <a:lnTo>
                  <a:pt x="553726" y="448555"/>
                </a:lnTo>
                <a:cubicBezTo>
                  <a:pt x="561598" y="461368"/>
                  <a:pt x="562451" y="472766"/>
                  <a:pt x="557360" y="480662"/>
                </a:cubicBezTo>
                <a:cubicBezTo>
                  <a:pt x="557347" y="480929"/>
                  <a:pt x="557231" y="481140"/>
                  <a:pt x="557111" y="481348"/>
                </a:cubicBezTo>
                <a:cubicBezTo>
                  <a:pt x="552538" y="489268"/>
                  <a:pt x="542386" y="493968"/>
                  <a:pt x="527738" y="493568"/>
                </a:cubicBezTo>
                <a:lnTo>
                  <a:pt x="496688" y="492722"/>
                </a:lnTo>
                <a:cubicBezTo>
                  <a:pt x="453170" y="490445"/>
                  <a:pt x="342661" y="480006"/>
                  <a:pt x="266629" y="479903"/>
                </a:cubicBezTo>
                <a:cubicBezTo>
                  <a:pt x="190597" y="479800"/>
                  <a:pt x="79463" y="490037"/>
                  <a:pt x="40497" y="492105"/>
                </a:cubicBezTo>
                <a:lnTo>
                  <a:pt x="32832" y="492314"/>
                </a:lnTo>
                <a:cubicBezTo>
                  <a:pt x="17800" y="492724"/>
                  <a:pt x="7502" y="487764"/>
                  <a:pt x="3210" y="479408"/>
                </a:cubicBezTo>
                <a:cubicBezTo>
                  <a:pt x="2985" y="479262"/>
                  <a:pt x="2860" y="479056"/>
                  <a:pt x="2740" y="478849"/>
                </a:cubicBezTo>
                <a:cubicBezTo>
                  <a:pt x="-1833" y="470928"/>
                  <a:pt x="-826" y="459787"/>
                  <a:pt x="6844" y="447301"/>
                </a:cubicBezTo>
                <a:lnTo>
                  <a:pt x="23102" y="420834"/>
                </a:lnTo>
                <a:cubicBezTo>
                  <a:pt x="46833" y="384285"/>
                  <a:pt x="111126" y="293803"/>
                  <a:pt x="149231" y="228009"/>
                </a:cubicBezTo>
                <a:cubicBezTo>
                  <a:pt x="187336" y="162215"/>
                  <a:pt x="234039" y="60850"/>
                  <a:pt x="251731" y="26070"/>
                </a:cubicBezTo>
                <a:lnTo>
                  <a:pt x="255383" y="19328"/>
                </a:lnTo>
                <a:cubicBezTo>
                  <a:pt x="262543" y="6104"/>
                  <a:pt x="271988" y="-334"/>
                  <a:pt x="281371" y="127"/>
                </a:cubicBezTo>
                <a:cubicBezTo>
                  <a:pt x="281609" y="5"/>
                  <a:pt x="281850" y="0"/>
                  <a:pt x="2820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350" dirty="0">
              <a:solidFill>
                <a:srgbClr val="FFFFFF"/>
              </a:solidFill>
              <a:latin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1452423" y="2842161"/>
            <a:ext cx="6239154" cy="1173679"/>
          </a:xfrm>
        </p:spPr>
        <p:txBody>
          <a:bodyPr rIns="25400" rtlCol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600" normalizeH="0" baseline="0" noProof="1" dirty="0">
                <a:solidFill>
                  <a:schemeClr val="accent5"/>
                </a:solidFill>
                <a:uFillTx/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  <a:sym typeface="+mn-ea"/>
              </a:defRPr>
            </a:lvl1pPr>
          </a:lstStyle>
          <a:p>
            <a:pPr lvl="0"/>
            <a:r>
              <a:rPr lang="zh-CN" altLang="en-US" noProof="1">
                <a:sym typeface="+mn-ea"/>
              </a:rPr>
              <a:t>编版标题</a:t>
            </a:r>
            <a:endParaRPr noProof="1">
              <a:sym typeface="+mn-ea"/>
            </a:endParaRPr>
          </a:p>
        </p:txBody>
      </p:sp>
      <p:sp>
        <p:nvSpPr>
          <p:cNvPr id="1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endParaRPr lang="ru-RU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97.xml"/><Relationship Id="rId16" Type="http://schemas.openxmlformats.org/officeDocument/2006/relationships/tags" Target="../tags/tag96.xml"/><Relationship Id="rId15" Type="http://schemas.openxmlformats.org/officeDocument/2006/relationships/tags" Target="../tags/tag95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502444" y="442913"/>
            <a:ext cx="8139113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38100" rIns="76200" bIns="38100" numCol="1" anchor="t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502444" y="952500"/>
            <a:ext cx="8139113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600" tIns="0" rIns="82550" bIns="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59606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buFontTx/>
              <a:buNone/>
              <a:defRPr sz="900">
                <a:solidFill>
                  <a:schemeClr val="tx1">
                    <a:tint val="7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3087291" y="6350000"/>
            <a:ext cx="2969419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buFontTx/>
              <a:buNone/>
              <a:defRPr sz="900" dirty="0">
                <a:solidFill>
                  <a:schemeClr val="tx1">
                    <a:tint val="75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defRPr>
            </a:lvl1pPr>
          </a:lstStyle>
          <a:p>
            <a:endParaRPr lang="ru-RU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6457950" y="6350000"/>
            <a:ext cx="2025254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buFontTx/>
              <a:buNone/>
              <a:defRPr sz="900" smtClean="0">
                <a:solidFill>
                  <a:schemeClr val="tx1">
                    <a:tint val="75000"/>
                  </a:schemeClr>
                </a:solidFill>
                <a:latin typeface="Microsoft YaHei" panose="020B0503020204020204" charset="-122"/>
                <a:cs typeface="Microsoft YaHei" panose="020B0503020204020204" charset="-122"/>
              </a:defRPr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endParaRPr lang="zh-CN" altLang="en-US" sz="1350">
              <a:latin typeface="Microsoft YaHei" panose="020B0503020204020204" charset="-122"/>
              <a:cs typeface="Microsoft YaHei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800" b="1" kern="1200" spc="20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</a:defRPr>
      </a:lvl9pPr>
    </p:titleStyle>
    <p:bodyStyle>
      <a:lvl1pPr marL="171450" indent="-171450" algn="l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</a:defRPr>
      </a:lvl1pPr>
      <a:lvl2pPr marL="5143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</a:defRPr>
      </a:lvl2pPr>
      <a:lvl3pPr marL="8572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</a:defRPr>
      </a:lvl3pPr>
      <a:lvl4pPr marL="12001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</a:defRPr>
      </a:lvl4pPr>
      <a:lvl5pPr marL="1543050" indent="-171450" algn="l" defTabSz="0" rtl="0" eaLnBrk="1" fontAlgn="base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kern="1200" spc="150">
          <a:solidFill>
            <a:schemeClr val="tx1"/>
          </a:solidFill>
          <a:latin typeface="Microsoft YaHei" panose="020B0503020204020204" charset="-122"/>
          <a:ea typeface="Microsoft YaHei" panose="020B0503020204020204" charset="-122"/>
          <a:cs typeface="Microsoft YaHei" panose="020B0503020204020204" charset="-122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536825" y="3626485"/>
            <a:ext cx="4612005" cy="23583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sz="1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altLang="ru-RU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sz="14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</a:t>
            </a:r>
            <a:r>
              <a:rPr lang="ru-RU" altLang="ru-RU" b="1" dirty="0">
                <a:solidFill>
                  <a:srgbClr val="002060"/>
                </a:solidFill>
              </a:rPr>
              <a:t>)</a:t>
            </a:r>
            <a:endParaRPr lang="ru-RU" altLang="ru-RU" b="1" dirty="0">
              <a:solidFill>
                <a:srgbClr val="002060"/>
              </a:solidFill>
            </a:endParaRPr>
          </a:p>
          <a:p>
            <a:pPr algn="ctr"/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1032194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Металлургия и обогащение полезных ископаемых</a:t>
            </a:r>
            <a:br>
              <a:rPr lang="ru-RU" dirty="0"/>
            </a:br>
            <a:r>
              <a:rPr lang="ru-RU" dirty="0"/>
              <a:t>(кафедра</a:t>
            </a:r>
            <a:r>
              <a:rPr lang="ru-RU" dirty="0" smtClean="0"/>
              <a:t>)</a:t>
            </a:r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Флотационные методы обогащения</a:t>
            </a:r>
            <a:br>
              <a:rPr lang="ru-RU" dirty="0"/>
            </a:br>
            <a:r>
              <a:rPr lang="ru-RU" dirty="0"/>
              <a:t>(дисциплина)</a:t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581444"/>
            <a:ext cx="7992888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020" y="1063625"/>
            <a:ext cx="8139430" cy="4683125"/>
          </a:xfrm>
        </p:spPr>
        <p:txBody>
          <a:bodyPr>
            <a:normAutofit/>
          </a:bodyPr>
          <a:lstStyle/>
          <a:p>
            <a:pPr algn="l"/>
            <a:r>
              <a:rPr lang="en-US" altLang="ru-RU" b="1" dirty="0"/>
              <a:t>                               План занятия: </a:t>
            </a:r>
            <a:br>
              <a:rPr lang="en-US" altLang="ru-RU" b="1" dirty="0"/>
            </a:br>
            <a:br>
              <a:rPr lang="en-US" altLang="ru-RU" b="1" dirty="0"/>
            </a:br>
            <a:br>
              <a:rPr lang="en-US" altLang="ru-RU" b="1" dirty="0"/>
            </a:br>
            <a:r>
              <a:rPr lang="en-US" altLang="ru-RU" b="1" dirty="0"/>
              <a:t>1.Поверхности раздела фаз и их гидратация. Взаимодействие минералов с водой.</a:t>
            </a:r>
            <a:br>
              <a:rPr lang="en-US" altLang="ru-RU" b="1" dirty="0"/>
            </a:br>
            <a:r>
              <a:rPr lang="en-US" altLang="ru-RU" b="1" dirty="0"/>
              <a:t>2.Краевой угол смачивания</a:t>
            </a:r>
            <a:br>
              <a:rPr lang="en-US" altLang="ru-RU" b="1" dirty="0"/>
            </a:br>
            <a:r>
              <a:rPr lang="en-US" altLang="ru-RU" b="1" dirty="0"/>
              <a:t>3.Свойства гидратных слоев</a:t>
            </a:r>
            <a:br>
              <a:rPr lang="en-US" altLang="ru-RU" b="1" dirty="0"/>
            </a:br>
            <a:r>
              <a:rPr lang="en-US" altLang="ru-RU" b="1" dirty="0"/>
              <a:t>4.Двойной электрический слой</a:t>
            </a:r>
            <a:br>
              <a:rPr lang="en-US" altLang="ru-RU" b="1" dirty="0"/>
            </a:br>
            <a:r>
              <a:rPr lang="en-US" altLang="ru-RU" b="1" dirty="0"/>
              <a:t>5.Гистерезис смачивания</a:t>
            </a:r>
            <a:br>
              <a:rPr lang="en-US" altLang="ru-RU" b="1" dirty="0"/>
            </a:br>
            <a:r>
              <a:rPr lang="en-US" altLang="ru-RU" b="1" dirty="0"/>
              <a:t>6.Вероятность флотации</a:t>
            </a:r>
            <a:br>
              <a:rPr lang="en-US" altLang="ru-RU" b="1" dirty="0"/>
            </a:br>
            <a:r>
              <a:rPr lang="en-US" altLang="ru-RU" b="1" dirty="0"/>
              <a:t>7.Элементарный акт флотации</a:t>
            </a:r>
            <a:br>
              <a:rPr lang="en-US" altLang="ru-RU" b="1" dirty="0"/>
            </a:br>
            <a:endParaRPr lang="en-US" alt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69" y="476419"/>
            <a:ext cx="87915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575945" y="715645"/>
            <a:ext cx="7991475" cy="16300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0215"/>
            <a:r>
              <a:rPr lang="zh-CN" altLang="en-US" sz="2000"/>
              <a:t>Главной причиной различия флотационного поведения минералов является различная гидратированность поверхности, которая обусловлена энергией взаимодействия диполей воды с ионами решетки и определяется степенью нескомпенсированности зарядов на поверхности частиц.</a:t>
            </a:r>
            <a:endParaRPr lang="zh-CN" altLang="en-US" sz="2000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95325" y="2887980"/>
            <a:ext cx="3761740" cy="297878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4457065" y="2887980"/>
            <a:ext cx="448945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2000" b="0">
                <a:latin typeface="Times New Roman" panose="02020603050405020304" pitchFamily="18" charset="0"/>
              </a:rPr>
              <a:t>Молекулы воды интенсивно взаимодействуют с этим полем и образуют вокруг частиц устойчивые гидратные оболочки или слои. Толщина этой оболочки и ее структура зависят от физико-химических свойств поверхности, определяющих смачиваемость или несмачиваемость этой поверхности.</a:t>
            </a:r>
            <a:endParaRPr lang="zh-CN" alt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285" y="952500"/>
            <a:ext cx="7775575" cy="5388610"/>
          </a:xfrm>
        </p:spPr>
        <p:txBody>
          <a:bodyPr/>
          <a:p>
            <a:pPr algn="just"/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Чем больше гидратирована поверхность минерала, т.е. чем более он гидрофилен, тем меньше вероятность прилипания его частиц к пузырькам воздуха и флотационное обогащение.</a:t>
            </a:r>
            <a:endParaRPr lang="zh-CN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поверхности минералов по отношению к воде и флотационным реагентам определяется ее энергетическим состоянием. На поверхности имеются атомы с некомпенсированными зарядами и часть их энергии остается свободной. Это удельная свободная поверхностная энергия – избыток энергии, приходящейся на единицу поверхности раздела фаз. Возникает из-за нескомпенсированности сил в межфазном поверхностном слое, обозначается σж-г, σ т-г, σ ж-т . Для жидкостей употребляют термин «поверхностное натяжение», который является условным и представляет собой математическое понятие, эквивалентное поверхностной энергии.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73743701" name="组合 1073743700"/>
          <p:cNvGrpSpPr/>
          <p:nvPr/>
        </p:nvGrpSpPr>
        <p:grpSpPr>
          <a:xfrm>
            <a:off x="651510" y="633730"/>
            <a:ext cx="4059555" cy="3780155"/>
            <a:chOff x="1381" y="1854"/>
            <a:chExt cx="6580" cy="2448"/>
          </a:xfrm>
        </p:grpSpPr>
        <p:grpSp>
          <p:nvGrpSpPr>
            <p:cNvPr id="1073743702" name="组合 1073743701"/>
            <p:cNvGrpSpPr/>
            <p:nvPr/>
          </p:nvGrpSpPr>
          <p:grpSpPr>
            <a:xfrm>
              <a:off x="1381" y="1854"/>
              <a:ext cx="6580" cy="1750"/>
              <a:chOff x="1381" y="1854"/>
              <a:chExt cx="6580" cy="1750"/>
            </a:xfrm>
          </p:grpSpPr>
          <p:grpSp>
            <p:nvGrpSpPr>
              <p:cNvPr id="1073743703" name="组合 1073743702"/>
              <p:cNvGrpSpPr/>
              <p:nvPr/>
            </p:nvGrpSpPr>
            <p:grpSpPr>
              <a:xfrm>
                <a:off x="2681" y="2554"/>
                <a:ext cx="5280" cy="560"/>
                <a:chOff x="2681" y="2554"/>
                <a:chExt cx="5280" cy="560"/>
              </a:xfrm>
            </p:grpSpPr>
            <p:sp>
              <p:nvSpPr>
                <p:cNvPr id="1073743704" name="文本框 1073743703"/>
                <p:cNvSpPr txBox="1"/>
                <p:nvPr/>
              </p:nvSpPr>
              <p:spPr>
                <a:xfrm>
                  <a:off x="2681" y="2574"/>
                  <a:ext cx="720" cy="54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lIns="18000" tIns="10800" rIns="18000" bIns="10800"/>
                <a:p>
                  <a:r>
                    <a:rPr lang="zh-CN" altLang="en-US"/>
                    <a:t>ж.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073743705" name="文本框 1073743704"/>
                <p:cNvSpPr txBox="1"/>
                <p:nvPr/>
              </p:nvSpPr>
              <p:spPr>
                <a:xfrm>
                  <a:off x="4961" y="2554"/>
                  <a:ext cx="610" cy="54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lIns="18000" tIns="10800" rIns="18000" bIns="10800"/>
                <a:p>
                  <a:r>
                    <a:rPr lang="zh-CN" altLang="en-US"/>
                    <a:t>ж.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073743706" name="文本框 1073743705"/>
                <p:cNvSpPr txBox="1"/>
                <p:nvPr/>
              </p:nvSpPr>
              <p:spPr>
                <a:xfrm>
                  <a:off x="7241" y="2554"/>
                  <a:ext cx="720" cy="54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lIns="18000" tIns="10800" rIns="18000" bIns="10800"/>
                <a:p>
                  <a:r>
                    <a:rPr lang="zh-CN" altLang="en-US"/>
                    <a:t>ж.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</p:grpSp>
          <p:grpSp>
            <p:nvGrpSpPr>
              <p:cNvPr id="1073743707" name="组合 1073743706"/>
              <p:cNvGrpSpPr/>
              <p:nvPr/>
            </p:nvGrpSpPr>
            <p:grpSpPr>
              <a:xfrm>
                <a:off x="1381" y="1854"/>
                <a:ext cx="6120" cy="1750"/>
                <a:chOff x="1381" y="1854"/>
                <a:chExt cx="6120" cy="1750"/>
              </a:xfrm>
            </p:grpSpPr>
            <p:grpSp>
              <p:nvGrpSpPr>
                <p:cNvPr id="1073743708" name="组合 1073743707"/>
                <p:cNvGrpSpPr/>
                <p:nvPr/>
              </p:nvGrpSpPr>
              <p:grpSpPr>
                <a:xfrm>
                  <a:off x="1381" y="1854"/>
                  <a:ext cx="1860" cy="1730"/>
                  <a:chOff x="1381" y="1854"/>
                  <a:chExt cx="1860" cy="1730"/>
                </a:xfrm>
              </p:grpSpPr>
              <p:sp>
                <p:nvSpPr>
                  <p:cNvPr id="1073743709" name="椭圆 1073743708"/>
                  <p:cNvSpPr/>
                  <p:nvPr/>
                </p:nvSpPr>
                <p:spPr>
                  <a:xfrm>
                    <a:off x="1661" y="2914"/>
                    <a:ext cx="1080" cy="360"/>
                  </a:xfrm>
                  <a:prstGeom prst="ellipse">
                    <a:avLst/>
                  </a:prstGeom>
                  <a:pattFill prst="dashHorz">
                    <a:fgClr>
                      <a:srgbClr val="000000"/>
                    </a:fgClr>
                    <a:bgClr>
                      <a:srgbClr val="CCFFFF"/>
                    </a:bgClr>
                  </a:pattFill>
                  <a:ln w="2540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73743710" name="矩形 1073743709"/>
                  <p:cNvSpPr/>
                  <p:nvPr/>
                </p:nvSpPr>
                <p:spPr>
                  <a:xfrm>
                    <a:off x="1381" y="3024"/>
                    <a:ext cx="1620" cy="540"/>
                  </a:xfrm>
                  <a:prstGeom prst="rect">
                    <a:avLst/>
                  </a:prstGeom>
                  <a:solidFill>
                    <a:srgbClr val="C0C0C0"/>
                  </a:solidFill>
                  <a:ln w="2540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73743711" name="文本框 1073743710"/>
                  <p:cNvSpPr txBox="1"/>
                  <p:nvPr/>
                </p:nvSpPr>
                <p:spPr>
                  <a:xfrm>
                    <a:off x="1561" y="1854"/>
                    <a:ext cx="720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lIns="18000" tIns="10800" rIns="18000" bIns="10800"/>
                  <a:p>
                    <a:r>
                      <a:rPr lang="zh-CN" altLang="en-US"/>
                      <a:t>газ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73743712" name="直接连接符 1073743711"/>
                  <p:cNvSpPr/>
                  <p:nvPr/>
                </p:nvSpPr>
                <p:spPr>
                  <a:xfrm flipV="1">
                    <a:off x="1671" y="2724"/>
                    <a:ext cx="618" cy="306"/>
                  </a:xfrm>
                  <a:prstGeom prst="line">
                    <a:avLst/>
                  </a:prstGeom>
                  <a:ln w="158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073743713" name="任意多边形 1073743712"/>
                  <p:cNvSpPr/>
                  <p:nvPr/>
                </p:nvSpPr>
                <p:spPr>
                  <a:xfrm>
                    <a:off x="2031" y="2854"/>
                    <a:ext cx="180" cy="180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270">
                        <a:pos x="0" y="0"/>
                      </a:cxn>
                      <a:cxn ang="90">
                        <a:pos x="21600" y="21600"/>
                      </a:cxn>
                      <a:cxn ang="90">
                        <a:pos x="0" y="2160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0" y="0"/>
                        </a:moveTo>
                        <a:arcTo wR="21600" hR="21600" stAng="-5400000" swAng="5400000"/>
                      </a:path>
                      <a:path w="21600" h="21600" stroke="0">
                        <a:moveTo>
                          <a:pt x="0" y="0"/>
                        </a:moveTo>
                        <a:arcTo wR="21600" hR="21600" stAng="-5400000" swAng="5400000"/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8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grpSp>
                <p:nvGrpSpPr>
                  <p:cNvPr id="1073743714" name="组合 1073743713"/>
                  <p:cNvGrpSpPr/>
                  <p:nvPr/>
                </p:nvGrpSpPr>
                <p:grpSpPr>
                  <a:xfrm>
                    <a:off x="2361" y="2575"/>
                    <a:ext cx="136" cy="306"/>
                    <a:chOff x="1491" y="3114"/>
                    <a:chExt cx="136" cy="306"/>
                  </a:xfrm>
                </p:grpSpPr>
                <p:sp>
                  <p:nvSpPr>
                    <p:cNvPr id="1073743715" name="椭圆 1073743714"/>
                    <p:cNvSpPr/>
                    <p:nvPr/>
                  </p:nvSpPr>
                  <p:spPr>
                    <a:xfrm>
                      <a:off x="1491" y="3114"/>
                      <a:ext cx="136" cy="306"/>
                    </a:xfrm>
                    <a:prstGeom prst="ellipse">
                      <a:avLst/>
                    </a:prstGeom>
                    <a:noFill/>
                    <a:ln w="158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073743716" name="直接连接符 1073743715"/>
                    <p:cNvSpPr/>
                    <p:nvPr/>
                  </p:nvSpPr>
                  <p:spPr>
                    <a:xfrm>
                      <a:off x="1514" y="3274"/>
                      <a:ext cx="91" cy="0"/>
                    </a:xfrm>
                    <a:prstGeom prst="line">
                      <a:avLst/>
                    </a:prstGeom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1073743717" name="文本框 1073743716"/>
                  <p:cNvSpPr txBox="1"/>
                  <p:nvPr/>
                </p:nvSpPr>
                <p:spPr>
                  <a:xfrm>
                    <a:off x="2521" y="3044"/>
                    <a:ext cx="720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lIns="18000" tIns="10800" rIns="18000" bIns="10800"/>
                  <a:p>
                    <a:r>
                      <a:rPr lang="zh-CN" altLang="en-US"/>
                      <a:t>тв.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</p:grpSp>
            <p:grpSp>
              <p:nvGrpSpPr>
                <p:cNvPr id="1073743718" name="组合 1073743717"/>
                <p:cNvGrpSpPr/>
                <p:nvPr/>
              </p:nvGrpSpPr>
              <p:grpSpPr>
                <a:xfrm>
                  <a:off x="3721" y="1854"/>
                  <a:ext cx="1640" cy="1717"/>
                  <a:chOff x="3721" y="1854"/>
                  <a:chExt cx="1640" cy="1717"/>
                </a:xfrm>
              </p:grpSpPr>
              <p:sp>
                <p:nvSpPr>
                  <p:cNvPr id="1073743719" name="椭圆 1073743718"/>
                  <p:cNvSpPr/>
                  <p:nvPr/>
                </p:nvSpPr>
                <p:spPr>
                  <a:xfrm>
                    <a:off x="4215" y="2701"/>
                    <a:ext cx="686" cy="590"/>
                  </a:xfrm>
                  <a:prstGeom prst="ellipse">
                    <a:avLst/>
                  </a:prstGeom>
                  <a:pattFill prst="dashHorz">
                    <a:fgClr>
                      <a:srgbClr val="000000"/>
                    </a:fgClr>
                    <a:bgClr>
                      <a:srgbClr val="CCFFFF"/>
                    </a:bgClr>
                  </a:pattFill>
                  <a:ln w="2540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73743720" name="矩形 1073743719"/>
                  <p:cNvSpPr/>
                  <p:nvPr/>
                </p:nvSpPr>
                <p:spPr>
                  <a:xfrm>
                    <a:off x="3721" y="3001"/>
                    <a:ext cx="1620" cy="540"/>
                  </a:xfrm>
                  <a:prstGeom prst="rect">
                    <a:avLst/>
                  </a:prstGeom>
                  <a:solidFill>
                    <a:srgbClr val="C0C0C0"/>
                  </a:solidFill>
                  <a:ln w="2540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73743721" name="文本框 1073743720"/>
                  <p:cNvSpPr txBox="1"/>
                  <p:nvPr/>
                </p:nvSpPr>
                <p:spPr>
                  <a:xfrm>
                    <a:off x="3721" y="1854"/>
                    <a:ext cx="720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lIns="18000" tIns="10800" rIns="18000" bIns="10800"/>
                  <a:p>
                    <a:r>
                      <a:rPr lang="zh-CN" altLang="en-US"/>
                      <a:t>газ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73743722" name="直接连接符 1073743721"/>
                  <p:cNvSpPr/>
                  <p:nvPr/>
                </p:nvSpPr>
                <p:spPr>
                  <a:xfrm flipV="1">
                    <a:off x="4211" y="2271"/>
                    <a:ext cx="0" cy="720"/>
                  </a:xfrm>
                  <a:prstGeom prst="line">
                    <a:avLst/>
                  </a:prstGeom>
                  <a:ln w="158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073743723" name="任意多边形 1073743722"/>
                  <p:cNvSpPr/>
                  <p:nvPr/>
                </p:nvSpPr>
                <p:spPr>
                  <a:xfrm>
                    <a:off x="4211" y="2571"/>
                    <a:ext cx="370" cy="440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270">
                        <a:pos x="0" y="0"/>
                      </a:cxn>
                      <a:cxn ang="90">
                        <a:pos x="21600" y="21600"/>
                      </a:cxn>
                      <a:cxn ang="90">
                        <a:pos x="0" y="2160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0" y="0"/>
                        </a:moveTo>
                        <a:arcTo wR="21600" hR="21600" stAng="-5400000" swAng="5400000"/>
                      </a:path>
                      <a:path w="21600" h="21600" stroke="0">
                        <a:moveTo>
                          <a:pt x="0" y="0"/>
                        </a:moveTo>
                        <a:arcTo wR="21600" hR="21600" stAng="-5400000" swAng="5400000"/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8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grpSp>
                <p:nvGrpSpPr>
                  <p:cNvPr id="1073743724" name="组合 1073743723"/>
                  <p:cNvGrpSpPr/>
                  <p:nvPr/>
                </p:nvGrpSpPr>
                <p:grpSpPr>
                  <a:xfrm>
                    <a:off x="4405" y="2211"/>
                    <a:ext cx="136" cy="306"/>
                    <a:chOff x="1491" y="3114"/>
                    <a:chExt cx="136" cy="306"/>
                  </a:xfrm>
                </p:grpSpPr>
                <p:sp>
                  <p:nvSpPr>
                    <p:cNvPr id="1073743725" name="椭圆 1073743724"/>
                    <p:cNvSpPr/>
                    <p:nvPr/>
                  </p:nvSpPr>
                  <p:spPr>
                    <a:xfrm>
                      <a:off x="1491" y="3114"/>
                      <a:ext cx="136" cy="306"/>
                    </a:xfrm>
                    <a:prstGeom prst="ellipse">
                      <a:avLst/>
                    </a:prstGeom>
                    <a:noFill/>
                    <a:ln w="158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073743726" name="直接连接符 1073743725"/>
                    <p:cNvSpPr/>
                    <p:nvPr/>
                  </p:nvSpPr>
                  <p:spPr>
                    <a:xfrm>
                      <a:off x="1514" y="3274"/>
                      <a:ext cx="91" cy="0"/>
                    </a:xfrm>
                    <a:prstGeom prst="line">
                      <a:avLst/>
                    </a:prstGeom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1073743727" name="文本框 1073743726"/>
                  <p:cNvSpPr txBox="1"/>
                  <p:nvPr/>
                </p:nvSpPr>
                <p:spPr>
                  <a:xfrm>
                    <a:off x="4641" y="3031"/>
                    <a:ext cx="720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lIns="18000" tIns="10800" rIns="18000" bIns="10800"/>
                  <a:p>
                    <a:r>
                      <a:rPr lang="zh-CN" altLang="en-US"/>
                      <a:t>тв.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</p:grpSp>
            <p:grpSp>
              <p:nvGrpSpPr>
                <p:cNvPr id="1073743728" name="组合 1073743727"/>
                <p:cNvGrpSpPr/>
                <p:nvPr/>
              </p:nvGrpSpPr>
              <p:grpSpPr>
                <a:xfrm>
                  <a:off x="5881" y="1854"/>
                  <a:ext cx="1620" cy="1750"/>
                  <a:chOff x="6061" y="1854"/>
                  <a:chExt cx="1620" cy="1750"/>
                </a:xfrm>
              </p:grpSpPr>
              <p:sp>
                <p:nvSpPr>
                  <p:cNvPr id="1073743729" name="椭圆 1073743728"/>
                  <p:cNvSpPr/>
                  <p:nvPr/>
                </p:nvSpPr>
                <p:spPr>
                  <a:xfrm>
                    <a:off x="6498" y="2261"/>
                    <a:ext cx="743" cy="760"/>
                  </a:xfrm>
                  <a:prstGeom prst="ellipse">
                    <a:avLst/>
                  </a:prstGeom>
                  <a:pattFill prst="dashHorz">
                    <a:fgClr>
                      <a:srgbClr val="000000"/>
                    </a:fgClr>
                    <a:bgClr>
                      <a:srgbClr val="CCFFFF"/>
                    </a:bgClr>
                  </a:pattFill>
                  <a:ln w="2540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73743730" name="矩形 1073743729"/>
                  <p:cNvSpPr/>
                  <p:nvPr/>
                </p:nvSpPr>
                <p:spPr>
                  <a:xfrm>
                    <a:off x="6061" y="3024"/>
                    <a:ext cx="1620" cy="540"/>
                  </a:xfrm>
                  <a:prstGeom prst="rect">
                    <a:avLst/>
                  </a:prstGeom>
                  <a:solidFill>
                    <a:srgbClr val="C0C0C0"/>
                  </a:solidFill>
                  <a:ln w="25400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73743731" name="文本框 1073743730"/>
                  <p:cNvSpPr txBox="1"/>
                  <p:nvPr/>
                </p:nvSpPr>
                <p:spPr>
                  <a:xfrm>
                    <a:off x="6061" y="1854"/>
                    <a:ext cx="720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lIns="18000" tIns="10800" rIns="18000" bIns="10800"/>
                  <a:p>
                    <a:r>
                      <a:rPr lang="zh-CN" altLang="en-US"/>
                      <a:t>газ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73743732" name="直接连接符 1073743731"/>
                  <p:cNvSpPr/>
                  <p:nvPr/>
                </p:nvSpPr>
                <p:spPr>
                  <a:xfrm flipH="1" flipV="1">
                    <a:off x="6171" y="2901"/>
                    <a:ext cx="540" cy="99"/>
                  </a:xfrm>
                  <a:prstGeom prst="line">
                    <a:avLst/>
                  </a:prstGeom>
                  <a:ln w="158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073743733" name="任意多边形 1073743732"/>
                  <p:cNvSpPr/>
                  <p:nvPr/>
                </p:nvSpPr>
                <p:spPr>
                  <a:xfrm rot="-2202523">
                    <a:off x="6551" y="2831"/>
                    <a:ext cx="370" cy="283"/>
                  </a:xfrm>
                  <a:custGeom>
                    <a:avLst/>
                    <a:gdLst>
                      <a:gd name="txL" fmla="*/ 0 w 21600"/>
                      <a:gd name="txT" fmla="*/ 0 h 21600"/>
                      <a:gd name="txR" fmla="*/ 21600 w 21600"/>
                      <a:gd name="txB" fmla="*/ 21600 h 21600"/>
                    </a:gdLst>
                    <a:ahLst/>
                    <a:cxnLst>
                      <a:cxn ang="270">
                        <a:pos x="0" y="0"/>
                      </a:cxn>
                      <a:cxn ang="90">
                        <a:pos x="21600" y="21600"/>
                      </a:cxn>
                      <a:cxn ang="90">
                        <a:pos x="0" y="21600"/>
                      </a:cxn>
                    </a:cxnLst>
                    <a:rect l="txL" t="txT" r="txR" b="txB"/>
                    <a:pathLst>
                      <a:path w="21600" h="21600" fill="none">
                        <a:moveTo>
                          <a:pt x="0" y="0"/>
                        </a:moveTo>
                        <a:arcTo wR="21600" hR="21600" stAng="-5400000" swAng="5400000"/>
                      </a:path>
                      <a:path w="21600" h="21600" stroke="0">
                        <a:moveTo>
                          <a:pt x="0" y="0"/>
                        </a:moveTo>
                        <a:arcTo wR="21600" hR="21600" stAng="-5400000" swAng="5400000"/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587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grpSp>
                <p:nvGrpSpPr>
                  <p:cNvPr id="1073743734" name="组合 1073743733"/>
                  <p:cNvGrpSpPr/>
                  <p:nvPr/>
                </p:nvGrpSpPr>
                <p:grpSpPr>
                  <a:xfrm>
                    <a:off x="6291" y="2591"/>
                    <a:ext cx="136" cy="306"/>
                    <a:chOff x="1491" y="3114"/>
                    <a:chExt cx="136" cy="306"/>
                  </a:xfrm>
                </p:grpSpPr>
                <p:sp>
                  <p:nvSpPr>
                    <p:cNvPr id="1073743735" name="椭圆 1073743734"/>
                    <p:cNvSpPr/>
                    <p:nvPr/>
                  </p:nvSpPr>
                  <p:spPr>
                    <a:xfrm>
                      <a:off x="1491" y="3114"/>
                      <a:ext cx="136" cy="306"/>
                    </a:xfrm>
                    <a:prstGeom prst="ellipse">
                      <a:avLst/>
                    </a:prstGeom>
                    <a:noFill/>
                    <a:ln w="1587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073743736" name="直接连接符 1073743735"/>
                    <p:cNvSpPr/>
                    <p:nvPr/>
                  </p:nvSpPr>
                  <p:spPr>
                    <a:xfrm>
                      <a:off x="1514" y="3274"/>
                      <a:ext cx="91" cy="0"/>
                    </a:xfrm>
                    <a:prstGeom prst="line">
                      <a:avLst/>
                    </a:prstGeom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1073743737" name="文本框 1073743736"/>
                  <p:cNvSpPr txBox="1"/>
                  <p:nvPr/>
                </p:nvSpPr>
                <p:spPr>
                  <a:xfrm>
                    <a:off x="7061" y="3064"/>
                    <a:ext cx="540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lIns="18000" tIns="10800" rIns="18000" bIns="10800"/>
                  <a:p>
                    <a:r>
                      <a:rPr lang="zh-CN" altLang="en-US"/>
                      <a:t>тв.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1073743738" name="文本框 1073743737"/>
            <p:cNvSpPr txBox="1"/>
            <p:nvPr/>
          </p:nvSpPr>
          <p:spPr>
            <a:xfrm>
              <a:off x="1381" y="3654"/>
              <a:ext cx="6120" cy="648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lIns="18000" tIns="10800" rIns="18000" bIns="10800"/>
            <a:p>
              <a:r>
                <a:rPr lang="en-US" altLang="zh-CN"/>
                <a:t>       </a:t>
              </a:r>
              <a:endParaRPr lang="zh-CN" altLang="en-US"/>
            </a:p>
            <a:p>
              <a:r>
                <a:rPr lang="zh-CN" altLang="en-US"/>
                <a:t>          		</a:t>
              </a:r>
              <a:endParaRPr lang="zh-CN" altLang="en-US"/>
            </a:p>
            <a:p>
              <a:endParaRPr lang="zh-CN" altLang="en-US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4831715" y="633730"/>
            <a:ext cx="357822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0">
                <a:latin typeface="Times New Roman" panose="02020603050405020304" pitchFamily="18" charset="0"/>
              </a:rPr>
              <a:t>Степень смачивания твердой поверхности водой количественно выражается величиной краевого угла смачивания Θ, который принято отсчитывать в сторону жидкой фазы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510" y="3903345"/>
            <a:ext cx="3962400" cy="25273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47285" y="4266565"/>
            <a:ext cx="334772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endParaRPr lang="en-US" b="0">
              <a:latin typeface="Times New Roman" panose="02020603050405020304" pitchFamily="18" charset="0"/>
            </a:endParaRPr>
          </a:p>
          <a:p>
            <a:pPr indent="0"/>
            <a:endParaRPr lang="en-US" b="0">
              <a:latin typeface="Times New Roman" panose="02020603050405020304" pitchFamily="18" charset="0"/>
            </a:endParaRPr>
          </a:p>
          <a:p>
            <a:pPr indent="0"/>
            <a:r>
              <a:rPr lang="en-US" b="0">
                <a:latin typeface="Times New Roman" panose="02020603050405020304" pitchFamily="18" charset="0"/>
              </a:rPr>
              <a:t>Равновесное значение краевого угла определяется из условия равновесия сил поверхностного натяжения на трехфазном периметре контакта 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285" y="952500"/>
            <a:ext cx="7570470" cy="5388610"/>
          </a:xfrm>
        </p:spPr>
        <p:txBody>
          <a:bodyPr/>
          <a:p>
            <a:pPr algn="just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Чем хуже минерал смачивается водой, т.е. чем он гидрофобнее, тем легче происходит вытеснение воды с поверхности минерала при закреплении частицы на воздушном пузырьке. Уменьшение смачиваемости минерала достигается введением в пульпу специальных реагентов.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Исследованиями Б.В. Дерягина установлено, что при взаимодействии кристаллической решетки минералов с водой на твердой поверхности образуются упорядоченные гидратные слои, толщина которых может достигать 0.1 мкм (1000 ангстрем). Упорядоченность диполей воды в гидратных слоях зависит от расстояния от поверхности минерала. 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29590" y="1714500"/>
            <a:ext cx="3092450" cy="3075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/>
        </p:nvSpPr>
        <p:spPr>
          <a:xfrm>
            <a:off x="3761423" y="1860232"/>
            <a:ext cx="5080000" cy="31381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57200"/>
            <a:r>
              <a:rPr lang="en-US" b="0">
                <a:latin typeface="Times New Roman" panose="02020603050405020304" pitchFamily="18" charset="0"/>
              </a:rPr>
              <a:t>Первые слои гидратной оболочки на твердой поверхности образуются в результате адсорбции диполей воды. Эти слои правильно ориентированы. В последующих слоях действуют в основном силы водородной связи. По мере удаления от твердой поверхности упорядоченность и устойчивость гидратных слоев снижается (рис. 4.4). Это снижение происходит тем быстрее, чем ниже поверхностная энергия минерала и доля ионных связей в этой энергии.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285" y="952500"/>
            <a:ext cx="7468870" cy="5388610"/>
          </a:xfrm>
        </p:spPr>
        <p:txBody>
          <a:bodyPr/>
          <a:p>
            <a:r>
              <a:rPr lang="zh-CN" altLang="en-US"/>
              <a:t>Свойства гидратных слоев отличаются от свойств воды в объеме. Они имеют повышенную вязкость, пониженную растворяющую способность и скорость диффузии растворенных веществ. Эти особенности связаны с высокой прочностью сцепления ориентированных диполей воды между собой и с поверхностью минерала. Гидратированность частиц определяется в основном устойчивостью гидратного слоя, а не его толщиной. Степень гидратации поверхности:</a:t>
            </a:r>
            <a:endParaRPr lang="zh-CN" altLang="en-US"/>
          </a:p>
          <a:p>
            <a:endParaRPr lang="zh-CN" altLang="en-US"/>
          </a:p>
          <a:p>
            <a:r>
              <a:rPr lang="zh-CN" altLang="en-US" sz="3200" b="1"/>
              <a:t>Н = е2 (1- 1/D) / r ,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где е – заряд иона, r – радиус иона, к которому прикрепился диполь воды, D – диэлектрическая постоянная, для воды D = 81.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285" y="952500"/>
            <a:ext cx="4211955" cy="5388610"/>
          </a:xfrm>
        </p:spPr>
        <p:txBody>
          <a:bodyPr/>
          <a:p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Исследованиями А.Н. Фрумкина установлено, что под прилипшим к твердой поверхности пузырьком воздуха остается остаточный гидратный слой толщиной от 3 до 400Ǻ. Он расположен по всей площади основания пузырька и не препятствует прилипанию, что объясняется особым состоянием молекул воды в нем (рис. 4.5).</a:t>
            </a:r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73743876" name="组合 1073743875"/>
          <p:cNvGrpSpPr/>
          <p:nvPr/>
        </p:nvGrpSpPr>
        <p:grpSpPr>
          <a:xfrm>
            <a:off x="4551045" y="1185863"/>
            <a:ext cx="3657600" cy="1923415"/>
            <a:chOff x="2211" y="3160"/>
            <a:chExt cx="6123" cy="3543"/>
          </a:xfrm>
        </p:grpSpPr>
        <p:sp>
          <p:nvSpPr>
            <p:cNvPr id="1073743877" name="矩形 1073743876"/>
            <p:cNvSpPr/>
            <p:nvPr/>
          </p:nvSpPr>
          <p:spPr>
            <a:xfrm>
              <a:off x="2803" y="5053"/>
              <a:ext cx="4938" cy="244"/>
            </a:xfrm>
            <a:prstGeom prst="rect">
              <a:avLst/>
            </a:prstGeom>
            <a:solidFill>
              <a:srgbClr val="C0C0C0"/>
            </a:solidFill>
            <a:ln w="2540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878" name="任意多边形 1073743877"/>
            <p:cNvSpPr/>
            <p:nvPr/>
          </p:nvSpPr>
          <p:spPr>
            <a:xfrm>
              <a:off x="2410" y="3350"/>
              <a:ext cx="5155" cy="1470"/>
            </a:xfrm>
            <a:custGeom>
              <a:avLst/>
              <a:gdLst/>
              <a:ahLst/>
              <a:cxnLst/>
              <a:pathLst>
                <a:path w="5155" h="1470">
                  <a:moveTo>
                    <a:pt x="0" y="31"/>
                  </a:moveTo>
                  <a:cubicBezTo>
                    <a:pt x="78" y="167"/>
                    <a:pt x="271" y="615"/>
                    <a:pt x="470" y="845"/>
                  </a:cubicBezTo>
                  <a:cubicBezTo>
                    <a:pt x="669" y="1075"/>
                    <a:pt x="838" y="1352"/>
                    <a:pt x="1195" y="1411"/>
                  </a:cubicBezTo>
                  <a:cubicBezTo>
                    <a:pt x="1552" y="1470"/>
                    <a:pt x="2132" y="1201"/>
                    <a:pt x="2615" y="1199"/>
                  </a:cubicBezTo>
                  <a:cubicBezTo>
                    <a:pt x="3098" y="1197"/>
                    <a:pt x="3795" y="1376"/>
                    <a:pt x="4092" y="1399"/>
                  </a:cubicBezTo>
                  <a:cubicBezTo>
                    <a:pt x="4389" y="1423"/>
                    <a:pt x="4325" y="1375"/>
                    <a:pt x="4401" y="1344"/>
                  </a:cubicBezTo>
                  <a:cubicBezTo>
                    <a:pt x="4478" y="1313"/>
                    <a:pt x="4477" y="1309"/>
                    <a:pt x="4551" y="1210"/>
                  </a:cubicBezTo>
                  <a:cubicBezTo>
                    <a:pt x="4624" y="1110"/>
                    <a:pt x="4740" y="947"/>
                    <a:pt x="4841" y="745"/>
                  </a:cubicBezTo>
                  <a:cubicBezTo>
                    <a:pt x="4942" y="543"/>
                    <a:pt x="5090" y="155"/>
                    <a:pt x="5155" y="0"/>
                  </a:cubicBezTo>
                </a:path>
              </a:pathLst>
            </a:custGeom>
            <a:noFill/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879" name="任意多边形 1073743878"/>
            <p:cNvSpPr/>
            <p:nvPr/>
          </p:nvSpPr>
          <p:spPr>
            <a:xfrm>
              <a:off x="2798" y="4115"/>
              <a:ext cx="4965" cy="940"/>
            </a:xfrm>
            <a:custGeom>
              <a:avLst/>
              <a:gdLst/>
              <a:ahLst/>
              <a:cxnLst/>
              <a:pathLst>
                <a:path w="4965" h="940">
                  <a:moveTo>
                    <a:pt x="41" y="926"/>
                  </a:moveTo>
                  <a:cubicBezTo>
                    <a:pt x="11" y="922"/>
                    <a:pt x="33" y="881"/>
                    <a:pt x="30" y="836"/>
                  </a:cubicBezTo>
                  <a:cubicBezTo>
                    <a:pt x="26" y="791"/>
                    <a:pt x="0" y="765"/>
                    <a:pt x="18" y="657"/>
                  </a:cubicBezTo>
                  <a:cubicBezTo>
                    <a:pt x="24" y="563"/>
                    <a:pt x="103" y="269"/>
                    <a:pt x="133" y="188"/>
                  </a:cubicBezTo>
                  <a:cubicBezTo>
                    <a:pt x="151" y="191"/>
                    <a:pt x="358" y="466"/>
                    <a:pt x="374" y="476"/>
                  </a:cubicBezTo>
                  <a:cubicBezTo>
                    <a:pt x="386" y="482"/>
                    <a:pt x="462" y="506"/>
                    <a:pt x="473" y="514"/>
                  </a:cubicBezTo>
                  <a:cubicBezTo>
                    <a:pt x="483" y="522"/>
                    <a:pt x="499" y="547"/>
                    <a:pt x="510" y="551"/>
                  </a:cubicBezTo>
                  <a:cubicBezTo>
                    <a:pt x="558" y="598"/>
                    <a:pt x="558" y="583"/>
                    <a:pt x="607" y="630"/>
                  </a:cubicBezTo>
                  <a:cubicBezTo>
                    <a:pt x="652" y="647"/>
                    <a:pt x="736" y="657"/>
                    <a:pt x="787" y="663"/>
                  </a:cubicBezTo>
                  <a:cubicBezTo>
                    <a:pt x="837" y="670"/>
                    <a:pt x="864" y="665"/>
                    <a:pt x="913" y="667"/>
                  </a:cubicBezTo>
                  <a:cubicBezTo>
                    <a:pt x="946" y="681"/>
                    <a:pt x="1050" y="663"/>
                    <a:pt x="1084" y="675"/>
                  </a:cubicBezTo>
                  <a:cubicBezTo>
                    <a:pt x="1329" y="654"/>
                    <a:pt x="1223" y="628"/>
                    <a:pt x="1470" y="612"/>
                  </a:cubicBezTo>
                  <a:cubicBezTo>
                    <a:pt x="1601" y="591"/>
                    <a:pt x="1734" y="531"/>
                    <a:pt x="1795" y="512"/>
                  </a:cubicBezTo>
                  <a:cubicBezTo>
                    <a:pt x="1856" y="493"/>
                    <a:pt x="1824" y="503"/>
                    <a:pt x="1835" y="499"/>
                  </a:cubicBezTo>
                  <a:cubicBezTo>
                    <a:pt x="1846" y="496"/>
                    <a:pt x="1850" y="497"/>
                    <a:pt x="1861" y="494"/>
                  </a:cubicBezTo>
                  <a:cubicBezTo>
                    <a:pt x="1872" y="491"/>
                    <a:pt x="1882" y="487"/>
                    <a:pt x="1903" y="483"/>
                  </a:cubicBezTo>
                  <a:cubicBezTo>
                    <a:pt x="1923" y="480"/>
                    <a:pt x="1943" y="479"/>
                    <a:pt x="1985" y="476"/>
                  </a:cubicBezTo>
                  <a:cubicBezTo>
                    <a:pt x="2027" y="473"/>
                    <a:pt x="2047" y="463"/>
                    <a:pt x="2151" y="461"/>
                  </a:cubicBezTo>
                  <a:cubicBezTo>
                    <a:pt x="2254" y="459"/>
                    <a:pt x="2424" y="438"/>
                    <a:pt x="2604" y="461"/>
                  </a:cubicBezTo>
                  <a:cubicBezTo>
                    <a:pt x="2784" y="483"/>
                    <a:pt x="3072" y="567"/>
                    <a:pt x="3232" y="597"/>
                  </a:cubicBezTo>
                  <a:cubicBezTo>
                    <a:pt x="3320" y="615"/>
                    <a:pt x="3476" y="635"/>
                    <a:pt x="3565" y="643"/>
                  </a:cubicBezTo>
                  <a:cubicBezTo>
                    <a:pt x="3699" y="636"/>
                    <a:pt x="3758" y="688"/>
                    <a:pt x="3891" y="669"/>
                  </a:cubicBezTo>
                  <a:cubicBezTo>
                    <a:pt x="3918" y="665"/>
                    <a:pt x="3926" y="669"/>
                    <a:pt x="3949" y="654"/>
                  </a:cubicBezTo>
                  <a:cubicBezTo>
                    <a:pt x="3961" y="646"/>
                    <a:pt x="3999" y="625"/>
                    <a:pt x="3999" y="625"/>
                  </a:cubicBezTo>
                  <a:cubicBezTo>
                    <a:pt x="4007" y="610"/>
                    <a:pt x="4016" y="616"/>
                    <a:pt x="4028" y="605"/>
                  </a:cubicBezTo>
                  <a:cubicBezTo>
                    <a:pt x="4040" y="593"/>
                    <a:pt x="4064" y="593"/>
                    <a:pt x="4078" y="584"/>
                  </a:cubicBezTo>
                  <a:cubicBezTo>
                    <a:pt x="4126" y="557"/>
                    <a:pt x="4101" y="550"/>
                    <a:pt x="4146" y="520"/>
                  </a:cubicBezTo>
                  <a:cubicBezTo>
                    <a:pt x="4187" y="493"/>
                    <a:pt x="4172" y="443"/>
                    <a:pt x="4218" y="428"/>
                  </a:cubicBezTo>
                  <a:cubicBezTo>
                    <a:pt x="4238" y="402"/>
                    <a:pt x="4225" y="378"/>
                    <a:pt x="4254" y="353"/>
                  </a:cubicBezTo>
                  <a:cubicBezTo>
                    <a:pt x="4279" y="308"/>
                    <a:pt x="4334" y="217"/>
                    <a:pt x="4370" y="158"/>
                  </a:cubicBezTo>
                  <a:cubicBezTo>
                    <a:pt x="4394" y="144"/>
                    <a:pt x="4470" y="0"/>
                    <a:pt x="4470" y="0"/>
                  </a:cubicBezTo>
                  <a:cubicBezTo>
                    <a:pt x="4517" y="46"/>
                    <a:pt x="4810" y="123"/>
                    <a:pt x="4827" y="188"/>
                  </a:cubicBezTo>
                  <a:cubicBezTo>
                    <a:pt x="4831" y="206"/>
                    <a:pt x="4867" y="639"/>
                    <a:pt x="4873" y="657"/>
                  </a:cubicBezTo>
                  <a:cubicBezTo>
                    <a:pt x="4879" y="680"/>
                    <a:pt x="4965" y="905"/>
                    <a:pt x="4850" y="870"/>
                  </a:cubicBezTo>
                  <a:cubicBezTo>
                    <a:pt x="4842" y="904"/>
                    <a:pt x="4721" y="886"/>
                    <a:pt x="4701" y="914"/>
                  </a:cubicBezTo>
                  <a:cubicBezTo>
                    <a:pt x="4686" y="934"/>
                    <a:pt x="4583" y="906"/>
                    <a:pt x="4560" y="912"/>
                  </a:cubicBezTo>
                  <a:cubicBezTo>
                    <a:pt x="4451" y="940"/>
                    <a:pt x="4503" y="913"/>
                    <a:pt x="4293" y="925"/>
                  </a:cubicBezTo>
                  <a:cubicBezTo>
                    <a:pt x="4066" y="939"/>
                    <a:pt x="3601" y="934"/>
                    <a:pt x="3159" y="932"/>
                  </a:cubicBezTo>
                  <a:cubicBezTo>
                    <a:pt x="2717" y="931"/>
                    <a:pt x="1934" y="923"/>
                    <a:pt x="1643" y="922"/>
                  </a:cubicBezTo>
                  <a:cubicBezTo>
                    <a:pt x="1566" y="926"/>
                    <a:pt x="1487" y="923"/>
                    <a:pt x="1410" y="925"/>
                  </a:cubicBezTo>
                  <a:cubicBezTo>
                    <a:pt x="1283" y="928"/>
                    <a:pt x="941" y="927"/>
                    <a:pt x="849" y="925"/>
                  </a:cubicBezTo>
                  <a:cubicBezTo>
                    <a:pt x="757" y="923"/>
                    <a:pt x="903" y="910"/>
                    <a:pt x="856" y="910"/>
                  </a:cubicBezTo>
                  <a:cubicBezTo>
                    <a:pt x="718" y="916"/>
                    <a:pt x="642" y="927"/>
                    <a:pt x="565" y="927"/>
                  </a:cubicBezTo>
                  <a:cubicBezTo>
                    <a:pt x="429" y="929"/>
                    <a:pt x="70" y="930"/>
                    <a:pt x="41" y="926"/>
                  </a:cubicBezTo>
                  <a:close/>
                </a:path>
              </a:pathLst>
            </a:custGeom>
            <a:pattFill prst="dashHorz">
              <a:fgClr>
                <a:srgbClr val="000000">
                  <a:alpha val="100000"/>
                </a:srgbClr>
              </a:fgClr>
              <a:bgClr>
                <a:srgbClr val="CCFFFF">
                  <a:alpha val="100000"/>
                </a:srgbClr>
              </a:bgClr>
            </a:patt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3743880" name="文本框 1073743879"/>
            <p:cNvSpPr txBox="1"/>
            <p:nvPr/>
          </p:nvSpPr>
          <p:spPr>
            <a:xfrm>
              <a:off x="4779" y="3160"/>
              <a:ext cx="395" cy="52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Г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1" name="文本框 1073743880"/>
            <p:cNvSpPr txBox="1"/>
            <p:nvPr/>
          </p:nvSpPr>
          <p:spPr>
            <a:xfrm>
              <a:off x="4914" y="6174"/>
              <a:ext cx="395" cy="529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Т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2" name="文本框 1073743881"/>
            <p:cNvSpPr txBox="1"/>
            <p:nvPr/>
          </p:nvSpPr>
          <p:spPr>
            <a:xfrm>
              <a:off x="4779" y="4536"/>
              <a:ext cx="666" cy="4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Ж1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3" name="文本框 1073743882"/>
            <p:cNvSpPr txBox="1"/>
            <p:nvPr/>
          </p:nvSpPr>
          <p:spPr>
            <a:xfrm>
              <a:off x="7346" y="4461"/>
              <a:ext cx="666" cy="456"/>
            </a:xfrm>
            <a:prstGeom prst="rect">
              <a:avLst/>
            </a:prstGeom>
            <a:solidFill>
              <a:srgbClr val="FFFFFF">
                <a:alpha val="44000"/>
              </a:srgbClr>
            </a:solidFill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Ж2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4" name="文本框 1073743883"/>
            <p:cNvSpPr txBox="1"/>
            <p:nvPr/>
          </p:nvSpPr>
          <p:spPr>
            <a:xfrm>
              <a:off x="2485" y="4504"/>
              <a:ext cx="666" cy="456"/>
            </a:xfrm>
            <a:prstGeom prst="rect">
              <a:avLst/>
            </a:prstGeom>
            <a:solidFill>
              <a:srgbClr val="FFFFFF">
                <a:alpha val="64999"/>
              </a:srgbClr>
            </a:solidFill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Ж2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5" name="文本框 1073743884"/>
            <p:cNvSpPr txBox="1"/>
            <p:nvPr/>
          </p:nvSpPr>
          <p:spPr>
            <a:xfrm>
              <a:off x="4581" y="3925"/>
              <a:ext cx="1185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σг-ж1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6" name="文本框 1073743885"/>
            <p:cNvSpPr txBox="1"/>
            <p:nvPr/>
          </p:nvSpPr>
          <p:spPr>
            <a:xfrm>
              <a:off x="6381" y="3582"/>
              <a:ext cx="1163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σг-ж2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7" name="文本框 1073743886"/>
            <p:cNvSpPr txBox="1"/>
            <p:nvPr/>
          </p:nvSpPr>
          <p:spPr>
            <a:xfrm>
              <a:off x="2804" y="3689"/>
              <a:ext cx="1185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σг-ж2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8" name="文本框 1073743887"/>
            <p:cNvSpPr txBox="1"/>
            <p:nvPr/>
          </p:nvSpPr>
          <p:spPr>
            <a:xfrm>
              <a:off x="4581" y="5233"/>
              <a:ext cx="1383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σт-ж1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89" name="文本框 1073743888"/>
            <p:cNvSpPr txBox="1"/>
            <p:nvPr/>
          </p:nvSpPr>
          <p:spPr>
            <a:xfrm>
              <a:off x="6951" y="5169"/>
              <a:ext cx="1383" cy="5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σт-ж2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073743890" name="文本框 1073743889"/>
            <p:cNvSpPr txBox="1"/>
            <p:nvPr/>
          </p:nvSpPr>
          <p:spPr>
            <a:xfrm>
              <a:off x="2211" y="5233"/>
              <a:ext cx="1383" cy="57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18000" tIns="10800" rIns="18000" bIns="10800"/>
            <a:p>
              <a:r>
                <a:rPr lang="zh-CN" altLang="en-US"/>
                <a:t>σт-ж2</a:t>
              </a:r>
              <a:endParaRPr lang="zh-CN" altLang="en-US"/>
            </a:p>
            <a:p>
              <a:endParaRPr lang="zh-CN" altLang="en-US"/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856615" y="3596640"/>
            <a:ext cx="7567295" cy="16300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000" b="0">
                <a:latin typeface="Times New Roman" panose="02020603050405020304" pitchFamily="18" charset="0"/>
              </a:rPr>
              <a:t>При этом образуется как бы новая пленочная фаза, отличная по свойствам от свойств воды в объеме. Толщина остаточного слоя тем меньше, чем более гидрофобна поверхность минерала. Чем меньше толщина остаточного гидратного слоя, тем больше значение краевого угла смачивания.</a:t>
            </a:r>
            <a:r>
              <a:rPr lang="en-US" b="0">
                <a:latin typeface="Times New Roman" panose="02020603050405020304" pitchFamily="18" charset="0"/>
              </a:rPr>
              <a:t> 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285" y="952500"/>
            <a:ext cx="7694930" cy="5388610"/>
          </a:xfrm>
        </p:spPr>
        <p:txBody>
          <a:bodyPr/>
          <a:p>
            <a:pPr algn="just"/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 устойчивость гидратных слоев зависит также и от состояния воды. Например, в талой воде определенное время еще сохраняется высокая упорядоченность молекул как в твердом состоянии воды (лед). Большая часть энергии этих молекул израсходована на взаимодействие друг с другом, что ослабляет их взаимодействие с минералом. Поэтому некоторые гидрофильные минералы в талой воде, например кварц, входящий в состав сопутствующих пород, проявляют некоторую гидрофобность (краевой угол смачивания доходит до 600). Аномальные свойства приобретает и вода, прошедшая магнитную обработку.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Флотируемость минерала определяется суммарным эффектом, вызываемым гидратным слоем молекул воды и адсорбционным слоем реагента.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60120" y="967105"/>
            <a:ext cx="7287895" cy="5388610"/>
          </a:xfrm>
        </p:spPr>
        <p:txBody>
          <a:bodyPr/>
          <a:p>
            <a:pPr algn="just"/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воды и находящихся в ней ионов с минералами изменяет не только их состав, но и электрическое состояние поверхности. Вода имеет разную энергию взаимодействия с разными ионами минерала. Поэтому одни ионы из поверхностного слоя частиц переходят в раствор в больших количествах, чем другие. При этом поверхность минерала приобретает заряд, противоположный по знаку ионам, перешедшим в раствор. Кроме того, на поверхности могут адсорбироваться из раствора ионы определенного знака. Увеличение электрического заряда поверхности затрудняет переход ионов противоположного знака из кристаллической решетки. Но в итоге устанавливается равновесие между раствором и твердой фазой. В результате на поверхности раздела вода-твердое образуется двойной электрический слой (ДЭС), имеющий следующее строение (рис. 5.1).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1762125" y="559435"/>
            <a:ext cx="5619750" cy="5739130"/>
            <a:chOff x="1581" y="5704"/>
            <a:chExt cx="8850" cy="9027"/>
          </a:xfrm>
        </p:grpSpPr>
        <p:grpSp>
          <p:nvGrpSpPr>
            <p:cNvPr id="6" name="组合 5"/>
            <p:cNvGrpSpPr/>
            <p:nvPr/>
          </p:nvGrpSpPr>
          <p:grpSpPr>
            <a:xfrm>
              <a:off x="2301" y="5704"/>
              <a:ext cx="8130" cy="9027"/>
              <a:chOff x="2781" y="5704"/>
              <a:chExt cx="8130" cy="9027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2781" y="5704"/>
                <a:ext cx="7920" cy="4320"/>
                <a:chOff x="1998" y="1314"/>
                <a:chExt cx="8383" cy="499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281" y="1314"/>
                  <a:ext cx="8100" cy="4994"/>
                  <a:chOff x="2394" y="9414"/>
                  <a:chExt cx="8100" cy="4994"/>
                </a:xfrm>
              </p:grpSpPr>
              <p:grpSp>
                <p:nvGrpSpPr>
                  <p:cNvPr id="9" name="组合 8"/>
                  <p:cNvGrpSpPr/>
                  <p:nvPr/>
                </p:nvGrpSpPr>
                <p:grpSpPr>
                  <a:xfrm>
                    <a:off x="3134" y="1014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10" name="椭圆 9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1" name="文本框 10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3114" y="1163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13" name="椭圆 12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4" name="文本框 13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5" name="组合 14"/>
                  <p:cNvGrpSpPr/>
                  <p:nvPr/>
                </p:nvGrpSpPr>
                <p:grpSpPr>
                  <a:xfrm>
                    <a:off x="3134" y="1085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16" name="椭圆 15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17" name="文本框 16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8" name="组合 17"/>
                  <p:cNvGrpSpPr/>
                  <p:nvPr/>
                </p:nvGrpSpPr>
                <p:grpSpPr>
                  <a:xfrm>
                    <a:off x="2417" y="1013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19" name="椭圆 18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20" name="文本框 19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1" name="组合 20"/>
                  <p:cNvGrpSpPr/>
                  <p:nvPr/>
                </p:nvGrpSpPr>
                <p:grpSpPr>
                  <a:xfrm>
                    <a:off x="2417" y="1085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22" name="椭圆 21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23" name="文本框 22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4" name="组合 23"/>
                  <p:cNvGrpSpPr/>
                  <p:nvPr/>
                </p:nvGrpSpPr>
                <p:grpSpPr>
                  <a:xfrm>
                    <a:off x="3134" y="1240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25" name="椭圆 24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26" name="文本框 25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2417" y="1163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28" name="椭圆 27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29" name="文本框 28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30" name="组合 29"/>
                  <p:cNvGrpSpPr/>
                  <p:nvPr/>
                </p:nvGrpSpPr>
                <p:grpSpPr>
                  <a:xfrm>
                    <a:off x="2417" y="1240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31" name="椭圆 30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2" name="文本框 31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33" name="组合 32"/>
                  <p:cNvGrpSpPr/>
                  <p:nvPr/>
                </p:nvGrpSpPr>
                <p:grpSpPr>
                  <a:xfrm>
                    <a:off x="3857" y="1013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34" name="椭圆 33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5" name="文本框 34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36" name="组合 35"/>
                  <p:cNvGrpSpPr/>
                  <p:nvPr/>
                </p:nvGrpSpPr>
                <p:grpSpPr>
                  <a:xfrm>
                    <a:off x="3834" y="1164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37" name="椭圆 36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38" name="文本框 37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39" name="组合 38"/>
                  <p:cNvGrpSpPr/>
                  <p:nvPr/>
                </p:nvGrpSpPr>
                <p:grpSpPr>
                  <a:xfrm>
                    <a:off x="4624" y="1085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40" name="椭圆 39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41" name="文本框 40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42" name="组合 41"/>
                  <p:cNvGrpSpPr/>
                  <p:nvPr/>
                </p:nvGrpSpPr>
                <p:grpSpPr>
                  <a:xfrm>
                    <a:off x="4657" y="1241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43" name="椭圆 42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44" name="文本框 43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45" name="直接连接符 44"/>
                  <p:cNvSpPr/>
                  <p:nvPr/>
                </p:nvSpPr>
                <p:spPr>
                  <a:xfrm flipH="1">
                    <a:off x="3747" y="9954"/>
                    <a:ext cx="0" cy="3960"/>
                  </a:xfrm>
                  <a:prstGeom prst="line">
                    <a:avLst/>
                  </a:prstGeom>
                  <a:ln w="25400" cap="flat" cmpd="sng">
                    <a:solidFill>
                      <a:srgbClr val="000000"/>
                    </a:solidFill>
                    <a:prstDash val="lgDash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46" name="直接连接符 45"/>
                  <p:cNvSpPr/>
                  <p:nvPr/>
                </p:nvSpPr>
                <p:spPr>
                  <a:xfrm flipH="1">
                    <a:off x="4487" y="9954"/>
                    <a:ext cx="0" cy="3960"/>
                  </a:xfrm>
                  <a:prstGeom prst="line">
                    <a:avLst/>
                  </a:prstGeom>
                  <a:ln w="444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grpSp>
                <p:nvGrpSpPr>
                  <p:cNvPr id="47" name="组合 46"/>
                  <p:cNvGrpSpPr/>
                  <p:nvPr/>
                </p:nvGrpSpPr>
                <p:grpSpPr>
                  <a:xfrm>
                    <a:off x="4577" y="10134"/>
                    <a:ext cx="1580" cy="570"/>
                    <a:chOff x="6894" y="8244"/>
                    <a:chExt cx="1580" cy="570"/>
                  </a:xfrm>
                </p:grpSpPr>
                <p:sp>
                  <p:nvSpPr>
                    <p:cNvPr id="48" name="椭圆 47"/>
                    <p:cNvSpPr/>
                    <p:nvPr/>
                  </p:nvSpPr>
                  <p:spPr>
                    <a:xfrm>
                      <a:off x="6894" y="8334"/>
                      <a:ext cx="1465" cy="360"/>
                    </a:xfrm>
                    <a:prstGeom prst="ellipse">
                      <a:avLst/>
                    </a:prstGeom>
                    <a:solidFill>
                      <a:srgbClr val="CCFFFF"/>
                    </a:solidFill>
                    <a:ln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49" name="文本框 48"/>
                    <p:cNvSpPr txBox="1"/>
                    <p:nvPr/>
                  </p:nvSpPr>
                  <p:spPr>
                    <a:xfrm>
                      <a:off x="6946" y="8294"/>
                      <a:ext cx="308" cy="52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  <p:sp>
                  <p:nvSpPr>
                    <p:cNvPr id="50" name="文本框 49"/>
                    <p:cNvSpPr txBox="1"/>
                    <p:nvPr/>
                  </p:nvSpPr>
                  <p:spPr>
                    <a:xfrm>
                      <a:off x="8145" y="8244"/>
                      <a:ext cx="329" cy="54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51" name="组合 50"/>
                  <p:cNvGrpSpPr/>
                  <p:nvPr/>
                </p:nvGrpSpPr>
                <p:grpSpPr>
                  <a:xfrm>
                    <a:off x="4577" y="11664"/>
                    <a:ext cx="1580" cy="570"/>
                    <a:chOff x="6894" y="8244"/>
                    <a:chExt cx="1580" cy="570"/>
                  </a:xfrm>
                </p:grpSpPr>
                <p:sp>
                  <p:nvSpPr>
                    <p:cNvPr id="52" name="椭圆 51"/>
                    <p:cNvSpPr/>
                    <p:nvPr/>
                  </p:nvSpPr>
                  <p:spPr>
                    <a:xfrm>
                      <a:off x="6894" y="8334"/>
                      <a:ext cx="1465" cy="360"/>
                    </a:xfrm>
                    <a:prstGeom prst="ellipse">
                      <a:avLst/>
                    </a:prstGeom>
                    <a:solidFill>
                      <a:srgbClr val="CCFFFF"/>
                    </a:solidFill>
                    <a:ln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3" name="文本框 52"/>
                    <p:cNvSpPr txBox="1"/>
                    <p:nvPr/>
                  </p:nvSpPr>
                  <p:spPr>
                    <a:xfrm>
                      <a:off x="6946" y="8294"/>
                      <a:ext cx="308" cy="52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  <p:sp>
                  <p:nvSpPr>
                    <p:cNvPr id="54" name="文本框 53"/>
                    <p:cNvSpPr txBox="1"/>
                    <p:nvPr/>
                  </p:nvSpPr>
                  <p:spPr>
                    <a:xfrm>
                      <a:off x="8145" y="8244"/>
                      <a:ext cx="329" cy="54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55" name="组合 54"/>
                  <p:cNvGrpSpPr/>
                  <p:nvPr/>
                </p:nvGrpSpPr>
                <p:grpSpPr>
                  <a:xfrm>
                    <a:off x="3114" y="1319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56" name="椭圆 55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57" name="文本框 56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58" name="组合 57"/>
                  <p:cNvGrpSpPr/>
                  <p:nvPr/>
                </p:nvGrpSpPr>
                <p:grpSpPr>
                  <a:xfrm>
                    <a:off x="2394" y="1319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59" name="椭圆 58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60" name="文本框 59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1" name="组合 60"/>
                  <p:cNvGrpSpPr/>
                  <p:nvPr/>
                </p:nvGrpSpPr>
                <p:grpSpPr>
                  <a:xfrm>
                    <a:off x="3834" y="1319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62" name="椭圆 61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63" name="文本框 62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4" name="组合 63"/>
                  <p:cNvGrpSpPr/>
                  <p:nvPr/>
                </p:nvGrpSpPr>
                <p:grpSpPr>
                  <a:xfrm>
                    <a:off x="4577" y="13164"/>
                    <a:ext cx="1580" cy="570"/>
                    <a:chOff x="6894" y="8244"/>
                    <a:chExt cx="1580" cy="570"/>
                  </a:xfrm>
                </p:grpSpPr>
                <p:sp>
                  <p:nvSpPr>
                    <p:cNvPr id="65" name="椭圆 64"/>
                    <p:cNvSpPr/>
                    <p:nvPr/>
                  </p:nvSpPr>
                  <p:spPr>
                    <a:xfrm>
                      <a:off x="6894" y="8334"/>
                      <a:ext cx="1465" cy="360"/>
                    </a:xfrm>
                    <a:prstGeom prst="ellipse">
                      <a:avLst/>
                    </a:prstGeom>
                    <a:solidFill>
                      <a:srgbClr val="CCFFFF"/>
                    </a:solidFill>
                    <a:ln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66" name="文本框 65"/>
                    <p:cNvSpPr txBox="1"/>
                    <p:nvPr/>
                  </p:nvSpPr>
                  <p:spPr>
                    <a:xfrm>
                      <a:off x="6946" y="8294"/>
                      <a:ext cx="308" cy="52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  <p:sp>
                  <p:nvSpPr>
                    <p:cNvPr id="67" name="文本框 66"/>
                    <p:cNvSpPr txBox="1"/>
                    <p:nvPr/>
                  </p:nvSpPr>
                  <p:spPr>
                    <a:xfrm>
                      <a:off x="8145" y="8244"/>
                      <a:ext cx="329" cy="54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68" name="组合 67"/>
                  <p:cNvGrpSpPr/>
                  <p:nvPr/>
                </p:nvGrpSpPr>
                <p:grpSpPr>
                  <a:xfrm>
                    <a:off x="5297" y="11914"/>
                    <a:ext cx="1465" cy="1090"/>
                    <a:chOff x="5274" y="9094"/>
                    <a:chExt cx="1465" cy="1090"/>
                  </a:xfrm>
                </p:grpSpPr>
                <p:sp>
                  <p:nvSpPr>
                    <p:cNvPr id="69" name="椭圆 68"/>
                    <p:cNvSpPr/>
                    <p:nvPr/>
                  </p:nvSpPr>
                  <p:spPr>
                    <a:xfrm rot="-2113162">
                      <a:off x="5274" y="9414"/>
                      <a:ext cx="1465" cy="360"/>
                    </a:xfrm>
                    <a:prstGeom prst="ellipse">
                      <a:avLst/>
                    </a:prstGeom>
                    <a:solidFill>
                      <a:srgbClr val="CCFFFF"/>
                    </a:solidFill>
                    <a:ln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70" name="文本框 69"/>
                    <p:cNvSpPr txBox="1"/>
                    <p:nvPr/>
                  </p:nvSpPr>
                  <p:spPr>
                    <a:xfrm>
                      <a:off x="6256" y="9094"/>
                      <a:ext cx="308" cy="52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  <p:sp>
                  <p:nvSpPr>
                    <p:cNvPr id="71" name="文本框 70"/>
                    <p:cNvSpPr txBox="1"/>
                    <p:nvPr/>
                  </p:nvSpPr>
                  <p:spPr>
                    <a:xfrm>
                      <a:off x="5464" y="9644"/>
                      <a:ext cx="329" cy="54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72" name="椭圆 71"/>
                  <p:cNvSpPr/>
                  <p:nvPr/>
                </p:nvSpPr>
                <p:spPr>
                  <a:xfrm rot="-2113162">
                    <a:off x="7972" y="10814"/>
                    <a:ext cx="1465" cy="360"/>
                  </a:xfrm>
                  <a:prstGeom prst="ellipse">
                    <a:avLst/>
                  </a:prstGeom>
                  <a:solidFill>
                    <a:srgbClr val="CCFFFF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73" name="文本框 72"/>
                  <p:cNvSpPr txBox="1"/>
                  <p:nvPr/>
                </p:nvSpPr>
                <p:spPr>
                  <a:xfrm>
                    <a:off x="8954" y="10494"/>
                    <a:ext cx="308" cy="5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+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74" name="文本框 73"/>
                  <p:cNvSpPr txBox="1"/>
                  <p:nvPr/>
                </p:nvSpPr>
                <p:spPr>
                  <a:xfrm>
                    <a:off x="8162" y="11044"/>
                    <a:ext cx="329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-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75" name="直接连接符 74"/>
                  <p:cNvSpPr/>
                  <p:nvPr/>
                </p:nvSpPr>
                <p:spPr>
                  <a:xfrm flipH="1">
                    <a:off x="6197" y="9954"/>
                    <a:ext cx="0" cy="3960"/>
                  </a:xfrm>
                  <a:prstGeom prst="line">
                    <a:avLst/>
                  </a:prstGeom>
                  <a:ln w="25400" cap="flat" cmpd="sng">
                    <a:solidFill>
                      <a:srgbClr val="000000"/>
                    </a:solidFill>
                    <a:prstDash val="dash"/>
                    <a:headEnd type="none" w="med" len="med"/>
                    <a:tailEnd type="none" w="med" len="med"/>
                  </a:ln>
                </p:spPr>
              </p:sp>
              <p:grpSp>
                <p:nvGrpSpPr>
                  <p:cNvPr id="76" name="组合 75"/>
                  <p:cNvGrpSpPr/>
                  <p:nvPr/>
                </p:nvGrpSpPr>
                <p:grpSpPr>
                  <a:xfrm>
                    <a:off x="6354" y="1031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77" name="椭圆 76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78" name="文本框 77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7434" y="1109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80" name="椭圆 79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81" name="文本框 80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6737" y="1301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83" name="椭圆 82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84" name="文本框 83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85" name="组合 84"/>
                  <p:cNvGrpSpPr/>
                  <p:nvPr/>
                </p:nvGrpSpPr>
                <p:grpSpPr>
                  <a:xfrm>
                    <a:off x="9414" y="12474"/>
                    <a:ext cx="563" cy="540"/>
                    <a:chOff x="2931" y="7434"/>
                    <a:chExt cx="563" cy="540"/>
                  </a:xfrm>
                </p:grpSpPr>
                <p:sp>
                  <p:nvSpPr>
                    <p:cNvPr id="86" name="椭圆 85"/>
                    <p:cNvSpPr/>
                    <p:nvPr/>
                  </p:nvSpPr>
                  <p:spPr>
                    <a:xfrm>
                      <a:off x="2931" y="7434"/>
                      <a:ext cx="540" cy="540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87" name="文本框 86"/>
                    <p:cNvSpPr txBox="1"/>
                    <p:nvPr/>
                  </p:nvSpPr>
                  <p:spPr>
                    <a:xfrm>
                      <a:off x="3084" y="7497"/>
                      <a:ext cx="410" cy="36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88" name="椭圆 87"/>
                  <p:cNvSpPr/>
                  <p:nvPr/>
                </p:nvSpPr>
                <p:spPr>
                  <a:xfrm rot="2454471">
                    <a:off x="7277" y="13554"/>
                    <a:ext cx="1465" cy="360"/>
                  </a:xfrm>
                  <a:prstGeom prst="ellipse">
                    <a:avLst/>
                  </a:prstGeom>
                  <a:solidFill>
                    <a:srgbClr val="CCFFFF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89" name="椭圆 88"/>
                  <p:cNvSpPr/>
                  <p:nvPr/>
                </p:nvSpPr>
                <p:spPr>
                  <a:xfrm rot="1045898">
                    <a:off x="6917" y="10494"/>
                    <a:ext cx="1465" cy="360"/>
                  </a:xfrm>
                  <a:prstGeom prst="ellipse">
                    <a:avLst/>
                  </a:prstGeom>
                  <a:solidFill>
                    <a:srgbClr val="CCFFFF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6737" y="11754"/>
                    <a:ext cx="1465" cy="570"/>
                    <a:chOff x="6714" y="9384"/>
                    <a:chExt cx="1465" cy="570"/>
                  </a:xfrm>
                </p:grpSpPr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714" y="9474"/>
                      <a:ext cx="1465" cy="360"/>
                    </a:xfrm>
                    <a:prstGeom prst="ellipse">
                      <a:avLst/>
                    </a:prstGeom>
                    <a:solidFill>
                      <a:srgbClr val="CCFFFF"/>
                    </a:solidFill>
                    <a:ln w="190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  <p:sp>
                  <p:nvSpPr>
                    <p:cNvPr id="92" name="文本框 91"/>
                    <p:cNvSpPr txBox="1"/>
                    <p:nvPr/>
                  </p:nvSpPr>
                  <p:spPr>
                    <a:xfrm>
                      <a:off x="6796" y="9384"/>
                      <a:ext cx="308" cy="52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-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  <p:sp>
                  <p:nvSpPr>
                    <p:cNvPr id="93" name="文本框 92"/>
                    <p:cNvSpPr txBox="1"/>
                    <p:nvPr/>
                  </p:nvSpPr>
                  <p:spPr>
                    <a:xfrm>
                      <a:off x="7765" y="9414"/>
                      <a:ext cx="329" cy="540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vert="horz" wrap="square" lIns="18000" tIns="10800" rIns="18000" bIns="10800" anchor="t"/>
                    <a:p>
                      <a:r>
                        <a:rPr lang="zh-CN" altLang="en-US"/>
                        <a:t>+</a:t>
                      </a:r>
                      <a:endParaRPr lang="zh-CN" altLang="en-US"/>
                    </a:p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94" name="文本框 93"/>
                  <p:cNvSpPr txBox="1"/>
                  <p:nvPr/>
                </p:nvSpPr>
                <p:spPr>
                  <a:xfrm>
                    <a:off x="7457" y="13064"/>
                    <a:ext cx="329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-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95" name="文本框 94"/>
                  <p:cNvSpPr txBox="1"/>
                  <p:nvPr/>
                </p:nvSpPr>
                <p:spPr>
                  <a:xfrm>
                    <a:off x="8177" y="13754"/>
                    <a:ext cx="308" cy="5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+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96" name="文本框 95"/>
                  <p:cNvSpPr txBox="1"/>
                  <p:nvPr/>
                </p:nvSpPr>
                <p:spPr>
                  <a:xfrm>
                    <a:off x="7997" y="10584"/>
                    <a:ext cx="308" cy="5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+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97" name="文本框 96"/>
                  <p:cNvSpPr txBox="1"/>
                  <p:nvPr/>
                </p:nvSpPr>
                <p:spPr>
                  <a:xfrm>
                    <a:off x="6989" y="10214"/>
                    <a:ext cx="308" cy="5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-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98" name="椭圆 97"/>
                  <p:cNvSpPr/>
                  <p:nvPr/>
                </p:nvSpPr>
                <p:spPr>
                  <a:xfrm rot="662529">
                    <a:off x="8357" y="11934"/>
                    <a:ext cx="1465" cy="360"/>
                  </a:xfrm>
                  <a:prstGeom prst="ellipse">
                    <a:avLst/>
                  </a:prstGeom>
                  <a:solidFill>
                    <a:srgbClr val="CCFFFF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99" name="文本框 98"/>
                  <p:cNvSpPr txBox="1"/>
                  <p:nvPr/>
                </p:nvSpPr>
                <p:spPr>
                  <a:xfrm>
                    <a:off x="8448" y="11734"/>
                    <a:ext cx="329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-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0" name="文本框 99"/>
                  <p:cNvSpPr txBox="1"/>
                  <p:nvPr/>
                </p:nvSpPr>
                <p:spPr>
                  <a:xfrm>
                    <a:off x="9437" y="11934"/>
                    <a:ext cx="329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+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1" name="直接连接符 100"/>
                  <p:cNvSpPr/>
                  <p:nvPr/>
                </p:nvSpPr>
                <p:spPr>
                  <a:xfrm flipH="1">
                    <a:off x="9977" y="9954"/>
                    <a:ext cx="0" cy="3960"/>
                  </a:xfrm>
                  <a:prstGeom prst="line">
                    <a:avLst/>
                  </a:prstGeom>
                  <a:ln w="25400" cap="flat" cmpd="sng">
                    <a:solidFill>
                      <a:srgbClr val="000000"/>
                    </a:solidFill>
                    <a:prstDash val="sysDot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02" name="椭圆 101"/>
                  <p:cNvSpPr/>
                  <p:nvPr/>
                </p:nvSpPr>
                <p:spPr>
                  <a:xfrm rot="6542366">
                    <a:off x="9577" y="11942"/>
                    <a:ext cx="1465" cy="360"/>
                  </a:xfrm>
                  <a:prstGeom prst="ellipse">
                    <a:avLst/>
                  </a:prstGeom>
                  <a:solidFill>
                    <a:srgbClr val="CCFFFF"/>
                  </a:solidFill>
                  <a:ln w="19050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03" name="文本框 102"/>
                  <p:cNvSpPr txBox="1"/>
                  <p:nvPr/>
                </p:nvSpPr>
                <p:spPr>
                  <a:xfrm>
                    <a:off x="10014" y="12364"/>
                    <a:ext cx="329" cy="54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+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4" name="文本框 103"/>
                  <p:cNvSpPr txBox="1"/>
                  <p:nvPr/>
                </p:nvSpPr>
                <p:spPr>
                  <a:xfrm>
                    <a:off x="3474" y="9414"/>
                    <a:ext cx="6840" cy="494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C   1   M	   2	    A          3			E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  <p:sp>
                <p:nvSpPr>
                  <p:cNvPr id="105" name="文本框 104"/>
                  <p:cNvSpPr txBox="1"/>
                  <p:nvPr/>
                </p:nvSpPr>
                <p:spPr>
                  <a:xfrm>
                    <a:off x="3294" y="13914"/>
                    <a:ext cx="6840" cy="494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horz" wrap="square" lIns="18000" tIns="10800" rIns="18000" bIns="10800" anchor="t"/>
                  <a:p>
                    <a:r>
                      <a:rPr lang="zh-CN" altLang="en-US"/>
                      <a:t>  D       M	    	       B   				 F</a:t>
                    </a:r>
                    <a:endParaRPr lang="zh-CN" altLang="en-US"/>
                  </a:p>
                  <a:p>
                    <a:endParaRPr lang="zh-CN" altLang="en-US"/>
                  </a:p>
                </p:txBody>
              </p:sp>
            </p:grpSp>
            <p:sp>
              <p:nvSpPr>
                <p:cNvPr id="106" name="矩形 105"/>
                <p:cNvSpPr/>
                <p:nvPr/>
              </p:nvSpPr>
              <p:spPr>
                <a:xfrm>
                  <a:off x="1998" y="1857"/>
                  <a:ext cx="2340" cy="3960"/>
                </a:xfrm>
                <a:prstGeom prst="rect">
                  <a:avLst/>
                </a:prstGeom>
                <a:solidFill>
                  <a:srgbClr val="C0C0C0">
                    <a:alpha val="45000"/>
                  </a:srgbClr>
                </a:soli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grpSp>
            <p:nvGrpSpPr>
              <p:cNvPr id="107" name="组合 106"/>
              <p:cNvGrpSpPr/>
              <p:nvPr/>
            </p:nvGrpSpPr>
            <p:grpSpPr>
              <a:xfrm>
                <a:off x="3711" y="10228"/>
                <a:ext cx="7200" cy="4503"/>
                <a:chOff x="3711" y="10228"/>
                <a:chExt cx="7200" cy="4503"/>
              </a:xfrm>
            </p:grpSpPr>
            <p:sp>
              <p:nvSpPr>
                <p:cNvPr id="108" name="文本框 107"/>
                <p:cNvSpPr txBox="1"/>
                <p:nvPr/>
              </p:nvSpPr>
              <p:spPr>
                <a:xfrm>
                  <a:off x="4046" y="10228"/>
                  <a:ext cx="6527" cy="45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 vert="horz" wrap="square" lIns="18000" tIns="10800" rIns="18000" bIns="10800" anchor="t"/>
                <a:p>
                  <a:r>
                    <a:rPr lang="zh-CN" altLang="en-US"/>
                    <a:t>C	  M			A				 E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09" name="直接连接符 108"/>
                <p:cNvSpPr/>
                <p:nvPr/>
              </p:nvSpPr>
              <p:spPr>
                <a:xfrm>
                  <a:off x="5053" y="10720"/>
                  <a:ext cx="0" cy="3445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0" name="直接连接符 109"/>
                <p:cNvSpPr/>
                <p:nvPr/>
              </p:nvSpPr>
              <p:spPr>
                <a:xfrm>
                  <a:off x="4383" y="10720"/>
                  <a:ext cx="0" cy="3445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lgDash"/>
                  <a:headEnd type="none" w="med" len="med"/>
                  <a:tailEnd type="none" w="med" len="med"/>
                </a:ln>
              </p:spPr>
            </p:sp>
            <p:sp>
              <p:nvSpPr>
                <p:cNvPr id="111" name="直接连接符 110"/>
                <p:cNvSpPr/>
                <p:nvPr/>
              </p:nvSpPr>
              <p:spPr>
                <a:xfrm>
                  <a:off x="4216" y="14165"/>
                  <a:ext cx="6695" cy="0"/>
                </a:xfrm>
                <a:prstGeom prst="line">
                  <a:avLst/>
                </a:prstGeom>
                <a:ln w="19050" cap="flat" cmpd="sng">
                  <a:solidFill>
                    <a:srgbClr val="000000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  <p:sp>
              <p:nvSpPr>
                <p:cNvPr id="112" name="直接连接符 111"/>
                <p:cNvSpPr/>
                <p:nvPr/>
              </p:nvSpPr>
              <p:spPr>
                <a:xfrm>
                  <a:off x="6894" y="10720"/>
                  <a:ext cx="0" cy="3445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113" name="直接连接符 112"/>
                <p:cNvSpPr/>
                <p:nvPr/>
              </p:nvSpPr>
              <p:spPr>
                <a:xfrm>
                  <a:off x="10241" y="10720"/>
                  <a:ext cx="0" cy="3445"/>
                </a:xfrm>
                <a:prstGeom prst="line">
                  <a:avLst/>
                </a:prstGeom>
                <a:ln w="12700" cap="flat" cmpd="sng">
                  <a:solidFill>
                    <a:srgbClr val="000000"/>
                  </a:solidFill>
                  <a:prstDash val="sysDot"/>
                  <a:headEnd type="none" w="med" len="med"/>
                  <a:tailEnd type="none" w="med" len="med"/>
                </a:ln>
              </p:spPr>
            </p:sp>
            <p:sp>
              <p:nvSpPr>
                <p:cNvPr id="114" name="文本框 113"/>
                <p:cNvSpPr txBox="1"/>
                <p:nvPr/>
              </p:nvSpPr>
              <p:spPr>
                <a:xfrm>
                  <a:off x="4213" y="14329"/>
                  <a:ext cx="6528" cy="40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</a:ln>
              </p:spPr>
              <p:txBody>
                <a:bodyPr vert="horz" wrap="square" lIns="18000" tIns="10800" rIns="18000" bIns="10800" anchor="t">
                  <a:spAutoFit/>
                </a:bodyPr>
                <a:p>
                  <a:r>
                    <a:rPr lang="zh-CN" altLang="en-US"/>
                    <a:t>D	  M			 B				F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15" name="任意多边形 114"/>
                <p:cNvSpPr/>
                <p:nvPr/>
              </p:nvSpPr>
              <p:spPr>
                <a:xfrm>
                  <a:off x="5059" y="11049"/>
                  <a:ext cx="5219" cy="3085"/>
                </a:xfrm>
                <a:custGeom>
                  <a:avLst/>
                  <a:gdLst/>
                  <a:ahLst/>
                  <a:cxnLst/>
                  <a:pathLst>
                    <a:path w="5612" h="3385">
                      <a:moveTo>
                        <a:pt x="16" y="0"/>
                      </a:moveTo>
                      <a:cubicBezTo>
                        <a:pt x="25" y="54"/>
                        <a:pt x="0" y="163"/>
                        <a:pt x="68" y="323"/>
                      </a:cubicBezTo>
                      <a:cubicBezTo>
                        <a:pt x="136" y="483"/>
                        <a:pt x="277" y="764"/>
                        <a:pt x="423" y="960"/>
                      </a:cubicBezTo>
                      <a:cubicBezTo>
                        <a:pt x="569" y="1156"/>
                        <a:pt x="689" y="1313"/>
                        <a:pt x="945" y="1502"/>
                      </a:cubicBezTo>
                      <a:cubicBezTo>
                        <a:pt x="1201" y="1691"/>
                        <a:pt x="1179" y="1783"/>
                        <a:pt x="1957" y="2097"/>
                      </a:cubicBezTo>
                      <a:cubicBezTo>
                        <a:pt x="2735" y="2411"/>
                        <a:pt x="4851" y="3117"/>
                        <a:pt x="5612" y="3385"/>
                      </a:cubicBezTo>
                    </a:path>
                  </a:pathLst>
                </a:custGeom>
                <a:noFill/>
                <a:ln w="25400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6" name="直接连接符 115"/>
                <p:cNvSpPr/>
                <p:nvPr/>
              </p:nvSpPr>
              <p:spPr>
                <a:xfrm>
                  <a:off x="3711" y="11048"/>
                  <a:ext cx="1339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7" name="直接连接符 116"/>
                <p:cNvSpPr/>
                <p:nvPr/>
              </p:nvSpPr>
              <p:spPr>
                <a:xfrm>
                  <a:off x="4715" y="12971"/>
                  <a:ext cx="2167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8" name="直接连接符 117"/>
                <p:cNvSpPr/>
                <p:nvPr/>
              </p:nvSpPr>
              <p:spPr>
                <a:xfrm>
                  <a:off x="3711" y="14165"/>
                  <a:ext cx="1339" cy="0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9" name="直接连接符 118"/>
                <p:cNvSpPr/>
                <p:nvPr/>
              </p:nvSpPr>
              <p:spPr>
                <a:xfrm>
                  <a:off x="4046" y="11051"/>
                  <a:ext cx="0" cy="3117"/>
                </a:xfrm>
                <a:prstGeom prst="line">
                  <a:avLst/>
                </a:prstGeom>
                <a:ln w="6350" cap="flat" cmpd="sng">
                  <a:solidFill>
                    <a:srgbClr val="000000"/>
                  </a:solidFill>
                  <a:prstDash val="solid"/>
                  <a:headEnd type="stealth" w="med" len="lg"/>
                  <a:tailEnd type="stealth" w="med" len="lg"/>
                </a:ln>
              </p:spPr>
            </p:sp>
            <p:sp>
              <p:nvSpPr>
                <p:cNvPr id="120" name="直接连接符 119"/>
                <p:cNvSpPr/>
                <p:nvPr/>
              </p:nvSpPr>
              <p:spPr>
                <a:xfrm>
                  <a:off x="4808" y="12964"/>
                  <a:ext cx="0" cy="1204"/>
                </a:xfrm>
                <a:prstGeom prst="line">
                  <a:avLst/>
                </a:prstGeom>
                <a:ln w="9525" cap="flat" cmpd="sng">
                  <a:solidFill>
                    <a:srgbClr val="000000"/>
                  </a:solidFill>
                  <a:prstDash val="solid"/>
                  <a:headEnd type="stealth" w="med" len="lg"/>
                  <a:tailEnd type="stealth" w="med" len="lg"/>
                </a:ln>
              </p:spPr>
            </p:sp>
            <p:sp>
              <p:nvSpPr>
                <p:cNvPr id="121" name="文本框 120"/>
                <p:cNvSpPr txBox="1"/>
                <p:nvPr/>
              </p:nvSpPr>
              <p:spPr>
                <a:xfrm>
                  <a:off x="3711" y="12526"/>
                  <a:ext cx="446" cy="49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square" lIns="18000" tIns="10800" rIns="18000" bIns="10800" anchor="t">
                  <a:spAutoFit/>
                </a:bodyPr>
                <a:p>
                  <a:r>
                    <a:rPr lang="zh-CN" altLang="en-US"/>
                    <a:t>E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22" name="文本框 121"/>
                <p:cNvSpPr txBox="1"/>
                <p:nvPr/>
              </p:nvSpPr>
              <p:spPr>
                <a:xfrm>
                  <a:off x="4511" y="13345"/>
                  <a:ext cx="446" cy="54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square" lIns="18000" tIns="10800" rIns="18000" bIns="10800" anchor="t">
                  <a:spAutoFit/>
                </a:bodyPr>
                <a:p>
                  <a:r>
                    <a:rPr lang="zh-CN" altLang="en-US"/>
                    <a:t>ζ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23" name="文本框 122"/>
                <p:cNvSpPr txBox="1"/>
                <p:nvPr/>
              </p:nvSpPr>
              <p:spPr>
                <a:xfrm>
                  <a:off x="4581" y="11944"/>
                  <a:ext cx="446" cy="40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square" lIns="18000" tIns="10800" rIns="18000" bIns="10800" anchor="t">
                  <a:spAutoFit/>
                </a:bodyPr>
                <a:p>
                  <a:r>
                    <a:rPr lang="zh-CN" altLang="en-US"/>
                    <a:t>1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24" name="文本框 123"/>
                <p:cNvSpPr txBox="1"/>
                <p:nvPr/>
              </p:nvSpPr>
              <p:spPr>
                <a:xfrm>
                  <a:off x="6021" y="11944"/>
                  <a:ext cx="446" cy="40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square" lIns="18000" tIns="10800" rIns="18000" bIns="10800" anchor="t">
                  <a:spAutoFit/>
                </a:bodyPr>
                <a:p>
                  <a:r>
                    <a:rPr lang="zh-CN" altLang="en-US"/>
                    <a:t>2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  <p:sp>
              <p:nvSpPr>
                <p:cNvPr id="125" name="文本框 124"/>
                <p:cNvSpPr txBox="1"/>
                <p:nvPr/>
              </p:nvSpPr>
              <p:spPr>
                <a:xfrm>
                  <a:off x="7461" y="11944"/>
                  <a:ext cx="447" cy="40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square" lIns="18000" tIns="10800" rIns="18000" bIns="10800" anchor="t">
                  <a:spAutoFit/>
                </a:bodyPr>
                <a:p>
                  <a:r>
                    <a:rPr lang="zh-CN" altLang="en-US"/>
                    <a:t>3</a:t>
                  </a:r>
                  <a:endParaRPr lang="zh-CN" altLang="en-US"/>
                </a:p>
                <a:p>
                  <a:endParaRPr lang="zh-CN" altLang="en-US"/>
                </a:p>
              </p:txBody>
            </p:sp>
          </p:grpSp>
        </p:grpSp>
        <p:sp>
          <p:nvSpPr>
            <p:cNvPr id="126" name="文本框 125"/>
            <p:cNvSpPr txBox="1"/>
            <p:nvPr/>
          </p:nvSpPr>
          <p:spPr>
            <a:xfrm>
              <a:off x="1581" y="7384"/>
              <a:ext cx="360" cy="36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18000" tIns="10800" rIns="18000" bIns="10800" anchor="t">
              <a:spAutoFit/>
            </a:bodyPr>
            <a:p>
              <a:r>
                <a:rPr lang="zh-CN" altLang="en-US"/>
                <a:t>а</a:t>
              </a:r>
              <a:endParaRPr lang="zh-CN" altLang="en-US"/>
            </a:p>
            <a:p>
              <a:endParaRPr lang="zh-CN" altLang="en-US"/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1701" y="11464"/>
              <a:ext cx="360" cy="36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18000" tIns="10800" rIns="18000" bIns="10800" anchor="t">
              <a:spAutoFit/>
            </a:bodyPr>
            <a:p>
              <a:r>
                <a:rPr lang="zh-CN" altLang="en-US"/>
                <a:t>б</a:t>
              </a:r>
              <a:endParaRPr lang="zh-CN" altLang="en-US"/>
            </a:p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5350" y="665480"/>
            <a:ext cx="7746365" cy="4103370"/>
          </a:xfrm>
        </p:spPr>
        <p:txBody>
          <a:bodyPr/>
          <a:p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Гистерезисом смачивания называется замедление передвижения трехфазного периметра смачивания по твердой поверхности </a:t>
            </a:r>
            <a:endParaRPr lang="zh-CN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Гистерезис смачивания проявляется в том, что краевой угол смачивания не достигает своего равновесного значения, определяемого по правилу Неймана.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grpSp>
        <p:nvGrpSpPr>
          <p:cNvPr id="1073744029" name="组合 1073744028"/>
          <p:cNvGrpSpPr/>
          <p:nvPr/>
        </p:nvGrpSpPr>
        <p:grpSpPr>
          <a:xfrm>
            <a:off x="2778760" y="4070985"/>
            <a:ext cx="3532505" cy="2100580"/>
            <a:chOff x="3101" y="2137"/>
            <a:chExt cx="5480" cy="2520"/>
          </a:xfrm>
        </p:grpSpPr>
        <p:sp>
          <p:nvSpPr>
            <p:cNvPr id="1073744030" name="直接连接符 1073744029"/>
            <p:cNvSpPr/>
            <p:nvPr/>
          </p:nvSpPr>
          <p:spPr>
            <a:xfrm flipV="1">
              <a:off x="3400" y="2532"/>
              <a:ext cx="5181" cy="1187"/>
            </a:xfrm>
            <a:prstGeom prst="line">
              <a:avLst/>
            </a:prstGeom>
            <a:ln w="254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1073744031" name="组合 1073744030"/>
            <p:cNvGrpSpPr/>
            <p:nvPr/>
          </p:nvGrpSpPr>
          <p:grpSpPr>
            <a:xfrm>
              <a:off x="3101" y="2137"/>
              <a:ext cx="3974" cy="2520"/>
              <a:chOff x="3101" y="2137"/>
              <a:chExt cx="3974" cy="2520"/>
            </a:xfrm>
          </p:grpSpPr>
          <p:sp>
            <p:nvSpPr>
              <p:cNvPr id="1073744032" name="直接连接符 1073744031"/>
              <p:cNvSpPr/>
              <p:nvPr/>
            </p:nvSpPr>
            <p:spPr>
              <a:xfrm>
                <a:off x="3400" y="3719"/>
                <a:ext cx="3109" cy="0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73744033" name="任意多边形 1073744032"/>
              <p:cNvSpPr/>
              <p:nvPr/>
            </p:nvSpPr>
            <p:spPr>
              <a:xfrm>
                <a:off x="5058" y="3323"/>
                <a:ext cx="207" cy="396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73744034" name="任意多边形 1073744033"/>
              <p:cNvSpPr/>
              <p:nvPr/>
            </p:nvSpPr>
            <p:spPr>
              <a:xfrm>
                <a:off x="3656" y="2473"/>
                <a:ext cx="3419" cy="1122"/>
              </a:xfrm>
              <a:custGeom>
                <a:avLst/>
                <a:gdLst/>
                <a:ahLst/>
                <a:cxnLst/>
                <a:pathLst>
                  <a:path w="2970" h="1021">
                    <a:moveTo>
                      <a:pt x="282" y="996"/>
                    </a:moveTo>
                    <a:cubicBezTo>
                      <a:pt x="169" y="958"/>
                      <a:pt x="231" y="1021"/>
                      <a:pt x="162" y="924"/>
                    </a:cubicBezTo>
                    <a:cubicBezTo>
                      <a:pt x="155" y="914"/>
                      <a:pt x="76" y="818"/>
                      <a:pt x="66" y="810"/>
                    </a:cubicBezTo>
                    <a:cubicBezTo>
                      <a:pt x="35" y="784"/>
                      <a:pt x="21" y="637"/>
                      <a:pt x="0" y="606"/>
                    </a:cubicBezTo>
                    <a:cubicBezTo>
                      <a:pt x="7" y="475"/>
                      <a:pt x="21" y="426"/>
                      <a:pt x="96" y="324"/>
                    </a:cubicBezTo>
                    <a:cubicBezTo>
                      <a:pt x="116" y="267"/>
                      <a:pt x="156" y="212"/>
                      <a:pt x="204" y="180"/>
                    </a:cubicBezTo>
                    <a:cubicBezTo>
                      <a:pt x="223" y="110"/>
                      <a:pt x="274" y="115"/>
                      <a:pt x="330" y="78"/>
                    </a:cubicBezTo>
                    <a:cubicBezTo>
                      <a:pt x="340" y="71"/>
                      <a:pt x="374" y="61"/>
                      <a:pt x="384" y="54"/>
                    </a:cubicBezTo>
                    <a:cubicBezTo>
                      <a:pt x="394" y="47"/>
                      <a:pt x="552" y="6"/>
                      <a:pt x="552" y="6"/>
                    </a:cubicBezTo>
                    <a:cubicBezTo>
                      <a:pt x="747" y="10"/>
                      <a:pt x="687" y="0"/>
                      <a:pt x="882" y="6"/>
                    </a:cubicBezTo>
                    <a:cubicBezTo>
                      <a:pt x="947" y="8"/>
                      <a:pt x="1172" y="48"/>
                      <a:pt x="1236" y="54"/>
                    </a:cubicBezTo>
                    <a:cubicBezTo>
                      <a:pt x="1329" y="74"/>
                      <a:pt x="1418" y="81"/>
                      <a:pt x="1512" y="96"/>
                    </a:cubicBezTo>
                    <a:cubicBezTo>
                      <a:pt x="1619" y="134"/>
                      <a:pt x="1742" y="142"/>
                      <a:pt x="1854" y="156"/>
                    </a:cubicBezTo>
                    <a:cubicBezTo>
                      <a:pt x="2102" y="187"/>
                      <a:pt x="2320" y="235"/>
                      <a:pt x="2568" y="264"/>
                    </a:cubicBezTo>
                    <a:cubicBezTo>
                      <a:pt x="2717" y="299"/>
                      <a:pt x="2818" y="333"/>
                      <a:pt x="2970" y="342"/>
                    </a:cubicBezTo>
                    <a:cubicBezTo>
                      <a:pt x="2821" y="381"/>
                      <a:pt x="2739" y="409"/>
                      <a:pt x="2586" y="432"/>
                    </a:cubicBezTo>
                    <a:cubicBezTo>
                      <a:pt x="2438" y="480"/>
                      <a:pt x="2319" y="498"/>
                      <a:pt x="2166" y="522"/>
                    </a:cubicBezTo>
                    <a:cubicBezTo>
                      <a:pt x="2112" y="531"/>
                      <a:pt x="2050" y="550"/>
                      <a:pt x="1998" y="564"/>
                    </a:cubicBezTo>
                    <a:cubicBezTo>
                      <a:pt x="1945" y="599"/>
                      <a:pt x="1914" y="593"/>
                      <a:pt x="1854" y="612"/>
                    </a:cubicBezTo>
                    <a:cubicBezTo>
                      <a:pt x="1811" y="627"/>
                      <a:pt x="1778" y="620"/>
                      <a:pt x="1728" y="630"/>
                    </a:cubicBezTo>
                    <a:cubicBezTo>
                      <a:pt x="1678" y="640"/>
                      <a:pt x="1623" y="652"/>
                      <a:pt x="1554" y="672"/>
                    </a:cubicBezTo>
                    <a:cubicBezTo>
                      <a:pt x="1482" y="698"/>
                      <a:pt x="1390" y="737"/>
                      <a:pt x="1314" y="750"/>
                    </a:cubicBezTo>
                    <a:cubicBezTo>
                      <a:pt x="1222" y="766"/>
                      <a:pt x="1155" y="779"/>
                      <a:pt x="1062" y="792"/>
                    </a:cubicBezTo>
                    <a:cubicBezTo>
                      <a:pt x="995" y="801"/>
                      <a:pt x="923" y="815"/>
                      <a:pt x="858" y="834"/>
                    </a:cubicBezTo>
                    <a:cubicBezTo>
                      <a:pt x="708" y="879"/>
                      <a:pt x="652" y="898"/>
                      <a:pt x="498" y="930"/>
                    </a:cubicBezTo>
                    <a:cubicBezTo>
                      <a:pt x="446" y="956"/>
                      <a:pt x="234" y="996"/>
                      <a:pt x="282" y="996"/>
                    </a:cubicBezTo>
                    <a:close/>
                  </a:path>
                </a:pathLst>
              </a:custGeom>
              <a:pattFill prst="dashHorz">
                <a:fgClr>
                  <a:srgbClr val="000000">
                    <a:alpha val="100000"/>
                  </a:srgbClr>
                </a:fgClr>
                <a:bgClr>
                  <a:srgbClr val="CCFFFF">
                    <a:alpha val="100000"/>
                  </a:srgbClr>
                </a:bgClr>
              </a:pattFill>
              <a:ln w="1905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73744035" name="直接连接符 1073744034"/>
              <p:cNvSpPr/>
              <p:nvPr/>
            </p:nvSpPr>
            <p:spPr>
              <a:xfrm flipH="1" flipV="1">
                <a:off x="3101" y="2785"/>
                <a:ext cx="829" cy="791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73744036" name="直接连接符 1073744035"/>
              <p:cNvSpPr/>
              <p:nvPr/>
            </p:nvSpPr>
            <p:spPr>
              <a:xfrm flipH="1" flipV="1">
                <a:off x="5588" y="2478"/>
                <a:ext cx="1450" cy="373"/>
              </a:xfrm>
              <a:prstGeom prst="line">
                <a:avLst/>
              </a:prstGeom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1073744037" name="椭圆 1073744036"/>
              <p:cNvSpPr/>
              <p:nvPr/>
            </p:nvSpPr>
            <p:spPr>
              <a:xfrm>
                <a:off x="4346" y="2931"/>
                <a:ext cx="90" cy="87"/>
              </a:xfrm>
              <a:prstGeom prst="ellipse">
                <a:avLst/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73744038" name="直接连接符 1073744037"/>
              <p:cNvSpPr/>
              <p:nvPr/>
            </p:nvSpPr>
            <p:spPr>
              <a:xfrm>
                <a:off x="4390" y="2972"/>
                <a:ext cx="0" cy="1384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triangle" w="med" len="lg"/>
              </a:ln>
            </p:spPr>
          </p:sp>
          <p:sp>
            <p:nvSpPr>
              <p:cNvPr id="1073744039" name="任意多边形 1073744038"/>
              <p:cNvSpPr/>
              <p:nvPr/>
            </p:nvSpPr>
            <p:spPr>
              <a:xfrm>
                <a:off x="3711" y="3334"/>
                <a:ext cx="415" cy="198"/>
              </a:xfrm>
              <a:custGeom>
                <a:avLst/>
                <a:gdLst>
                  <a:gd name="txL" fmla="*/ 0 w 21600"/>
                  <a:gd name="txT" fmla="*/ 0 h 21600"/>
                  <a:gd name="txR" fmla="*/ 21600 w 21600"/>
                  <a:gd name="txB" fmla="*/ 21600 h 21600"/>
                </a:gdLst>
                <a:ahLst/>
                <a:cxnLst>
                  <a:cxn ang="270">
                    <a:pos x="0" y="0"/>
                  </a:cxn>
                  <a:cxn ang="90">
                    <a:pos x="21600" y="21600"/>
                  </a:cxn>
                  <a:cxn ang="90">
                    <a:pos x="0" y="21600"/>
                  </a:cxn>
                </a:cxnLst>
                <a:rect l="txL" t="txT" r="txR" b="txB"/>
                <a:pathLst>
                  <a:path w="21600" h="21600" fill="none">
                    <a:moveTo>
                      <a:pt x="0" y="0"/>
                    </a:moveTo>
                    <a:arcTo wR="21600" hR="21600" stAng="-5400000" swAng="5400000"/>
                  </a:path>
                  <a:path w="21600" h="21600" stroke="0">
                    <a:moveTo>
                      <a:pt x="0" y="0"/>
                    </a:moveTo>
                    <a:arcTo wR="21600" hR="21600" stAng="-5400000" swAng="5400000"/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73744040" name="任意多边形 1073744039"/>
              <p:cNvSpPr/>
              <p:nvPr/>
            </p:nvSpPr>
            <p:spPr>
              <a:xfrm rot="14486423">
                <a:off x="6427" y="2829"/>
                <a:ext cx="395" cy="174"/>
              </a:xfrm>
              <a:custGeom>
                <a:avLst/>
                <a:gdLst>
                  <a:gd name="txL" fmla="*/ 0 w 21600"/>
                  <a:gd name="txT" fmla="*/ 0 h 18136"/>
                  <a:gd name="txR" fmla="*/ 21600 w 21600"/>
                  <a:gd name="txB" fmla="*/ 18136 h 18136"/>
                </a:gdLst>
                <a:ahLst/>
                <a:cxnLst>
                  <a:cxn ang="270">
                    <a:pos x="11732" y="0"/>
                  </a:cxn>
                  <a:cxn ang="0">
                    <a:pos x="21600" y="18136"/>
                  </a:cxn>
                  <a:cxn ang="180">
                    <a:pos x="0" y="18136"/>
                  </a:cxn>
                </a:cxnLst>
                <a:rect l="txL" t="txT" r="txR" b="txB"/>
                <a:pathLst>
                  <a:path w="21600" h="18136" fill="none">
                    <a:moveTo>
                      <a:pt x="11732" y="0"/>
                    </a:moveTo>
                    <a:arcTo wR="21600" hR="21600" stAng="-3426094" swAng="3426094"/>
                  </a:path>
                  <a:path w="21600" h="18136" stroke="0">
                    <a:moveTo>
                      <a:pt x="11732" y="0"/>
                    </a:moveTo>
                    <a:arcTo wR="21600" hR="21600" stAng="-3426094" swAng="3426094"/>
                    <a:lnTo>
                      <a:pt x="0" y="18136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73744041" name="文本框 1073744040"/>
              <p:cNvSpPr txBox="1"/>
              <p:nvPr/>
            </p:nvSpPr>
            <p:spPr>
              <a:xfrm>
                <a:off x="3193" y="2456"/>
                <a:ext cx="622" cy="54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18000" tIns="10800" rIns="18000" bIns="10800"/>
              <a:p>
                <a:r>
                  <a:rPr lang="zh-CN" altLang="en-US"/>
                  <a:t>Θ1</a:t>
                </a:r>
                <a:endParaRPr lang="zh-CN" altLang="en-US"/>
              </a:p>
              <a:p>
                <a:endParaRPr lang="zh-CN" altLang="en-US"/>
              </a:p>
            </p:txBody>
          </p:sp>
          <p:sp>
            <p:nvSpPr>
              <p:cNvPr id="1073744042" name="文本框 1073744041"/>
              <p:cNvSpPr txBox="1"/>
              <p:nvPr/>
            </p:nvSpPr>
            <p:spPr>
              <a:xfrm>
                <a:off x="6302" y="2137"/>
                <a:ext cx="621" cy="5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18000" tIns="10800" rIns="18000" bIns="10800"/>
              <a:p>
                <a:r>
                  <a:rPr lang="zh-CN" altLang="en-US"/>
                  <a:t>Θ2</a:t>
                </a:r>
                <a:endParaRPr lang="zh-CN" altLang="en-US"/>
              </a:p>
              <a:p>
                <a:endParaRPr lang="zh-CN" altLang="en-US"/>
              </a:p>
            </p:txBody>
          </p:sp>
          <p:sp>
            <p:nvSpPr>
              <p:cNvPr id="1073744043" name="文本框 1073744042"/>
              <p:cNvSpPr txBox="1"/>
              <p:nvPr/>
            </p:nvSpPr>
            <p:spPr>
              <a:xfrm>
                <a:off x="5265" y="3257"/>
                <a:ext cx="622" cy="5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18000" tIns="10800" rIns="18000" bIns="10800"/>
              <a:p>
                <a:r>
                  <a:rPr lang="zh-CN" altLang="en-US"/>
                  <a:t>α</a:t>
                </a:r>
                <a:endParaRPr lang="zh-CN" altLang="en-US"/>
              </a:p>
              <a:p>
                <a:endParaRPr lang="zh-CN" altLang="en-US"/>
              </a:p>
            </p:txBody>
          </p:sp>
          <p:sp>
            <p:nvSpPr>
              <p:cNvPr id="1073744044" name="文本框 1073744043"/>
              <p:cNvSpPr txBox="1"/>
              <p:nvPr/>
            </p:nvSpPr>
            <p:spPr>
              <a:xfrm>
                <a:off x="4644" y="4114"/>
                <a:ext cx="621" cy="5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lIns="18000" tIns="10800" rIns="18000" bIns="10800"/>
              <a:p>
                <a:r>
                  <a:rPr lang="zh-CN" altLang="en-US"/>
                  <a:t>G</a:t>
                </a:r>
                <a:endParaRPr lang="zh-CN" altLang="en-US"/>
              </a:p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Прямоугольник 2"/>
          <p:cNvSpPr/>
          <p:nvPr/>
        </p:nvSpPr>
        <p:spPr>
          <a:xfrm>
            <a:off x="899592" y="1305342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1. </a:t>
            </a:r>
            <a:r>
              <a:rPr lang="ru-RU" dirty="0" err="1"/>
              <a:t>Глембоцкий</a:t>
            </a:r>
            <a:r>
              <a:rPr lang="ru-RU" dirty="0"/>
              <a:t> В.А., </a:t>
            </a:r>
            <a:r>
              <a:rPr lang="ru-RU" dirty="0" err="1"/>
              <a:t>Классен</a:t>
            </a:r>
            <a:r>
              <a:rPr lang="ru-RU" dirty="0"/>
              <a:t> В.И. Флотационные методы обогащения. – М.: Недра,1981. 2. Абрамов А.А., Леонов С.Б. Обогащение руд цветных металлов. –М.: Недра, 1991. 3. Абрамов А.А. Флотационные методы обогащения. –М.: Недра, 1984. 4. Практикум по обогащению полезных ископаемых: Учеб. пособие для вузов/ Под ред. Н.Г. </a:t>
            </a:r>
            <a:r>
              <a:rPr lang="ru-RU" dirty="0" err="1"/>
              <a:t>Бедраня</a:t>
            </a:r>
            <a:r>
              <a:rPr lang="ru-RU" dirty="0"/>
              <a:t>.–М.: Недра, 1998. –526 с. </a:t>
            </a:r>
            <a:endParaRPr lang="ru-RU" dirty="0"/>
          </a:p>
          <a:p>
            <a:r>
              <a:rPr lang="ru-RU" dirty="0"/>
              <a:t> </a:t>
            </a:r>
            <a:endParaRPr lang="ru-RU" dirty="0"/>
          </a:p>
          <a:p>
            <a:r>
              <a:rPr lang="ru-RU" dirty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96581"/>
</p:tagLst>
</file>

<file path=ppt/tags/tag93.xml><?xml version="1.0" encoding="utf-8"?>
<p:tagLst xmlns:p="http://schemas.openxmlformats.org/presentationml/2006/main">
  <p:tag name="KSO_WM_TAG_VERSION" val="1.0"/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EMPLATE_CATEGORY" val="custom"/>
  <p:tag name="KSO_WM_TEMPLATE_INDEX" val="201965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TEMPLATE_THUMBS_INDEX" val="1"/>
  <p:tag name="KSO_WM_TEMPLATE_TOPIC_ID" val="2869567"/>
  <p:tag name="KSO_WM_TEMPLATE_OUTLINE_ID" val="15"/>
  <p:tag name="KSO_WM_TEMPLATE_SCENE_ID" val="1"/>
  <p:tag name="KSO_WM_TEMPLATE_JOB_ID" val="2"/>
  <p:tag name="KSO_WM_TEMPLATE_TOPIC_DEFAULT" val="1"/>
  <p:tag name="KSO_WM_TEMPLATE_SUBCATEGORY" val="0"/>
  <p:tag name="KSO_WM_TAG_VERSION" val="1.0"/>
  <p:tag name="KSO_WM_BEAUTIFY_FLAG" val="#wm#"/>
  <p:tag name="KSO_WM_TEMPLATE_CATEGORY" val="custom"/>
  <p:tag name="KSO_WM_TEMPLATE_INDEX" val="20196581"/>
</p:tagLst>
</file>

<file path=ppt/theme/theme1.xml><?xml version="1.0" encoding="utf-8"?>
<a:theme xmlns:a="http://schemas.openxmlformats.org/drawingml/2006/main" name="Office 主题​​">
  <a:themeElements>
    <a:clrScheme name="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95959"/>
      </a:accent1>
      <a:accent2>
        <a:srgbClr val="8496B0"/>
      </a:accent2>
      <a:accent3>
        <a:srgbClr val="D7B5C6"/>
      </a:accent3>
      <a:accent4>
        <a:srgbClr val="BCBCBC"/>
      </a:accent4>
      <a:accent5>
        <a:srgbClr val="034A90"/>
      </a:accent5>
      <a:accent6>
        <a:srgbClr val="59595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0</TotalTime>
  <Words>6802</Words>
  <Application>WPS 演示</Application>
  <PresentationFormat>Экран (4:3)</PresentationFormat>
  <Paragraphs>290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SimSun</vt:lpstr>
      <vt:lpstr>Wingdings</vt:lpstr>
      <vt:lpstr>Microsoft YaHei</vt:lpstr>
      <vt:lpstr>Times New Roman</vt:lpstr>
      <vt:lpstr/>
      <vt:lpstr>Arial Unicode MS</vt:lpstr>
      <vt:lpstr>Calibri</vt:lpstr>
      <vt:lpstr>Office 主题​​</vt:lpstr>
      <vt:lpstr>PowerPoint 演示文稿</vt:lpstr>
      <vt:lpstr>                               План занятия:    1.Поверхности раздела фаз и их гидратация. Взаимодействие минералов с водой. 2.Краевой угол смачивания 3.Свойства гидратных слоев 4.Двойной электрический слой 5.Гистерезис смачивания 6.Вероятность флотации 7.Элементарный акт флотации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Спасибо за внимание!!!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Tansholpan</dc:creator>
  <cp:lastModifiedBy>Meiirman</cp:lastModifiedBy>
  <cp:revision>22</cp:revision>
  <dcterms:created xsi:type="dcterms:W3CDTF">2018-09-06T13:57:00Z</dcterms:created>
  <dcterms:modified xsi:type="dcterms:W3CDTF">2020-03-19T06:30:37Z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