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9" r:id="rId4"/>
    <p:sldId id="270" r:id="rId5"/>
    <p:sldId id="287" r:id="rId6"/>
    <p:sldId id="288" r:id="rId7"/>
    <p:sldId id="289" r:id="rId8"/>
    <p:sldId id="290" r:id="rId9"/>
    <p:sldId id="292" r:id="rId10"/>
    <p:sldId id="293" r:id="rId11"/>
    <p:sldId id="294" r:id="rId12"/>
    <p:sldId id="29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1" Type="http://schemas.microsoft.com/office/2007/relationships/hdphoto" Target="../media/image2.wdp"/><Relationship Id="rId20" Type="http://schemas.openxmlformats.org/officeDocument/2006/relationships/image" Target="../media/image1.png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7" Type="http://schemas.microsoft.com/office/2007/relationships/hdphoto" Target="../media/image2.wdp"/><Relationship Id="rId16" Type="http://schemas.openxmlformats.org/officeDocument/2006/relationships/image" Target="../media/image1.png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6" Type="http://schemas.microsoft.com/office/2007/relationships/hdphoto" Target="../media/image2.wdp"/><Relationship Id="rId15" Type="http://schemas.openxmlformats.org/officeDocument/2006/relationships/image" Target="../media/image1.png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45"/>
          <p:cNvSpPr/>
          <p:nvPr>
            <p:custDataLst>
              <p:tags r:id="rId2"/>
            </p:custDataLst>
          </p:nvPr>
        </p:nvSpPr>
        <p:spPr>
          <a:xfrm rot="746688">
            <a:off x="4120754" y="250825"/>
            <a:ext cx="2219325" cy="3073400"/>
          </a:xfrm>
          <a:custGeom>
            <a:avLst/>
            <a:gdLst>
              <a:gd name="connsiteX0" fmla="*/ 0 w 2958463"/>
              <a:gd name="connsiteY0" fmla="*/ 28269 h 3072739"/>
              <a:gd name="connsiteX1" fmla="*/ 128100 w 2958463"/>
              <a:gd name="connsiteY1" fmla="*/ 0 h 3072739"/>
              <a:gd name="connsiteX2" fmla="*/ 2958463 w 2958463"/>
              <a:gd name="connsiteY2" fmla="*/ 2912645 h 3072739"/>
              <a:gd name="connsiteX3" fmla="*/ 2958463 w 2958463"/>
              <a:gd name="connsiteY3" fmla="*/ 3072739 h 3072739"/>
              <a:gd name="connsiteX4" fmla="*/ 0 w 2958463"/>
              <a:gd name="connsiteY4" fmla="*/ 28269 h 307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8463" h="3072739">
                <a:moveTo>
                  <a:pt x="0" y="28269"/>
                </a:moveTo>
                <a:lnTo>
                  <a:pt x="128100" y="0"/>
                </a:lnTo>
                <a:lnTo>
                  <a:pt x="2958463" y="2912645"/>
                </a:lnTo>
                <a:lnTo>
                  <a:pt x="2958463" y="3072739"/>
                </a:lnTo>
                <a:lnTo>
                  <a:pt x="0" y="282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等腰三角形 5"/>
          <p:cNvSpPr/>
          <p:nvPr>
            <p:custDataLst>
              <p:tags r:id="rId3"/>
            </p:custDataLst>
          </p:nvPr>
        </p:nvSpPr>
        <p:spPr>
          <a:xfrm>
            <a:off x="0" y="4397375"/>
            <a:ext cx="752475" cy="246062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grpSp>
        <p:nvGrpSpPr>
          <p:cNvPr id="7" name="组合 14"/>
          <p:cNvGrpSpPr/>
          <p:nvPr>
            <p:custDataLst>
              <p:tags r:id="rId4"/>
            </p:custDataLst>
          </p:nvPr>
        </p:nvGrpSpPr>
        <p:grpSpPr bwMode="auto">
          <a:xfrm>
            <a:off x="971550" y="1522413"/>
            <a:ext cx="236935" cy="315912"/>
            <a:chOff x="1772042" y="1225638"/>
            <a:chExt cx="316282" cy="316282"/>
          </a:xfrm>
        </p:grpSpPr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 flipH="1">
              <a:off x="1772042" y="1384574"/>
              <a:ext cx="31628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6"/>
              </p:custDataLst>
            </p:nvPr>
          </p:nvCxnSpPr>
          <p:spPr>
            <a:xfrm rot="5400000" flipH="1">
              <a:off x="1772836" y="1383779"/>
              <a:ext cx="31628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任意多边形 12"/>
          <p:cNvSpPr/>
          <p:nvPr>
            <p:custDataLst>
              <p:tags r:id="rId7"/>
            </p:custDataLst>
          </p:nvPr>
        </p:nvSpPr>
        <p:spPr>
          <a:xfrm>
            <a:off x="6372225" y="0"/>
            <a:ext cx="2771775" cy="6858000"/>
          </a:xfrm>
          <a:custGeom>
            <a:avLst/>
            <a:gdLst>
              <a:gd name="connsiteX0" fmla="*/ 0 w 3695696"/>
              <a:gd name="connsiteY0" fmla="*/ 0 h 6858001"/>
              <a:gd name="connsiteX1" fmla="*/ 3695696 w 3695696"/>
              <a:gd name="connsiteY1" fmla="*/ 0 h 6858001"/>
              <a:gd name="connsiteX2" fmla="*/ 3695696 w 3695696"/>
              <a:gd name="connsiteY2" fmla="*/ 6858001 h 6858001"/>
              <a:gd name="connsiteX3" fmla="*/ 3289124 w 3695696"/>
              <a:gd name="connsiteY3" fmla="*/ 6858001 h 6858001"/>
              <a:gd name="connsiteX4" fmla="*/ 0 w 369569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96" h="6858001">
                <a:moveTo>
                  <a:pt x="0" y="0"/>
                </a:moveTo>
                <a:lnTo>
                  <a:pt x="3695696" y="0"/>
                </a:lnTo>
                <a:lnTo>
                  <a:pt x="3695696" y="6858001"/>
                </a:lnTo>
                <a:lnTo>
                  <a:pt x="3289124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2" name="等腰三角形 11"/>
          <p:cNvSpPr/>
          <p:nvPr>
            <p:custDataLst>
              <p:tags r:id="rId8"/>
            </p:custDataLst>
          </p:nvPr>
        </p:nvSpPr>
        <p:spPr>
          <a:xfrm rot="10800000">
            <a:off x="7700963" y="0"/>
            <a:ext cx="1443038" cy="42862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3" name="等腰三角形 12"/>
          <p:cNvSpPr/>
          <p:nvPr>
            <p:custDataLst>
              <p:tags r:id="rId9"/>
            </p:custDataLst>
          </p:nvPr>
        </p:nvSpPr>
        <p:spPr>
          <a:xfrm rot="10800000">
            <a:off x="5296487" y="647700"/>
            <a:ext cx="1126331" cy="12954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4" name="等腰三角形 13"/>
          <p:cNvSpPr/>
          <p:nvPr>
            <p:custDataLst>
              <p:tags r:id="rId10"/>
            </p:custDataLst>
          </p:nvPr>
        </p:nvSpPr>
        <p:spPr>
          <a:xfrm rot="10800000">
            <a:off x="5580026" y="0"/>
            <a:ext cx="1126331" cy="1295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5" name="任意多边形 46"/>
          <p:cNvSpPr/>
          <p:nvPr>
            <p:custDataLst>
              <p:tags r:id="rId11"/>
            </p:custDataLst>
          </p:nvPr>
        </p:nvSpPr>
        <p:spPr>
          <a:xfrm rot="746688">
            <a:off x="4504135" y="92075"/>
            <a:ext cx="978694" cy="1371600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6" name="等腰三角形 24"/>
          <p:cNvSpPr/>
          <p:nvPr>
            <p:custDataLst>
              <p:tags r:id="rId12"/>
            </p:custDataLst>
          </p:nvPr>
        </p:nvSpPr>
        <p:spPr>
          <a:xfrm rot="10800000">
            <a:off x="7150894" y="2165350"/>
            <a:ext cx="1271588" cy="1693863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cxnSp>
        <p:nvCxnSpPr>
          <p:cNvPr id="18" name="直接连接符 17"/>
          <p:cNvCxnSpPr/>
          <p:nvPr>
            <p:custDataLst>
              <p:tags r:id="rId13"/>
            </p:custDataLst>
          </p:nvPr>
        </p:nvCxnSpPr>
        <p:spPr>
          <a:xfrm>
            <a:off x="1019209" y="4795838"/>
            <a:ext cx="4429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99099" y="2009457"/>
            <a:ext cx="4682792" cy="1198800"/>
          </a:xfrm>
        </p:spPr>
        <p:txBody>
          <a:bodyPr anchor="ctr">
            <a:normAutofit/>
          </a:bodyPr>
          <a:lstStyle>
            <a:lvl1pPr algn="l">
              <a:defRPr sz="4500" spc="600">
                <a:solidFill>
                  <a:schemeClr val="tx1"/>
                </a:solidFill>
              </a:defRPr>
            </a:lvl1pPr>
          </a:lstStyle>
          <a:p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99160" y="3313163"/>
            <a:ext cx="2556510" cy="137985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3000" b="1" i="1" spc="3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编辑副标题</a:t>
            </a:r>
            <a:endParaRPr lang="zh-CN" altLang="en-US" noProof="1"/>
          </a:p>
        </p:txBody>
      </p:sp>
      <p:sp>
        <p:nvSpPr>
          <p:cNvPr id="19" name="日期占位符 15"/>
          <p:cNvSpPr>
            <a:spLocks noGrp="1"/>
          </p:cNvSpPr>
          <p:nvPr>
            <p:ph type="dt" sz="half" idx="15"/>
            <p:custDataLst>
              <p:tags r:id="rId1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" name="页脚占位符 16"/>
          <p:cNvSpPr>
            <a:spLocks noGrp="1"/>
          </p:cNvSpPr>
          <p:nvPr>
            <p:ph type="ftr" sz="quarter" idx="16"/>
            <p:custDataLst>
              <p:tags r:id="rId1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" name="灯片编号占位符 17"/>
          <p:cNvSpPr>
            <a:spLocks noGrp="1"/>
          </p:cNvSpPr>
          <p:nvPr>
            <p:ph type="sldNum" sz="quarter" idx="17"/>
            <p:custDataLst>
              <p:tags r:id="rId1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38A87-77AC-48C7-9F0B-A360E0E07000}" type="slidenum">
              <a:rPr lang="zh-CN" altLang="en-US"/>
            </a:fld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289560" y="409574"/>
            <a:ext cx="3565354" cy="6456590"/>
          </a:xfrm>
          <a:custGeom>
            <a:avLst/>
            <a:gdLst>
              <a:gd name="connsiteX0" fmla="*/ 1645443 w 4753805"/>
              <a:gd name="connsiteY0" fmla="*/ 0 h 6456590"/>
              <a:gd name="connsiteX1" fmla="*/ 2993011 w 4753805"/>
              <a:gd name="connsiteY1" fmla="*/ 2807919 h 6456590"/>
              <a:gd name="connsiteX2" fmla="*/ 2995875 w 4753805"/>
              <a:gd name="connsiteY2" fmla="*/ 2807919 h 6456590"/>
              <a:gd name="connsiteX3" fmla="*/ 4753805 w 4753805"/>
              <a:gd name="connsiteY3" fmla="*/ 6456590 h 6456590"/>
              <a:gd name="connsiteX4" fmla="*/ 1757930 w 4753805"/>
              <a:gd name="connsiteY4" fmla="*/ 6456590 h 6456590"/>
              <a:gd name="connsiteX5" fmla="*/ 0 w 4753805"/>
              <a:gd name="connsiteY5" fmla="*/ 2807919 h 6456590"/>
              <a:gd name="connsiteX6" fmla="*/ 4790 w 4753805"/>
              <a:gd name="connsiteY6" fmla="*/ 2807919 h 6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805" h="6456590">
                <a:moveTo>
                  <a:pt x="1645443" y="0"/>
                </a:moveTo>
                <a:lnTo>
                  <a:pt x="2993011" y="2807919"/>
                </a:lnTo>
                <a:lnTo>
                  <a:pt x="2995875" y="2807919"/>
                </a:lnTo>
                <a:lnTo>
                  <a:pt x="4753805" y="6456590"/>
                </a:lnTo>
                <a:lnTo>
                  <a:pt x="1757930" y="6456590"/>
                </a:lnTo>
                <a:lnTo>
                  <a:pt x="0" y="2807919"/>
                </a:lnTo>
                <a:lnTo>
                  <a:pt x="4790" y="2807919"/>
                </a:lnTo>
                <a:close/>
              </a:path>
            </a:pathLst>
          </a:custGeom>
        </p:spPr>
      </p:pic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46"/>
          <p:cNvSpPr/>
          <p:nvPr>
            <p:custDataLst>
              <p:tags r:id="rId2"/>
            </p:custDataLst>
          </p:nvPr>
        </p:nvSpPr>
        <p:spPr>
          <a:xfrm rot="746688">
            <a:off x="8667750" y="5489575"/>
            <a:ext cx="533400" cy="747713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任意多边形 46"/>
          <p:cNvSpPr/>
          <p:nvPr>
            <p:custDataLst>
              <p:tags r:id="rId3"/>
            </p:custDataLst>
          </p:nvPr>
        </p:nvSpPr>
        <p:spPr>
          <a:xfrm rot="746688">
            <a:off x="-58341" y="722313"/>
            <a:ext cx="53340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任意多边形 46"/>
          <p:cNvSpPr/>
          <p:nvPr>
            <p:custDataLst>
              <p:tags r:id="rId4"/>
            </p:custDataLst>
          </p:nvPr>
        </p:nvSpPr>
        <p:spPr>
          <a:xfrm rot="746688">
            <a:off x="-41672" y="68263"/>
            <a:ext cx="53459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7" name="任意多边形 46"/>
          <p:cNvSpPr/>
          <p:nvPr>
            <p:custDataLst>
              <p:tags r:id="rId5"/>
            </p:custDataLst>
          </p:nvPr>
        </p:nvSpPr>
        <p:spPr>
          <a:xfrm rot="746688">
            <a:off x="8664179" y="6053138"/>
            <a:ext cx="533400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>
            <a:off x="8230791" y="0"/>
            <a:ext cx="913209" cy="2540000"/>
          </a:xfrm>
          <a:custGeom>
            <a:avLst/>
            <a:gdLst>
              <a:gd name="connsiteX0" fmla="*/ 0 w 1218152"/>
              <a:gd name="connsiteY0" fmla="*/ 0 h 2539914"/>
              <a:gd name="connsiteX1" fmla="*/ 1218152 w 1218152"/>
              <a:gd name="connsiteY1" fmla="*/ 0 h 2539914"/>
              <a:gd name="connsiteX2" fmla="*/ 1218152 w 1218152"/>
              <a:gd name="connsiteY2" fmla="*/ 2539914 h 25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152" h="2539914">
                <a:moveTo>
                  <a:pt x="0" y="0"/>
                </a:moveTo>
                <a:lnTo>
                  <a:pt x="1218152" y="0"/>
                </a:lnTo>
                <a:lnTo>
                  <a:pt x="1218152" y="2539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 rot="10800000">
            <a:off x="8759429" y="0"/>
            <a:ext cx="384572" cy="1141413"/>
          </a:xfrm>
          <a:custGeom>
            <a:avLst/>
            <a:gdLst>
              <a:gd name="connsiteX0" fmla="*/ 512148 w 512148"/>
              <a:gd name="connsiteY0" fmla="*/ 1140923 h 1140923"/>
              <a:gd name="connsiteX1" fmla="*/ 0 w 512148"/>
              <a:gd name="connsiteY1" fmla="*/ 1140923 h 1140923"/>
              <a:gd name="connsiteX2" fmla="*/ 0 w 512148"/>
              <a:gd name="connsiteY2" fmla="*/ 0 h 1140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2148" h="1140923">
                <a:moveTo>
                  <a:pt x="512148" y="1140923"/>
                </a:moveTo>
                <a:lnTo>
                  <a:pt x="0" y="11409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0" name="等腰三角形 24"/>
          <p:cNvSpPr/>
          <p:nvPr>
            <p:custDataLst>
              <p:tags r:id="rId8"/>
            </p:custDataLst>
          </p:nvPr>
        </p:nvSpPr>
        <p:spPr>
          <a:xfrm rot="10800000">
            <a:off x="8540354" y="863600"/>
            <a:ext cx="507206" cy="674688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1" name="等腰三角形 6"/>
          <p:cNvSpPr/>
          <p:nvPr>
            <p:custDataLst>
              <p:tags r:id="rId9"/>
            </p:custDataLst>
          </p:nvPr>
        </p:nvSpPr>
        <p:spPr>
          <a:xfrm>
            <a:off x="0" y="5688013"/>
            <a:ext cx="360760" cy="1179512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2" name="等腰三角形 11"/>
          <p:cNvSpPr/>
          <p:nvPr>
            <p:custDataLst>
              <p:tags r:id="rId10"/>
            </p:custDataLst>
          </p:nvPr>
        </p:nvSpPr>
        <p:spPr>
          <a:xfrm>
            <a:off x="294085" y="5200650"/>
            <a:ext cx="507206" cy="16573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467916" y="406800"/>
            <a:ext cx="8208169" cy="863601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467916" y="1412875"/>
            <a:ext cx="8208168" cy="4895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2"/>
          <p:cNvSpPr/>
          <p:nvPr>
            <p:custDataLst>
              <p:tags r:id="rId2"/>
            </p:custDataLst>
          </p:nvPr>
        </p:nvSpPr>
        <p:spPr>
          <a:xfrm>
            <a:off x="6372225" y="0"/>
            <a:ext cx="2771775" cy="6858000"/>
          </a:xfrm>
          <a:custGeom>
            <a:avLst/>
            <a:gdLst>
              <a:gd name="connsiteX0" fmla="*/ 0 w 3695696"/>
              <a:gd name="connsiteY0" fmla="*/ 0 h 6858001"/>
              <a:gd name="connsiteX1" fmla="*/ 3695696 w 3695696"/>
              <a:gd name="connsiteY1" fmla="*/ 0 h 6858001"/>
              <a:gd name="connsiteX2" fmla="*/ 3695696 w 3695696"/>
              <a:gd name="connsiteY2" fmla="*/ 6858001 h 6858001"/>
              <a:gd name="connsiteX3" fmla="*/ 3289124 w 3695696"/>
              <a:gd name="connsiteY3" fmla="*/ 6858001 h 6858001"/>
              <a:gd name="connsiteX4" fmla="*/ 0 w 369569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96" h="6858001">
                <a:moveTo>
                  <a:pt x="0" y="0"/>
                </a:moveTo>
                <a:lnTo>
                  <a:pt x="3695696" y="0"/>
                </a:lnTo>
                <a:lnTo>
                  <a:pt x="3695696" y="6858001"/>
                </a:lnTo>
                <a:lnTo>
                  <a:pt x="3289124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等腰三角形 4"/>
          <p:cNvSpPr/>
          <p:nvPr>
            <p:custDataLst>
              <p:tags r:id="rId3"/>
            </p:custDataLst>
          </p:nvPr>
        </p:nvSpPr>
        <p:spPr>
          <a:xfrm rot="10800000">
            <a:off x="7700963" y="0"/>
            <a:ext cx="1443038" cy="42862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等腰三角形 5"/>
          <p:cNvSpPr/>
          <p:nvPr>
            <p:custDataLst>
              <p:tags r:id="rId4"/>
            </p:custDataLst>
          </p:nvPr>
        </p:nvSpPr>
        <p:spPr>
          <a:xfrm rot="10800000">
            <a:off x="5296487" y="647700"/>
            <a:ext cx="1126331" cy="12954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7" name="等腰三角形 6"/>
          <p:cNvSpPr/>
          <p:nvPr>
            <p:custDataLst>
              <p:tags r:id="rId5"/>
            </p:custDataLst>
          </p:nvPr>
        </p:nvSpPr>
        <p:spPr>
          <a:xfrm rot="10800000">
            <a:off x="5580026" y="0"/>
            <a:ext cx="1126331" cy="1295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8" name="等腰三角形 24"/>
          <p:cNvSpPr/>
          <p:nvPr>
            <p:custDataLst>
              <p:tags r:id="rId6"/>
            </p:custDataLst>
          </p:nvPr>
        </p:nvSpPr>
        <p:spPr>
          <a:xfrm rot="10800000">
            <a:off x="7150894" y="2165350"/>
            <a:ext cx="1271588" cy="1693863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grpSp>
        <p:nvGrpSpPr>
          <p:cNvPr id="10" name="组合 14"/>
          <p:cNvGrpSpPr/>
          <p:nvPr>
            <p:custDataLst>
              <p:tags r:id="rId7"/>
            </p:custDataLst>
          </p:nvPr>
        </p:nvGrpSpPr>
        <p:grpSpPr bwMode="auto">
          <a:xfrm flipH="1">
            <a:off x="-234553" y="88900"/>
            <a:ext cx="2218135" cy="3230563"/>
            <a:chOff x="-313138" y="88946"/>
            <a:chExt cx="2958463" cy="3230885"/>
          </a:xfrm>
        </p:grpSpPr>
        <p:sp>
          <p:nvSpPr>
            <p:cNvPr id="11" name="任意多边形 45"/>
            <p:cNvSpPr/>
            <p:nvPr>
              <p:custDataLst>
                <p:tags r:id="rId8"/>
              </p:custDataLst>
            </p:nvPr>
          </p:nvSpPr>
          <p:spPr>
            <a:xfrm rot="746688">
              <a:off x="-313138" y="247712"/>
              <a:ext cx="2958463" cy="3072119"/>
            </a:xfrm>
            <a:custGeom>
              <a:avLst/>
              <a:gdLst>
                <a:gd name="connsiteX0" fmla="*/ 0 w 2958463"/>
                <a:gd name="connsiteY0" fmla="*/ 28269 h 3072739"/>
                <a:gd name="connsiteX1" fmla="*/ 128100 w 2958463"/>
                <a:gd name="connsiteY1" fmla="*/ 0 h 3072739"/>
                <a:gd name="connsiteX2" fmla="*/ 2958463 w 2958463"/>
                <a:gd name="connsiteY2" fmla="*/ 2912645 h 3072739"/>
                <a:gd name="connsiteX3" fmla="*/ 2958463 w 2958463"/>
                <a:gd name="connsiteY3" fmla="*/ 3072739 h 3072739"/>
                <a:gd name="connsiteX4" fmla="*/ 0 w 2958463"/>
                <a:gd name="connsiteY4" fmla="*/ 28269 h 3072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8463" h="3072739">
                  <a:moveTo>
                    <a:pt x="0" y="28269"/>
                  </a:moveTo>
                  <a:lnTo>
                    <a:pt x="128100" y="0"/>
                  </a:lnTo>
                  <a:lnTo>
                    <a:pt x="2958463" y="2912645"/>
                  </a:lnTo>
                  <a:lnTo>
                    <a:pt x="2958463" y="3072739"/>
                  </a:lnTo>
                  <a:lnTo>
                    <a:pt x="0" y="282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350" noProof="1"/>
            </a:p>
          </p:txBody>
        </p:sp>
        <p:sp>
          <p:nvSpPr>
            <p:cNvPr id="12" name="任意多边形 46"/>
            <p:cNvSpPr/>
            <p:nvPr>
              <p:custDataLst>
                <p:tags r:id="rId9"/>
              </p:custDataLst>
            </p:nvPr>
          </p:nvSpPr>
          <p:spPr>
            <a:xfrm rot="746688">
              <a:off x="196613" y="88946"/>
              <a:ext cx="1305344" cy="1371737"/>
            </a:xfrm>
            <a:custGeom>
              <a:avLst/>
              <a:gdLst>
                <a:gd name="connsiteX0" fmla="*/ 0 w 1305254"/>
                <a:gd name="connsiteY0" fmla="*/ 28270 h 1371469"/>
                <a:gd name="connsiteX1" fmla="*/ 128101 w 1305254"/>
                <a:gd name="connsiteY1" fmla="*/ 0 h 1371469"/>
                <a:gd name="connsiteX2" fmla="*/ 1305254 w 1305254"/>
                <a:gd name="connsiteY2" fmla="*/ 1211374 h 1371469"/>
                <a:gd name="connsiteX3" fmla="*/ 1305253 w 1305254"/>
                <a:gd name="connsiteY3" fmla="*/ 1371469 h 1371469"/>
                <a:gd name="connsiteX4" fmla="*/ 0 w 1305254"/>
                <a:gd name="connsiteY4" fmla="*/ 28270 h 137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5254" h="1371469">
                  <a:moveTo>
                    <a:pt x="0" y="28270"/>
                  </a:moveTo>
                  <a:lnTo>
                    <a:pt x="128101" y="0"/>
                  </a:lnTo>
                  <a:lnTo>
                    <a:pt x="1305254" y="1211374"/>
                  </a:lnTo>
                  <a:lnTo>
                    <a:pt x="1305253" y="1371469"/>
                  </a:lnTo>
                  <a:lnTo>
                    <a:pt x="0" y="282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350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413212" y="3414578"/>
            <a:ext cx="3762851" cy="86317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413211" y="4332272"/>
            <a:ext cx="3762851" cy="1112226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DD44-CB8B-4612-A28C-4C228BE49A0F}" type="datetime1">
              <a:rPr lang="zh-CN" altLang="en-US"/>
            </a:fld>
            <a:endParaRPr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E6059-0BE0-41DC-9F9F-90EC42990C2C}" type="slidenum">
              <a:rPr lang="zh-CN" altLang="en-US"/>
            </a:fld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289560" y="409574"/>
            <a:ext cx="3565354" cy="6456590"/>
          </a:xfrm>
          <a:custGeom>
            <a:avLst/>
            <a:gdLst>
              <a:gd name="connsiteX0" fmla="*/ 1645443 w 4753805"/>
              <a:gd name="connsiteY0" fmla="*/ 0 h 6456590"/>
              <a:gd name="connsiteX1" fmla="*/ 2993011 w 4753805"/>
              <a:gd name="connsiteY1" fmla="*/ 2807919 h 6456590"/>
              <a:gd name="connsiteX2" fmla="*/ 2995875 w 4753805"/>
              <a:gd name="connsiteY2" fmla="*/ 2807919 h 6456590"/>
              <a:gd name="connsiteX3" fmla="*/ 4753805 w 4753805"/>
              <a:gd name="connsiteY3" fmla="*/ 6456590 h 6456590"/>
              <a:gd name="connsiteX4" fmla="*/ 1757930 w 4753805"/>
              <a:gd name="connsiteY4" fmla="*/ 6456590 h 6456590"/>
              <a:gd name="connsiteX5" fmla="*/ 0 w 4753805"/>
              <a:gd name="connsiteY5" fmla="*/ 2807919 h 6456590"/>
              <a:gd name="connsiteX6" fmla="*/ 4790 w 4753805"/>
              <a:gd name="connsiteY6" fmla="*/ 2807919 h 6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805" h="6456590">
                <a:moveTo>
                  <a:pt x="1645443" y="0"/>
                </a:moveTo>
                <a:lnTo>
                  <a:pt x="2993011" y="2807919"/>
                </a:lnTo>
                <a:lnTo>
                  <a:pt x="2995875" y="2807919"/>
                </a:lnTo>
                <a:lnTo>
                  <a:pt x="4753805" y="6456590"/>
                </a:lnTo>
                <a:lnTo>
                  <a:pt x="1757930" y="6456590"/>
                </a:lnTo>
                <a:lnTo>
                  <a:pt x="0" y="2807919"/>
                </a:lnTo>
                <a:lnTo>
                  <a:pt x="4790" y="2807919"/>
                </a:lnTo>
                <a:close/>
              </a:path>
            </a:pathLst>
          </a:custGeom>
        </p:spPr>
      </p:pic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1pPr>
            <a:lvl2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2pPr>
            <a:lvl3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3pPr>
            <a:lvl4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4pPr>
            <a:lvl5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98A9A-ECE4-4E22-BC98-31F0070C8CC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noProof="1">
                <a:sym typeface="+mn-ea"/>
              </a:rPr>
              <a:t>单击此处编辑文本</a:t>
            </a:r>
            <a:endParaRPr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F57CB-B6BB-41FE-8832-991BB562143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D269E1A-4DF9-4A6A-B519-38EBE42E33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46"/>
          <p:cNvSpPr/>
          <p:nvPr>
            <p:custDataLst>
              <p:tags r:id="rId2"/>
            </p:custDataLst>
          </p:nvPr>
        </p:nvSpPr>
        <p:spPr>
          <a:xfrm rot="746688">
            <a:off x="8667750" y="5489575"/>
            <a:ext cx="533400" cy="747713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3" name="任意多边形 46"/>
          <p:cNvSpPr/>
          <p:nvPr>
            <p:custDataLst>
              <p:tags r:id="rId3"/>
            </p:custDataLst>
          </p:nvPr>
        </p:nvSpPr>
        <p:spPr>
          <a:xfrm rot="746688">
            <a:off x="-58341" y="722313"/>
            <a:ext cx="53340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4" name="任意多边形 46"/>
          <p:cNvSpPr/>
          <p:nvPr>
            <p:custDataLst>
              <p:tags r:id="rId4"/>
            </p:custDataLst>
          </p:nvPr>
        </p:nvSpPr>
        <p:spPr>
          <a:xfrm rot="746688">
            <a:off x="-41672" y="68263"/>
            <a:ext cx="53459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任意多边形 46"/>
          <p:cNvSpPr/>
          <p:nvPr>
            <p:custDataLst>
              <p:tags r:id="rId5"/>
            </p:custDataLst>
          </p:nvPr>
        </p:nvSpPr>
        <p:spPr>
          <a:xfrm rot="746688">
            <a:off x="8664179" y="6053138"/>
            <a:ext cx="533400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单击图标添加图片</a:t>
            </a:r>
            <a:endParaRPr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445A4-C0BB-452B-A7F3-D7AA9591C7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1pPr>
            <a:lvl2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2pPr>
            <a:lvl3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3pPr>
            <a:lvl4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4pPr>
            <a:lvl5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832D2733-B305-4D60-8089-6493AFCFDE7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>
            <p:custDataLst>
              <p:tags r:id="rId2"/>
            </p:custDataLst>
          </p:nvPr>
        </p:nvSpPr>
        <p:spPr>
          <a:xfrm flipH="1">
            <a:off x="8391525" y="4403725"/>
            <a:ext cx="752475" cy="246062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4" name="任意多边形 45"/>
          <p:cNvSpPr/>
          <p:nvPr>
            <p:custDataLst>
              <p:tags r:id="rId3"/>
            </p:custDataLst>
          </p:nvPr>
        </p:nvSpPr>
        <p:spPr>
          <a:xfrm rot="20853312" flipH="1">
            <a:off x="2803922" y="250825"/>
            <a:ext cx="2219325" cy="3073400"/>
          </a:xfrm>
          <a:custGeom>
            <a:avLst/>
            <a:gdLst>
              <a:gd name="connsiteX0" fmla="*/ 0 w 2958463"/>
              <a:gd name="connsiteY0" fmla="*/ 28269 h 3072739"/>
              <a:gd name="connsiteX1" fmla="*/ 128100 w 2958463"/>
              <a:gd name="connsiteY1" fmla="*/ 0 h 3072739"/>
              <a:gd name="connsiteX2" fmla="*/ 2958463 w 2958463"/>
              <a:gd name="connsiteY2" fmla="*/ 2912645 h 3072739"/>
              <a:gd name="connsiteX3" fmla="*/ 2958463 w 2958463"/>
              <a:gd name="connsiteY3" fmla="*/ 3072739 h 3072739"/>
              <a:gd name="connsiteX4" fmla="*/ 0 w 2958463"/>
              <a:gd name="connsiteY4" fmla="*/ 28269 h 307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8463" h="3072739">
                <a:moveTo>
                  <a:pt x="0" y="28269"/>
                </a:moveTo>
                <a:lnTo>
                  <a:pt x="128100" y="0"/>
                </a:lnTo>
                <a:lnTo>
                  <a:pt x="2958463" y="2912645"/>
                </a:lnTo>
                <a:lnTo>
                  <a:pt x="2958463" y="3072739"/>
                </a:lnTo>
                <a:lnTo>
                  <a:pt x="0" y="282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任意多边形 12"/>
          <p:cNvSpPr/>
          <p:nvPr>
            <p:custDataLst>
              <p:tags r:id="rId4"/>
            </p:custDataLst>
          </p:nvPr>
        </p:nvSpPr>
        <p:spPr>
          <a:xfrm flipH="1">
            <a:off x="0" y="0"/>
            <a:ext cx="2771775" cy="6858000"/>
          </a:xfrm>
          <a:custGeom>
            <a:avLst/>
            <a:gdLst>
              <a:gd name="connsiteX0" fmla="*/ 0 w 3695696"/>
              <a:gd name="connsiteY0" fmla="*/ 0 h 6858001"/>
              <a:gd name="connsiteX1" fmla="*/ 3695696 w 3695696"/>
              <a:gd name="connsiteY1" fmla="*/ 0 h 6858001"/>
              <a:gd name="connsiteX2" fmla="*/ 3695696 w 3695696"/>
              <a:gd name="connsiteY2" fmla="*/ 6858001 h 6858001"/>
              <a:gd name="connsiteX3" fmla="*/ 3289124 w 3695696"/>
              <a:gd name="connsiteY3" fmla="*/ 6858001 h 6858001"/>
              <a:gd name="connsiteX4" fmla="*/ 0 w 369569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96" h="6858001">
                <a:moveTo>
                  <a:pt x="0" y="0"/>
                </a:moveTo>
                <a:lnTo>
                  <a:pt x="3695696" y="0"/>
                </a:lnTo>
                <a:lnTo>
                  <a:pt x="3695696" y="6858001"/>
                </a:lnTo>
                <a:lnTo>
                  <a:pt x="3289124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10800000" flipH="1">
            <a:off x="0" y="0"/>
            <a:ext cx="1443038" cy="42862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7" name="等腰三角形 6"/>
          <p:cNvSpPr/>
          <p:nvPr>
            <p:custDataLst>
              <p:tags r:id="rId6"/>
            </p:custDataLst>
          </p:nvPr>
        </p:nvSpPr>
        <p:spPr>
          <a:xfrm rot="10800000" flipH="1">
            <a:off x="2721059" y="647700"/>
            <a:ext cx="1127522" cy="12954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8" name="等腰三角形 7"/>
          <p:cNvSpPr/>
          <p:nvPr>
            <p:custDataLst>
              <p:tags r:id="rId7"/>
            </p:custDataLst>
          </p:nvPr>
        </p:nvSpPr>
        <p:spPr>
          <a:xfrm rot="10800000" flipH="1">
            <a:off x="2445977" y="0"/>
            <a:ext cx="1127522" cy="1295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9" name="任意多边形 46"/>
          <p:cNvSpPr/>
          <p:nvPr>
            <p:custDataLst>
              <p:tags r:id="rId8"/>
            </p:custDataLst>
          </p:nvPr>
        </p:nvSpPr>
        <p:spPr>
          <a:xfrm rot="20853312" flipH="1">
            <a:off x="3661172" y="92075"/>
            <a:ext cx="978694" cy="1371600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0" name="等腰三角形 24"/>
          <p:cNvSpPr/>
          <p:nvPr>
            <p:custDataLst>
              <p:tags r:id="rId9"/>
            </p:custDataLst>
          </p:nvPr>
        </p:nvSpPr>
        <p:spPr>
          <a:xfrm rot="10800000" flipH="1">
            <a:off x="721519" y="2165350"/>
            <a:ext cx="1271588" cy="1693863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4243140" y="2420938"/>
            <a:ext cx="4212089" cy="2016125"/>
          </a:xfrm>
        </p:spPr>
        <p:txBody>
          <a:bodyPr anchor="ctr">
            <a:normAutofit/>
          </a:bodyPr>
          <a:lstStyle>
            <a:lvl1pPr algn="ctr">
              <a:defRPr sz="6000" spc="600"/>
            </a:lvl1pPr>
          </a:lstStyle>
          <a:p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92814-EA41-4E92-BD9F-9B3797F3ED26}" type="slidenum">
              <a:rPr lang="zh-CN" altLang="en-US"/>
            </a:fld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10800000" flipV="1">
            <a:off x="291439" y="409574"/>
            <a:ext cx="3565354" cy="6456590"/>
          </a:xfrm>
          <a:custGeom>
            <a:avLst/>
            <a:gdLst>
              <a:gd name="connsiteX0" fmla="*/ 1645443 w 4753805"/>
              <a:gd name="connsiteY0" fmla="*/ 0 h 6456590"/>
              <a:gd name="connsiteX1" fmla="*/ 2993011 w 4753805"/>
              <a:gd name="connsiteY1" fmla="*/ 2807919 h 6456590"/>
              <a:gd name="connsiteX2" fmla="*/ 2995875 w 4753805"/>
              <a:gd name="connsiteY2" fmla="*/ 2807919 h 6456590"/>
              <a:gd name="connsiteX3" fmla="*/ 4753805 w 4753805"/>
              <a:gd name="connsiteY3" fmla="*/ 6456590 h 6456590"/>
              <a:gd name="connsiteX4" fmla="*/ 1757930 w 4753805"/>
              <a:gd name="connsiteY4" fmla="*/ 6456590 h 6456590"/>
              <a:gd name="connsiteX5" fmla="*/ 0 w 4753805"/>
              <a:gd name="connsiteY5" fmla="*/ 2807919 h 6456590"/>
              <a:gd name="connsiteX6" fmla="*/ 4790 w 4753805"/>
              <a:gd name="connsiteY6" fmla="*/ 2807919 h 6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805" h="6456590">
                <a:moveTo>
                  <a:pt x="1645443" y="0"/>
                </a:moveTo>
                <a:lnTo>
                  <a:pt x="2993011" y="2807919"/>
                </a:lnTo>
                <a:lnTo>
                  <a:pt x="2995875" y="2807919"/>
                </a:lnTo>
                <a:lnTo>
                  <a:pt x="4753805" y="6456590"/>
                </a:lnTo>
                <a:lnTo>
                  <a:pt x="1757930" y="6456590"/>
                </a:lnTo>
                <a:lnTo>
                  <a:pt x="0" y="2807919"/>
                </a:lnTo>
                <a:lnTo>
                  <a:pt x="4790" y="2807919"/>
                </a:lnTo>
                <a:close/>
              </a:path>
            </a:pathLst>
          </a:custGeom>
        </p:spPr>
      </p:pic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502444" y="442913"/>
            <a:ext cx="813911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38100" rIns="76200" bIns="38100" numCol="1" anchor="t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502444" y="952500"/>
            <a:ext cx="8139113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9606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  <a:ea typeface="Microsoft YaHei" panose="020B0503020204020204" charset="-122"/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291" y="6350000"/>
            <a:ext cx="2969419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noProof="1" smtClean="0">
                <a:solidFill>
                  <a:schemeClr val="tx1">
                    <a:tint val="75000"/>
                  </a:schemeClr>
                </a:solidFill>
                <a:ea typeface="Microsoft YaHei" panose="020B0503020204020204" charset="-122"/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8035" y="4989830"/>
            <a:ext cx="4385310" cy="1854200"/>
          </a:xfrm>
        </p:spPr>
        <p:txBody>
          <a:bodyPr>
            <a:normAutofit fontScale="55000"/>
          </a:bodyPr>
          <a:lstStyle/>
          <a:p>
            <a:pPr algn="ctr"/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)</a:t>
            </a:r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032194"/>
            <a:ext cx="7560840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Металлургия и обогащение полезных ископаемых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(кафедра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Флотационные методы обогащения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(дисциплина)</a:t>
            </a:r>
            <a:br>
              <a:rPr lang="ru-RU" dirty="0"/>
            </a:br>
            <a:endParaRPr lang="ru-RU" dirty="0"/>
          </a:p>
        </p:txBody>
      </p:sp>
      <p:sp>
        <p:nvSpPr>
          <p:cNvPr id="22" name="文本框 21"/>
          <p:cNvSpPr txBox="1"/>
          <p:nvPr/>
        </p:nvSpPr>
        <p:spPr>
          <a:xfrm>
            <a:off x="212725" y="3243580"/>
            <a:ext cx="523176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altLang="en-US" sz="3200"/>
              <a:t>СОБИРАТЕЛИ</a:t>
            </a:r>
            <a:endParaRPr lang="zh-CN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16" y="263290"/>
            <a:ext cx="8208169" cy="863601"/>
          </a:xfrm>
        </p:spPr>
        <p:txBody>
          <a:bodyPr>
            <a:normAutofit/>
          </a:bodyPr>
          <a:lstStyle/>
          <a:p>
            <a:pPr algn="ctr"/>
            <a:r>
              <a:rPr lang="en-US" altLang="ru-RU" b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916" y="982345"/>
            <a:ext cx="8208168" cy="4895850"/>
          </a:xfrm>
        </p:spPr>
        <p:txBody>
          <a:bodyPr/>
          <a:lstStyle/>
          <a:p>
            <a:pPr marL="0" indent="0">
              <a:buFont typeface="+mj-lt"/>
              <a:buNone/>
            </a:pPr>
            <a:r>
              <a: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 занятия: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1.Строение собирателей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2.Классификация собирателей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3.Сульфгидрильные собиратели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4.Механизм действия сульфгидрильных собирателей.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5.Гипотеза Шведова. Слои химических соединений на поверхности минерала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Влияние строения собирателя на его флотационную активность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7.Оксигидрильные собиратели. Механизм действия оксигидрильных собирателей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8.Катионные собиратели. Механизм действия катионных собирателей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Требования к ионогенным собирателям: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10.Аполярные собиратели. Механизм их действия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11.Совместное действие собирателей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12.Технологические факторы, влияющие на действие собирателей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+mj-lt"/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74" y="322114"/>
            <a:ext cx="8791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97708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НАЦИОНАЛЬНЫЙ ИССЛЕДОВАТЕЛЬСКИЙ 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46125" y="950595"/>
            <a:ext cx="776986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1600" b="0">
                <a:latin typeface="Times New Roman" panose="02020603050405020304" pitchFamily="18" charset="0"/>
              </a:rPr>
              <a:t>Большинство реагентов-собирателей имеет гетерополярную структуру молекулы, которая состоит из аполярной (неполярной) и полярной групп. В воде молекулы гетерополярных собирателей диссоциируют на катион и анион. Как пример на рис. 10.1 показана структура молекулы олеата натрия С</a:t>
            </a:r>
            <a:r>
              <a:rPr lang="en-US" sz="1600" b="0" baseline="-25000">
                <a:latin typeface="Times New Roman" panose="02020603050405020304" pitchFamily="18" charset="0"/>
              </a:rPr>
              <a:t>17</a:t>
            </a:r>
            <a:r>
              <a:rPr lang="en-US" sz="1600" b="0">
                <a:latin typeface="Times New Roman" panose="02020603050405020304" pitchFamily="18" charset="0"/>
              </a:rPr>
              <a:t>Н</a:t>
            </a:r>
            <a:r>
              <a:rPr lang="en-US" sz="1600" b="0" baseline="-25000">
                <a:latin typeface="Times New Roman" panose="02020603050405020304" pitchFamily="18" charset="0"/>
              </a:rPr>
              <a:t>33</a:t>
            </a:r>
            <a:r>
              <a:rPr lang="en-US" sz="1600" b="0">
                <a:latin typeface="Times New Roman" panose="02020603050405020304" pitchFamily="18" charset="0"/>
              </a:rPr>
              <a:t>СООNa. </a:t>
            </a:r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88290" y="2296795"/>
            <a:ext cx="8455660" cy="4491990"/>
            <a:chOff x="-305" y="4741"/>
            <a:chExt cx="13316" cy="7074"/>
          </a:xfrm>
        </p:grpSpPr>
        <p:pic>
          <p:nvPicPr>
            <p:cNvPr id="6" name="图片 5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-305" y="4741"/>
              <a:ext cx="7154" cy="70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" name="文本框 100"/>
            <p:cNvSpPr txBox="1"/>
            <p:nvPr/>
          </p:nvSpPr>
          <p:spPr>
            <a:xfrm>
              <a:off x="6849" y="4894"/>
              <a:ext cx="6162" cy="63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457200"/>
              <a:r>
                <a:rPr lang="en-US" sz="1600" b="0">
                  <a:latin typeface="Times New Roman" panose="02020603050405020304" pitchFamily="18" charset="0"/>
                </a:rPr>
                <a:t>Полярная часть здесь представлена группой атомов –СООNa. Полярная часть ориентируется в сторону минерала и взаимодействует с ним, неполярная – в сторону воды. В данном случае гидрофобизирующее действие собирателя обеспечивается анионом -С</a:t>
              </a:r>
              <a:r>
                <a:rPr lang="en-US" sz="1600" b="0" baseline="-25000">
                  <a:latin typeface="Times New Roman" panose="02020603050405020304" pitchFamily="18" charset="0"/>
                </a:rPr>
                <a:t>17</a:t>
              </a:r>
              <a:r>
                <a:rPr lang="en-US" sz="1600" b="0">
                  <a:latin typeface="Times New Roman" panose="02020603050405020304" pitchFamily="18" charset="0"/>
                </a:rPr>
                <a:t>Н</a:t>
              </a:r>
              <a:r>
                <a:rPr lang="en-US" sz="1600" b="0" baseline="-25000">
                  <a:latin typeface="Times New Roman" panose="02020603050405020304" pitchFamily="18" charset="0"/>
                </a:rPr>
                <a:t>33</a:t>
              </a:r>
              <a:r>
                <a:rPr lang="en-US" sz="1600" b="0">
                  <a:latin typeface="Times New Roman" panose="02020603050405020304" pitchFamily="18" charset="0"/>
                </a:rPr>
                <a:t>СОО. В состав аниона входит углеводородный радикал и солидофильная группа –СОО-. Последняя является частью полярной группы, с помощью которой радикал соединяется с минералом. Аполярная группа представлена углеводородным радикалом, который очень слабо взаимодействует с диполями воды, является гидрофобным.</a:t>
              </a:r>
              <a:endParaRPr lang="zh-CN" altLang="en-US" sz="16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406400" y="274955"/>
            <a:ext cx="859091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1400" b="0">
                <a:latin typeface="Times New Roman" panose="02020603050405020304" pitchFamily="18" charset="0"/>
              </a:rPr>
              <a:t>Именно наличие аполярного радикала обеспечивает гидрофобизацию поверхности минерала и закрепление частиц на пузырьках. Эффект гидрофобизации зависит от его длины и структуры.Полярные группы определяют химические свойства собирателей, т.е. способность взаимодействовать с поверхностью минералов и закрепляться на ней. Поэтому их называют еще функциональными группами. От свойств полярной группы зависит прочность прикрепления собирателя и избирательность его действия. Полярные группы могут взаимодействовать с водой и являются гидрофильными.В качестве собирателей используют и аполярные соединения – жидкие углеводороды, которые не диссоциируют в воде.</a:t>
            </a:r>
            <a:endParaRPr lang="zh-CN" altLang="en-US" sz="1400"/>
          </a:p>
        </p:txBody>
      </p:sp>
      <p:pic>
        <p:nvPicPr>
          <p:cNvPr id="10" name="图片 9"/>
          <p:cNvPicPr/>
          <p:nvPr/>
        </p:nvPicPr>
        <p:blipFill>
          <a:blip r:embed="rId1"/>
          <a:stretch>
            <a:fillRect/>
          </a:stretch>
        </p:blipFill>
        <p:spPr>
          <a:xfrm>
            <a:off x="564515" y="2089785"/>
            <a:ext cx="8015605" cy="46424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894080" y="474980"/>
            <a:ext cx="7399655" cy="5908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100" b="0">
                <a:latin typeface="Times New Roman" panose="02020603050405020304" pitchFamily="18" charset="0"/>
              </a:rPr>
              <a:t>Катионные собиратели – соединения, содержащие катион-активные полярные группы. Например, амины и их соли. Амфотерные и катионные собиратели применяются мало.Наибольшее распространение получили анионные собиратели – соединения, содержащие анионактивные полярные группы. Диссоциируют в воде по схеме (на примере олеиновой кислоты): </a:t>
            </a:r>
            <a:r>
              <a:rPr lang="en-US" sz="2100" b="1">
                <a:latin typeface="Times New Roman" panose="02020603050405020304" pitchFamily="18" charset="0"/>
              </a:rPr>
              <a:t>RСООH + H</a:t>
            </a:r>
            <a:r>
              <a:rPr lang="en-US" sz="2100" b="1" baseline="-25000">
                <a:latin typeface="Times New Roman" panose="02020603050405020304" pitchFamily="18" charset="0"/>
              </a:rPr>
              <a:t>2</a:t>
            </a:r>
            <a:r>
              <a:rPr lang="en-US" sz="2100" b="1">
                <a:latin typeface="Times New Roman" panose="02020603050405020304" pitchFamily="18" charset="0"/>
              </a:rPr>
              <a:t>О = RСОО</a:t>
            </a:r>
            <a:r>
              <a:rPr lang="en-US" sz="2100" b="1" baseline="30000">
                <a:latin typeface="Times New Roman" panose="02020603050405020304" pitchFamily="18" charset="0"/>
              </a:rPr>
              <a:t>-</a:t>
            </a:r>
            <a:r>
              <a:rPr lang="en-US" sz="2100" b="1">
                <a:latin typeface="Times New Roman" panose="02020603050405020304" pitchFamily="18" charset="0"/>
              </a:rPr>
              <a:t> + H</a:t>
            </a:r>
            <a:r>
              <a:rPr lang="en-US" sz="2100" b="1" baseline="-25000">
                <a:latin typeface="Times New Roman" panose="02020603050405020304" pitchFamily="18" charset="0"/>
              </a:rPr>
              <a:t>3</a:t>
            </a:r>
            <a:r>
              <a:rPr lang="en-US" sz="2100" b="1">
                <a:latin typeface="Times New Roman" panose="02020603050405020304" pitchFamily="18" charset="0"/>
              </a:rPr>
              <a:t>О </a:t>
            </a:r>
            <a:r>
              <a:rPr lang="en-US" sz="2100" b="1" baseline="30000">
                <a:latin typeface="Times New Roman" panose="02020603050405020304" pitchFamily="18" charset="0"/>
              </a:rPr>
              <a:t>+  </a:t>
            </a:r>
            <a:r>
              <a:rPr lang="en-US" sz="2100" b="1">
                <a:latin typeface="Times New Roman" panose="02020603050405020304" pitchFamily="18" charset="0"/>
              </a:rPr>
              <a:t>(ион гидроксония) . </a:t>
            </a:r>
            <a:r>
              <a:rPr lang="en-US" sz="2100" b="0">
                <a:latin typeface="Times New Roman" panose="02020603050405020304" pitchFamily="18" charset="0"/>
              </a:rPr>
              <a:t> В зависимости от состава полярной (функциональной) группы анионные собиратели делятся на оксигидрильные и сульфгидрильные. Оксигидрильные собиратели содержат в составе полярной группы ион ОН</a:t>
            </a:r>
            <a:r>
              <a:rPr lang="en-US" sz="2100" b="0" baseline="30000">
                <a:latin typeface="Times New Roman" panose="02020603050405020304" pitchFamily="18" charset="0"/>
              </a:rPr>
              <a:t>-</a:t>
            </a:r>
            <a:r>
              <a:rPr lang="en-US" sz="2100" b="0">
                <a:latin typeface="Times New Roman" panose="02020603050405020304" pitchFamily="18" charset="0"/>
              </a:rPr>
              <a:t> (кислоты) или группу -ОМе (соли). Здесь один атом водорода замещен атомом металла. К оксигидрильным относятся органические карбоновые кислоты (с карбоксильной группой COOH</a:t>
            </a:r>
            <a:r>
              <a:rPr lang="en-US" sz="2100" b="0" baseline="30000">
                <a:latin typeface="Times New Roman" panose="02020603050405020304" pitchFamily="18" charset="0"/>
              </a:rPr>
              <a:t>+</a:t>
            </a:r>
            <a:r>
              <a:rPr lang="en-US" sz="2100" b="0">
                <a:latin typeface="Times New Roman" panose="02020603050405020304" pitchFamily="18" charset="0"/>
              </a:rPr>
              <a:t> ), их соли и мыла</a:t>
            </a:r>
            <a:r>
              <a:rPr lang="en-US" b="0">
                <a:latin typeface="Times New Roman" panose="02020603050405020304" pitchFamily="18" charset="0"/>
              </a:rPr>
              <a:t>.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572770" y="63944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2400" b="1">
                <a:latin typeface="Times New Roman" panose="02020603050405020304" pitchFamily="18" charset="0"/>
              </a:rPr>
              <a:t>Сульфгидрильные собиратели</a:t>
            </a: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8950" y="1673860"/>
            <a:ext cx="811530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1600" b="0">
                <a:latin typeface="Times New Roman" panose="02020603050405020304" pitchFamily="18" charset="0"/>
              </a:rPr>
              <a:t>Сульфгидрильные собиратели являются наиболее эффективными и широко применяются при флотации сульфидных и некоторых окисленных руд цветных металлов. Сульфгидрильные собиратели относятся к ионогенным анионактивным реагентам. В состав их солидофильной группы входит сульфгидрил –SH. Соединения, содержащие эту группу, образуют производные, в которых водород сульфгидрила замещен на атом металла.</a:t>
            </a:r>
            <a:endParaRPr lang="zh-CN" altLang="en-US" sz="1600"/>
          </a:p>
        </p:txBody>
      </p:sp>
      <p:grpSp>
        <p:nvGrpSpPr>
          <p:cNvPr id="25" name="组合 24"/>
          <p:cNvGrpSpPr/>
          <p:nvPr/>
        </p:nvGrpSpPr>
        <p:grpSpPr>
          <a:xfrm>
            <a:off x="919480" y="3706495"/>
            <a:ext cx="6673850" cy="1717040"/>
            <a:chOff x="1341" y="6184"/>
            <a:chExt cx="9720" cy="1680"/>
          </a:xfrm>
        </p:grpSpPr>
        <p:grpSp>
          <p:nvGrpSpPr>
            <p:cNvPr id="26" name="组合 25"/>
            <p:cNvGrpSpPr/>
            <p:nvPr/>
          </p:nvGrpSpPr>
          <p:grpSpPr>
            <a:xfrm>
              <a:off x="1821" y="6184"/>
              <a:ext cx="8640" cy="906"/>
              <a:chOff x="2176" y="6196"/>
              <a:chExt cx="8640" cy="906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2176" y="6199"/>
                <a:ext cx="1260" cy="903"/>
                <a:chOff x="2176" y="6199"/>
                <a:chExt cx="1260" cy="90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2176" y="6199"/>
                  <a:ext cx="1260" cy="903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vert="horz" wrap="square" lIns="0" tIns="0" rIns="0" bIns="0" anchor="t"/>
                <a:p>
                  <a:r>
                    <a:rPr lang="zh-CN" altLang="en-US"/>
                    <a:t>НОС=О</a:t>
                  </a:r>
                  <a:endParaRPr lang="zh-CN" altLang="en-US"/>
                </a:p>
                <a:p>
                  <a:r>
                    <a:rPr lang="zh-CN" altLang="en-US"/>
                    <a:t>        ОН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29" name="直接连接符 28"/>
                <p:cNvSpPr/>
                <p:nvPr/>
              </p:nvSpPr>
              <p:spPr>
                <a:xfrm>
                  <a:off x="2661" y="6424"/>
                  <a:ext cx="147" cy="14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4696" y="6199"/>
                <a:ext cx="1260" cy="903"/>
                <a:chOff x="2974" y="97"/>
                <a:chExt cx="1260" cy="90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2974" y="97"/>
                  <a:ext cx="1260" cy="903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vert="horz" wrap="square" lIns="0" tIns="0" rIns="0" bIns="0" anchor="t"/>
                <a:p>
                  <a:r>
                    <a:rPr lang="zh-CN" altLang="en-US"/>
                    <a:t>НОС=S</a:t>
                  </a:r>
                  <a:endParaRPr lang="zh-CN" altLang="en-US"/>
                </a:p>
                <a:p>
                  <a:r>
                    <a:rPr lang="zh-CN" altLang="en-US"/>
                    <a:t>        ОН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32" name="直接连接符 31"/>
                <p:cNvSpPr/>
                <p:nvPr/>
              </p:nvSpPr>
              <p:spPr>
                <a:xfrm>
                  <a:off x="3574" y="367"/>
                  <a:ext cx="147" cy="14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7216" y="6199"/>
                <a:ext cx="1260" cy="903"/>
                <a:chOff x="5494" y="97"/>
                <a:chExt cx="1260" cy="903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5494" y="97"/>
                  <a:ext cx="1260" cy="903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vert="horz" wrap="square" lIns="0" tIns="0" rIns="0" bIns="0" anchor="t"/>
                <a:p>
                  <a:r>
                    <a:rPr lang="zh-CN" altLang="en-US"/>
                    <a:t>НОС=S</a:t>
                  </a:r>
                  <a:endParaRPr lang="zh-CN" altLang="en-US"/>
                </a:p>
                <a:p>
                  <a:r>
                    <a:rPr lang="zh-CN" altLang="en-US"/>
                    <a:t>        SН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35" name="直接连接符 34"/>
                <p:cNvSpPr/>
                <p:nvPr/>
              </p:nvSpPr>
              <p:spPr>
                <a:xfrm>
                  <a:off x="6094" y="367"/>
                  <a:ext cx="147" cy="14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9556" y="6196"/>
                <a:ext cx="1260" cy="903"/>
                <a:chOff x="7834" y="94"/>
                <a:chExt cx="1260" cy="903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7834" y="94"/>
                  <a:ext cx="1260" cy="903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txBody>
                <a:bodyPr vert="horz" wrap="square" lIns="0" tIns="0" rIns="0" bIns="0" anchor="t"/>
                <a:p>
                  <a:r>
                    <a:rPr lang="zh-CN" altLang="en-US"/>
                    <a:t>НSС=S</a:t>
                  </a:r>
                  <a:endParaRPr lang="zh-CN" altLang="en-US"/>
                </a:p>
                <a:p>
                  <a:r>
                    <a:rPr lang="zh-CN" altLang="en-US"/>
                    <a:t>        SН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38" name="直接连接符 37"/>
                <p:cNvSpPr/>
                <p:nvPr/>
              </p:nvSpPr>
              <p:spPr>
                <a:xfrm>
                  <a:off x="8434" y="364"/>
                  <a:ext cx="147" cy="14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39" name="文本框 38"/>
            <p:cNvSpPr txBox="1"/>
            <p:nvPr/>
          </p:nvSpPr>
          <p:spPr>
            <a:xfrm>
              <a:off x="1341" y="7024"/>
              <a:ext cx="9720" cy="84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p>
              <a:r>
                <a:rPr lang="zh-CN" altLang="en-US"/>
                <a:t>Угольная 		Монотиоугольная	Дитиоугольная	Тритиоугольная</a:t>
              </a:r>
              <a:endParaRPr lang="zh-CN" altLang="en-US"/>
            </a:p>
            <a:p>
              <a:r>
                <a:rPr lang="zh-CN" altLang="en-US"/>
                <a:t>							(ксантогеновая)</a:t>
              </a:r>
              <a:endParaRPr lang="zh-CN" altLang="en-US"/>
            </a:p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7" name="组合 56"/>
          <p:cNvGrpSpPr/>
          <p:nvPr/>
        </p:nvGrpSpPr>
        <p:grpSpPr>
          <a:xfrm>
            <a:off x="440055" y="2885440"/>
            <a:ext cx="8387715" cy="2530475"/>
            <a:chOff x="693" y="4544"/>
            <a:chExt cx="13209" cy="3985"/>
          </a:xfrm>
        </p:grpSpPr>
        <p:pic>
          <p:nvPicPr>
            <p:cNvPr id="56" name="图片 55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693" y="4544"/>
              <a:ext cx="5209" cy="39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" name="文本框 101"/>
            <p:cNvSpPr txBox="1"/>
            <p:nvPr/>
          </p:nvSpPr>
          <p:spPr>
            <a:xfrm>
              <a:off x="5902" y="4753"/>
              <a:ext cx="8000" cy="31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indent="457200"/>
              <a:r>
                <a:rPr lang="en-US" b="0">
                  <a:latin typeface="Times New Roman" panose="02020603050405020304" pitchFamily="18" charset="0"/>
                </a:rPr>
                <a:t>Аэрофлоты – органические производные дитиофосфорной кислоты. Их можно рассматривать как фосфорную кислоту, в которой два атома кислорода замещены двумя атомами серы, а два атома водорода – двумя углеводородными радикалами (рис. 11.2).Рисунок 11.2.</a:t>
              </a:r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671830" y="773430"/>
            <a:ext cx="769556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В зависимости от строения углеводородного радикала дитиофосфорные кислоты образуют гомологический ряд и являются жидкими аэрофлотами. Наибольшее значение имели крезиловый и ксиленоловый аэрофлоты. Обладают некоторыми пенообразующими свойствами. Не применяются из-за токсичности.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4572000" y="-494157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150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9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независимыми системами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энергетически единым целым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9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с решеткой осуществляется за счет сил Ван-дер-Ваальса межмолекулярного притяжения, что не сопровождается процессами на электронном уровне.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атома к кристаллической решетке обусловлено переходом электронов от атома к решетке (или наоборот) или обобществлением электронов ими же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невелики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значительны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мало зависит от природы адсорбента. Незначительная избирательность действия реагента на минерал.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зависит от природы адсорбента. Высокая избирательность действия реагентов на минерал. 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2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процесса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изменяется в широких пределах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Равномерное распределение реагента по поверхности адсорбента (минерала)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Реагент закрепляется прежде всего на наиболее активных участках поверхности. По мере их заполнения адсорбционный слой может образоваться и на других частях поверхности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/>
        </p:nvGraphicFramePr>
        <p:xfrm>
          <a:off x="4572000" y="-494157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150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9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независимыми системами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энергетически единым целым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9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с решеткой осуществляется за счет сил Ван-дер-Ваальса межмолекулярного притяжения, что не сопровождается процессами на электронном уровне.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атома к кристаллической решетке обусловлено переходом электронов от атома к решетке (или наоборот) или обобществлением электронов ими же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невелики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значительны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мало зависит от природы адсорбента. Незначительная избирательность действия реагента на минерал.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зависит от природы адсорбента. Высокая избирательность действия реагентов на минерал. 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2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процесса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изменяется в широких пределах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Равномерное распределение реагента по поверхности адсорбента (минерала)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Реагент закрепляется прежде всего на наиболее активных участках поверхности. По мере их заполнения адсорбционный слой может образоваться и на других частях поверхности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/>
        </p:nvGraphicFramePr>
        <p:xfrm>
          <a:off x="4572000" y="-494157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150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9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независимыми системами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энергетически единым целым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9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с решеткой осуществляется за счет сил Ван-дер-Ваальса межмолекулярного притяжения, что не сопровождается процессами на электронном уровне.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атома к кристаллической решетке обусловлено переходом электронов от атома к решетке (или наоборот) или обобществлением электронов ими же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невелики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значительны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мало зависит от природы адсорбента. Незначительная избирательность действия реагента на минерал.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зависит от природы адсорбента. Высокая избирательность действия реагентов на минерал. 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2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процесса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изменяется в широких пределах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Равномерное распределение реагента по поверхности адсорбента (минерала)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Реагент закрепляется прежде всего на наиболее активных участках поверхности. По мере их заполнения адсорбционный слой может образоваться и на других частях поверхности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/>
        </p:nvGraphicFramePr>
        <p:xfrm>
          <a:off x="4572000" y="-494157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150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9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независимыми системами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энергетически единым целым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9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с решеткой осуществляется за счет сил Ван-дер-Ваальса межмолекулярного притяжения, что не сопровождается процессами на электронном уровне.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атома к кристаллической решетке обусловлено переходом электронов от атома к решетке (или наоборот) или обобществлением электронов ими же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невелики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значительны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мало зависит от природы адсорбента. Незначительная избирательность действия реагента на минерал.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зависит от природы адсорбента. Высокая избирательность действия реагентов на минерал. 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2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процесса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изменяется в широких пределах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Равномерное распределение реагента по поверхности адсорбента (минерала)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Реагент закрепляется прежде всего на наиболее активных участках поверхности. По мере их заполнения адсорбционный слой может образоваться и на других частях поверхности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/>
          <p:nvPr/>
        </p:nvGraphicFramePr>
        <p:xfrm>
          <a:off x="4572000" y="-494157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150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9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независимыми системами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энергетически единым целым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9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с решеткой осуществляется за счет сил Ван-дер-Ваальса межмолекулярного притяжения, что не сопровождается процессами на электронном уровне.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атома к кристаллической решетке обусловлено переходом электронов от атома к решетке (или наоборот) или обобществлением электронов ими же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невелики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значительны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мало зависит от природы адсорбента. Незначительная избирательность действия реагента на минерал.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зависит от природы адсорбента. Высокая избирательность действия реагентов на минерал. 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2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процесса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изменяется в широких пределах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Равномерное распределение реагента по поверхности адсорбента (минерала)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Реагент закрепляется прежде всего на наиболее активных участках поверхности. По мере их заполнения адсорбционный слой может образоваться и на других частях поверхности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/>
          <p:nvPr/>
        </p:nvGraphicFramePr>
        <p:xfrm>
          <a:off x="4572000" y="-494157"/>
          <a:ext cx="0" cy="4526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150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адсорбция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96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независимыми системами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Адсорбированное вещество и кристаллическая решетка адсорбента являются энергетически единым целым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695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с решеткой осуществляется за счет сил Ван-дер-Ваальса межмолекулярного притяжения, что не сопровождается процессами на электронном уровне.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атома к кристаллической решетке обусловлено переходом электронов от атома к решетке (или наоборот) или обобществлением электронов ими же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невелики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эффект и прочность связи молекул или ионов значительны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12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мало зависит от природы адсорбента. Незначительная избирательность действия реагента на минерал.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Теплота адсорбции зависит от природы адсорбента. Высокая избирательность действия реагентов на минерал. 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2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скорость процесса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изменяется в широких пределах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7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Равномерное распределение реагента по поверхности адсорбента (минерала)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Реагент закрепляется прежде всего на наиболее активных участках поверхности. По мере их заполнения адсорбционный слой может образоваться и на других частях поверхности</a:t>
                      </a:r>
                      <a:endParaRPr lang="en-US" altLang="en-US" sz="100" b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" name="文本框 101"/>
          <p:cNvSpPr txBox="1"/>
          <p:nvPr/>
        </p:nvSpPr>
        <p:spPr>
          <a:xfrm>
            <a:off x="569595" y="866140"/>
            <a:ext cx="803529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Соли щелочных металлов дитиофосфорных кислот дают сухие аэрофлоты. Аэрофлоты применяют, когда необходимо получить сульфидные концентраты цветных металлов (ZnS, CuS, CuSO</a:t>
            </a:r>
            <a:r>
              <a:rPr lang="en-US" b="0" baseline="-25000">
                <a:latin typeface="Times New Roman" panose="02020603050405020304" pitchFamily="18" charset="0"/>
              </a:rPr>
              <a:t>4</a:t>
            </a:r>
            <a:r>
              <a:rPr lang="en-US" b="0">
                <a:latin typeface="Times New Roman" panose="02020603050405020304" pitchFamily="18" charset="0"/>
              </a:rPr>
              <a:t>), по возможности свободные от черного металла – железа. По действию аэрофлоты слабее ксантогенатов, но более устойчивы в кислых средах, не окисляются в пульпе кислородом воздуха. </a:t>
            </a:r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2345" y="2637790"/>
            <a:ext cx="7630795" cy="3138170"/>
            <a:chOff x="1547" y="4154"/>
            <a:chExt cx="12017" cy="4942"/>
          </a:xfrm>
        </p:grpSpPr>
        <p:pic>
          <p:nvPicPr>
            <p:cNvPr id="3" name="图片 2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547" y="4721"/>
              <a:ext cx="4472" cy="4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3" name="文本框 102"/>
            <p:cNvSpPr txBox="1"/>
            <p:nvPr/>
          </p:nvSpPr>
          <p:spPr>
            <a:xfrm>
              <a:off x="5564" y="4154"/>
              <a:ext cx="8000" cy="49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indent="457200"/>
              <a:r>
                <a:rPr lang="en-US" b="0">
                  <a:latin typeface="Times New Roman" panose="02020603050405020304" pitchFamily="18" charset="0"/>
                </a:rPr>
                <a:t>Чаще используется содовый бутиловый аэрофлот (рис. 11.3): два радикала R = С</a:t>
              </a:r>
              <a:r>
                <a:rPr lang="en-US" b="0" baseline="-25000">
                  <a:latin typeface="Times New Roman" panose="02020603050405020304" pitchFamily="18" charset="0"/>
                </a:rPr>
                <a:t>4</a:t>
              </a:r>
              <a:r>
                <a:rPr lang="en-US" b="0">
                  <a:latin typeface="Times New Roman" panose="02020603050405020304" pitchFamily="18" charset="0"/>
                </a:rPr>
                <a:t>Н</a:t>
              </a:r>
              <a:r>
                <a:rPr lang="en-US" b="0" baseline="-25000">
                  <a:latin typeface="Times New Roman" panose="02020603050405020304" pitchFamily="18" charset="0"/>
                </a:rPr>
                <a:t>9</a:t>
              </a:r>
              <a:r>
                <a:rPr lang="en-US" b="0">
                  <a:latin typeface="Times New Roman" panose="02020603050405020304" pitchFamily="18" charset="0"/>
                </a:rPr>
                <a:t>, один атом водорода в сульфгидриле –SH заменен натрием –SNa. Порошок, растворимый в воде, флотирует сульфиды, пенообразующими свойствами не обладает.Рисунок 11.3. Меркаптаны и тиофенолы имеют сильный стойкий и очень неприятный запах. В промышленности не применяются.</a:t>
              </a:r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文本框 102"/>
          <p:cNvSpPr txBox="1"/>
          <p:nvPr/>
        </p:nvSpPr>
        <p:spPr>
          <a:xfrm>
            <a:off x="668020" y="1007745"/>
            <a:ext cx="809498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Д.А. Шведовым была разработана гипотеза взаимодействия. Поверхность свежеизмельченного неокисленного сульфидного минерала имеет свободные электроны. Поэтому на ней не может адсорбироваться отрицательно заряженный анион ксантогената. Но в пульпе сульфидные минералы быстро окисляются кислородом и на их поверхности образуются соединения, состав которых зависит от условий окисления. Например, на поверхности галенита PbS образуется пленка окислов различного состава: PbSO</a:t>
            </a:r>
            <a:r>
              <a:rPr lang="en-US" b="0" baseline="-25000">
                <a:latin typeface="Times New Roman" panose="02020603050405020304" pitchFamily="18" charset="0"/>
              </a:rPr>
              <a:t>4</a:t>
            </a:r>
            <a:r>
              <a:rPr lang="en-US" b="0">
                <a:latin typeface="Times New Roman" panose="02020603050405020304" pitchFamily="18" charset="0"/>
              </a:rPr>
              <a:t>, PbS</a:t>
            </a:r>
            <a:r>
              <a:rPr lang="en-US" b="0" baseline="-25000">
                <a:latin typeface="Times New Roman" panose="02020603050405020304" pitchFamily="18" charset="0"/>
              </a:rPr>
              <a:t>2</a:t>
            </a:r>
            <a:r>
              <a:rPr lang="en-US" b="0">
                <a:latin typeface="Times New Roman" panose="02020603050405020304" pitchFamily="18" charset="0"/>
              </a:rPr>
              <a:t>O</a:t>
            </a:r>
            <a:r>
              <a:rPr lang="en-US" b="0" baseline="-25000">
                <a:latin typeface="Times New Roman" panose="02020603050405020304" pitchFamily="18" charset="0"/>
              </a:rPr>
              <a:t>3</a:t>
            </a:r>
            <a:r>
              <a:rPr lang="en-US" b="0">
                <a:latin typeface="Times New Roman" panose="02020603050405020304" pitchFamily="18" charset="0"/>
              </a:rPr>
              <a:t>, PbСO</a:t>
            </a:r>
            <a:r>
              <a:rPr lang="en-US" b="0" baseline="-25000">
                <a:latin typeface="Times New Roman" panose="02020603050405020304" pitchFamily="18" charset="0"/>
              </a:rPr>
              <a:t>3</a:t>
            </a:r>
            <a:r>
              <a:rPr lang="en-US" b="0">
                <a:latin typeface="Times New Roman" panose="02020603050405020304" pitchFamily="18" charset="0"/>
              </a:rPr>
              <a:t> или НPbO</a:t>
            </a:r>
            <a:r>
              <a:rPr lang="en-US" b="0" baseline="-25000">
                <a:latin typeface="Times New Roman" panose="02020603050405020304" pitchFamily="18" charset="0"/>
              </a:rPr>
              <a:t>2</a:t>
            </a:r>
            <a:r>
              <a:rPr lang="en-US" b="0">
                <a:latin typeface="Times New Roman" panose="02020603050405020304" pitchFamily="18" charset="0"/>
              </a:rPr>
              <a:t>. При этом кислород связывает свободные электроны. Тогда анион ксантогената вытесняет с поверхности минерала ионы SO</a:t>
            </a:r>
            <a:r>
              <a:rPr lang="en-US" b="0" baseline="-25000">
                <a:latin typeface="Times New Roman" panose="02020603050405020304" pitchFamily="18" charset="0"/>
              </a:rPr>
              <a:t>4</a:t>
            </a:r>
            <a:r>
              <a:rPr lang="en-US" b="0" baseline="30000">
                <a:latin typeface="Times New Roman" panose="02020603050405020304" pitchFamily="18" charset="0"/>
              </a:rPr>
              <a:t>-2</a:t>
            </a:r>
            <a:r>
              <a:rPr lang="en-US" b="0">
                <a:latin typeface="Times New Roman" panose="02020603050405020304" pitchFamily="18" charset="0"/>
              </a:rPr>
              <a:t>, S</a:t>
            </a:r>
            <a:r>
              <a:rPr lang="en-US" b="0" baseline="-25000">
                <a:latin typeface="Times New Roman" panose="02020603050405020304" pitchFamily="18" charset="0"/>
              </a:rPr>
              <a:t>2</a:t>
            </a:r>
            <a:r>
              <a:rPr lang="en-US" b="0">
                <a:latin typeface="Times New Roman" panose="02020603050405020304" pitchFamily="18" charset="0"/>
              </a:rPr>
              <a:t>O</a:t>
            </a:r>
            <a:r>
              <a:rPr lang="en-US" b="0" baseline="-25000">
                <a:latin typeface="Times New Roman" panose="02020603050405020304" pitchFamily="18" charset="0"/>
              </a:rPr>
              <a:t>3</a:t>
            </a:r>
            <a:r>
              <a:rPr lang="en-US" b="0" baseline="30000">
                <a:latin typeface="Times New Roman" panose="02020603050405020304" pitchFamily="18" charset="0"/>
              </a:rPr>
              <a:t>-2</a:t>
            </a:r>
            <a:r>
              <a:rPr lang="en-US" b="0">
                <a:latin typeface="Times New Roman" panose="02020603050405020304" pitchFamily="18" charset="0"/>
              </a:rPr>
              <a:t>, СO</a:t>
            </a:r>
            <a:r>
              <a:rPr lang="en-US" b="0" baseline="-25000">
                <a:latin typeface="Times New Roman" panose="02020603050405020304" pitchFamily="18" charset="0"/>
              </a:rPr>
              <a:t>3</a:t>
            </a:r>
            <a:r>
              <a:rPr lang="en-US" b="0" baseline="30000">
                <a:latin typeface="Times New Roman" panose="02020603050405020304" pitchFamily="18" charset="0"/>
              </a:rPr>
              <a:t>-2</a:t>
            </a:r>
            <a:r>
              <a:rPr lang="en-US" b="0">
                <a:latin typeface="Times New Roman" panose="02020603050405020304" pitchFamily="18" charset="0"/>
              </a:rPr>
              <a:t> и адсорбируется с образованием более прочной связи с катионом минерала: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06525" y="4563110"/>
            <a:ext cx="6232525" cy="12553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ctr"/>
            <a:r>
              <a:rPr lang="en-US" sz="2800" b="0">
                <a:latin typeface="Times New Roman" panose="02020603050405020304" pitchFamily="18" charset="0"/>
              </a:rPr>
              <a:t>PbS + 2[ROCSS]</a:t>
            </a:r>
            <a:r>
              <a:rPr lang="en-US" sz="2800" b="0" baseline="30000">
                <a:latin typeface="Times New Roman" panose="02020603050405020304" pitchFamily="18" charset="0"/>
              </a:rPr>
              <a:t>-</a:t>
            </a:r>
            <a:r>
              <a:rPr lang="en-US" sz="2800" b="0">
                <a:latin typeface="Times New Roman" panose="02020603050405020304" pitchFamily="18" charset="0"/>
              </a:rPr>
              <a:t> = (ROCSS)</a:t>
            </a:r>
            <a:r>
              <a:rPr lang="en-US" sz="2800" b="0" baseline="-25000">
                <a:latin typeface="Times New Roman" panose="02020603050405020304" pitchFamily="18" charset="0"/>
              </a:rPr>
              <a:t>2</a:t>
            </a:r>
            <a:r>
              <a:rPr lang="en-US" sz="2800" b="0">
                <a:latin typeface="Times New Roman" panose="02020603050405020304" pitchFamily="18" charset="0"/>
              </a:rPr>
              <a:t>Pb + S</a:t>
            </a:r>
            <a:r>
              <a:rPr lang="en-US" sz="2800" b="0" baseline="30000">
                <a:latin typeface="Times New Roman" panose="02020603050405020304" pitchFamily="18" charset="0"/>
              </a:rPr>
              <a:t>-2</a:t>
            </a:r>
            <a:endParaRPr lang="en-US" b="0" baseline="30000">
              <a:latin typeface="Times New Roman" panose="02020603050405020304" pitchFamily="18" charset="0"/>
            </a:endParaRPr>
          </a:p>
          <a:p>
            <a:pPr indent="457200" algn="ctr"/>
            <a:endParaRPr lang="en-US" b="0" baseline="30000">
              <a:latin typeface="Times New Roman" panose="02020603050405020304" pitchFamily="18" charset="0"/>
            </a:endParaRPr>
          </a:p>
          <a:p>
            <a:pPr indent="457200" algn="ctr"/>
            <a:r>
              <a:rPr lang="en-US" b="0">
                <a:latin typeface="Times New Roman" panose="02020603050405020304" pitchFamily="18" charset="0"/>
              </a:rPr>
              <a:t>Диксантогенид свинца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文本框 102"/>
          <p:cNvSpPr txBox="1"/>
          <p:nvPr/>
        </p:nvSpPr>
        <p:spPr>
          <a:xfrm>
            <a:off x="518160" y="671830"/>
            <a:ext cx="8272145" cy="2584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Диксаногенид имеет низкую растворимость. Наибольшей растворимостью обладают ксантогенаты щелочных металлов (К, Na), затем идут ксантаты щелочно-земельных металлов (Zn, Ca). Ксантогенаты тяжелых металлов малорастворимы (Pb</a:t>
            </a:r>
            <a:r>
              <a:rPr lang="en-US" b="0" baseline="30000">
                <a:latin typeface="Times New Roman" panose="02020603050405020304" pitchFamily="18" charset="0"/>
              </a:rPr>
              <a:t>+2</a:t>
            </a:r>
            <a:r>
              <a:rPr lang="en-US" b="0">
                <a:latin typeface="Times New Roman" panose="02020603050405020304" pitchFamily="18" charset="0"/>
              </a:rPr>
              <a:t>, Cu</a:t>
            </a:r>
            <a:r>
              <a:rPr lang="en-US" b="0" baseline="30000">
                <a:latin typeface="Times New Roman" panose="02020603050405020304" pitchFamily="18" charset="0"/>
              </a:rPr>
              <a:t>+2</a:t>
            </a:r>
            <a:r>
              <a:rPr lang="en-US" b="0">
                <a:latin typeface="Times New Roman" panose="02020603050405020304" pitchFamily="18" charset="0"/>
              </a:rPr>
              <a:t>, Fe</a:t>
            </a:r>
            <a:r>
              <a:rPr lang="en-US" b="0" baseline="30000">
                <a:latin typeface="Times New Roman" panose="02020603050405020304" pitchFamily="18" charset="0"/>
              </a:rPr>
              <a:t>+4</a:t>
            </a:r>
            <a:r>
              <a:rPr lang="en-US" b="0">
                <a:latin typeface="Times New Roman" panose="02020603050405020304" pitchFamily="18" charset="0"/>
              </a:rPr>
              <a:t>). Лучше флотируются ксантогенатами сульфиды тех минералов, на поверхности которых ксантогенаты образуют менее растворимые соединения. Таким образом, наблюдаются следующая закономерность: Снижение растворимости поверхностных соединений ксантогенатов</a:t>
            </a:r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955675" y="4138930"/>
            <a:ext cx="7258685" cy="7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文本框 103"/>
          <p:cNvSpPr txBox="1"/>
          <p:nvPr/>
        </p:nvSpPr>
        <p:spPr>
          <a:xfrm>
            <a:off x="876935" y="4071620"/>
            <a:ext cx="8272145" cy="922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 ZnS		  PbS	 	  CuS	 	 Ag</a:t>
            </a:r>
            <a:r>
              <a:rPr lang="en-US" b="0" baseline="-25000">
                <a:latin typeface="Times New Roman" panose="02020603050405020304" pitchFamily="18" charset="0"/>
              </a:rPr>
              <a:t>2</a:t>
            </a:r>
            <a:r>
              <a:rPr lang="en-US" b="0">
                <a:latin typeface="Times New Roman" panose="02020603050405020304" pitchFamily="18" charset="0"/>
              </a:rPr>
              <a:t>S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>
            <a:off x="955675" y="5413375"/>
            <a:ext cx="7258685" cy="7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" name="文本框 104"/>
          <p:cNvSpPr txBox="1"/>
          <p:nvPr/>
        </p:nvSpPr>
        <p:spPr>
          <a:xfrm>
            <a:off x="805180" y="5346065"/>
            <a:ext cx="827214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 Увеличение флотируемости минералов  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0836" y="2041525"/>
            <a:ext cx="8208168" cy="4895850"/>
          </a:xfrm>
        </p:spPr>
        <p:txBody>
          <a:bodyPr/>
          <a:p>
            <a:pPr marL="0" indent="0">
              <a:buNone/>
            </a:pPr>
            <a:r>
              <a:rPr lang="ru-RU" altLang="zh-CN" sz="480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altLang="zh-CN" sz="4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1734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1734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91734"/>
  <p:tag name="KSO_WM_TEMPLATE_THUMBS_INDEX" val="1"/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EMPLATE_SUBCATEGORY" val="0"/>
</p:tagLst>
</file>

<file path=ppt/theme/theme1.xml><?xml version="1.0" encoding="utf-8"?>
<a:theme xmlns:a="http://schemas.openxmlformats.org/drawingml/2006/main" name="1_Office 主题​​">
  <a:themeElements>
    <a:clrScheme name="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F8519"/>
      </a:accent1>
      <a:accent2>
        <a:srgbClr val="20908A"/>
      </a:accent2>
      <a:accent3>
        <a:srgbClr val="F39231"/>
      </a:accent3>
      <a:accent4>
        <a:srgbClr val="EF8519"/>
      </a:accent4>
      <a:accent5>
        <a:srgbClr val="20908A"/>
      </a:accent5>
      <a:accent6>
        <a:srgbClr val="FFFF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13465</Words>
  <Application>WPS 演示</Application>
  <PresentationFormat>Экран (4:3)</PresentationFormat>
  <Paragraphs>277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Microsoft YaHei</vt:lpstr>
      <vt:lpstr>Times New Roman</vt:lpstr>
      <vt:lpstr/>
      <vt:lpstr>Arial Unicode MS</vt:lpstr>
      <vt:lpstr>Calibri</vt:lpstr>
      <vt:lpstr>Segoe Print</vt:lpstr>
      <vt:lpstr>1_Office 主题​​</vt:lpstr>
      <vt:lpstr>PowerPoint 演示文稿</vt:lpstr>
      <vt:lpstr> </vt:lpstr>
      <vt:lpstr>PowerPoint 演示文稿</vt:lpstr>
      <vt:lpstr>PowerPoint 演示文稿</vt:lpstr>
      <vt:lpstr>PowerPoint 演示文稿</vt:lpstr>
      <vt:lpstr>Процесс адсорбции</vt:lpstr>
      <vt:lpstr> Физическая и химическая адсорбция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Tansholpan</dc:creator>
  <cp:lastModifiedBy>Meiirman</cp:lastModifiedBy>
  <cp:revision>21</cp:revision>
  <dcterms:created xsi:type="dcterms:W3CDTF">2018-09-06T13:57:00Z</dcterms:created>
  <dcterms:modified xsi:type="dcterms:W3CDTF">2020-03-19T01:55:07Z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