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12"/>
  </p:handoutMasterIdLst>
  <p:sldIdLst>
    <p:sldId id="256" r:id="rId3"/>
    <p:sldId id="258" r:id="rId4"/>
    <p:sldId id="287" r:id="rId5"/>
    <p:sldId id="288" r:id="rId6"/>
    <p:sldId id="289" r:id="rId7"/>
    <p:sldId id="290" r:id="rId8"/>
    <p:sldId id="291" r:id="rId9"/>
    <p:sldId id="292" r:id="rId10"/>
    <p:sldId id="286" r:id="rId11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91" d="100"/>
          <a:sy n="91" d="100"/>
        </p:scale>
        <p:origin x="-9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098" name="页眉占位符 409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endParaRPr lang="zh-CN" altLang="en-US" sz="1200" dirty="0">
              <a:ea typeface="SimSun" panose="02010600030101010101" pitchFamily="2" charset="-122"/>
            </a:endParaRPr>
          </a:p>
        </p:txBody>
      </p:sp>
      <p:sp>
        <p:nvSpPr>
          <p:cNvPr id="4099" name="日期占位符 4098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/>
            <a:endParaRPr lang="zh-CN" altLang="en-US" sz="1200" dirty="0">
              <a:ea typeface="SimSun" panose="02010600030101010101" pitchFamily="2" charset="-122"/>
            </a:endParaRPr>
          </a:p>
        </p:txBody>
      </p:sp>
      <p:sp>
        <p:nvSpPr>
          <p:cNvPr id="4100" name="页脚占位符 4099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/>
            <a:endParaRPr lang="zh-CN" altLang="en-US" sz="1200" dirty="0">
              <a:ea typeface="SimSun" panose="02010600030101010101" pitchFamily="2" charset="-122"/>
            </a:endParaRPr>
          </a:p>
        </p:txBody>
      </p:sp>
      <p:sp>
        <p:nvSpPr>
          <p:cNvPr id="4101" name="灯片编号占位符 4100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>
                <a:ea typeface="SimSun" panose="02010600030101010101" pitchFamily="2" charset="-122"/>
              </a:rPr>
            </a:fld>
            <a:endParaRPr lang="zh-CN" altLang="en-US" sz="1200" dirty="0">
              <a:ea typeface="SimSun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image" Target="../media/image7.jpeg"/><Relationship Id="rId7" Type="http://schemas.openxmlformats.org/officeDocument/2006/relationships/image" Target="../media/image6.jpe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 showMasterSp="0">
  <p:cSld name="标题幻灯片"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5882"/>
                <a:invGamma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3079" name="图片 3078" descr="back_w"/>
          <p:cNvPicPr>
            <a:picLocks noChangeAspect="1"/>
          </p:cNvPicPr>
          <p:nvPr/>
        </p:nvPicPr>
        <p:blipFill>
          <a:blip r:embed="rId2"/>
          <a:srcRect l="6285"/>
          <a:stretch>
            <a:fillRect/>
          </a:stretch>
        </p:blipFill>
        <p:spPr>
          <a:xfrm>
            <a:off x="15240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图片 3079" descr="w_box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688" y="2901950"/>
            <a:ext cx="3990975" cy="393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3080" descr="a"/>
          <p:cNvPicPr>
            <a:picLocks noChangeAspect="1"/>
          </p:cNvPicPr>
          <p:nvPr/>
        </p:nvPicPr>
        <p:blipFill>
          <a:blip r:embed="rId4"/>
          <a:srcRect t="824"/>
          <a:stretch>
            <a:fillRect/>
          </a:stretch>
        </p:blipFill>
        <p:spPr>
          <a:xfrm>
            <a:off x="0" y="0"/>
            <a:ext cx="3892550" cy="687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2" name="矩形 3081"/>
          <p:cNvSpPr/>
          <p:nvPr/>
        </p:nvSpPr>
        <p:spPr>
          <a:xfrm>
            <a:off x="95250" y="100013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3" name="矩形 3082"/>
          <p:cNvSpPr/>
          <p:nvPr/>
        </p:nvSpPr>
        <p:spPr>
          <a:xfrm>
            <a:off x="395288" y="100013"/>
            <a:ext cx="261937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4" name="矩形 3083"/>
          <p:cNvSpPr/>
          <p:nvPr/>
        </p:nvSpPr>
        <p:spPr>
          <a:xfrm>
            <a:off x="695325" y="100013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5" name="矩形 3084"/>
          <p:cNvSpPr/>
          <p:nvPr/>
        </p:nvSpPr>
        <p:spPr>
          <a:xfrm>
            <a:off x="395288" y="400050"/>
            <a:ext cx="261937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6" name="矩形 3085"/>
          <p:cNvSpPr/>
          <p:nvPr/>
        </p:nvSpPr>
        <p:spPr>
          <a:xfrm>
            <a:off x="95250" y="400050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87" name="矩形 3086"/>
          <p:cNvSpPr/>
          <p:nvPr/>
        </p:nvSpPr>
        <p:spPr>
          <a:xfrm>
            <a:off x="95250" y="700088"/>
            <a:ext cx="261938" cy="266700"/>
          </a:xfrm>
          <a:prstGeom prst="rect">
            <a:avLst/>
          </a:prstGeom>
          <a:solidFill>
            <a:srgbClr val="FFFFFF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3088" name="图片 3087" descr="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0"/>
            <a:ext cx="5334000" cy="233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9" name="图片 3088" descr="b"/>
          <p:cNvPicPr>
            <a:picLocks noChangeAspect="1"/>
          </p:cNvPicPr>
          <p:nvPr/>
        </p:nvPicPr>
        <p:blipFill>
          <a:blip r:embed="rId6"/>
          <a:srcRect t="8556"/>
          <a:stretch>
            <a:fillRect/>
          </a:stretch>
        </p:blipFill>
        <p:spPr>
          <a:xfrm>
            <a:off x="3886200" y="-219075"/>
            <a:ext cx="2209800" cy="2122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91" name="矩形 3090"/>
          <p:cNvSpPr/>
          <p:nvPr/>
        </p:nvSpPr>
        <p:spPr>
          <a:xfrm>
            <a:off x="5305425" y="5543550"/>
            <a:ext cx="1100138" cy="109537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2" name="矩形 3091"/>
          <p:cNvSpPr/>
          <p:nvPr/>
        </p:nvSpPr>
        <p:spPr>
          <a:xfrm>
            <a:off x="7824788" y="5543550"/>
            <a:ext cx="1100137" cy="1095375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4" name="矩形 3093" descr="4"/>
          <p:cNvSpPr/>
          <p:nvPr/>
        </p:nvSpPr>
        <p:spPr>
          <a:xfrm>
            <a:off x="6562725" y="4291013"/>
            <a:ext cx="1100138" cy="1095375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5" name="矩形 3094"/>
          <p:cNvSpPr/>
          <p:nvPr/>
        </p:nvSpPr>
        <p:spPr>
          <a:xfrm>
            <a:off x="7824788" y="3038475"/>
            <a:ext cx="1100137" cy="1095375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74" name="标题 3073"/>
          <p:cNvSpPr>
            <a:spLocks noGrp="1"/>
          </p:cNvSpPr>
          <p:nvPr>
            <p:ph type="ctrTitle"/>
          </p:nvPr>
        </p:nvSpPr>
        <p:spPr>
          <a:xfrm>
            <a:off x="990600" y="2590800"/>
            <a:ext cx="6400800" cy="7651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 algn="ctr">
              <a:buClrTx/>
              <a:buSzTx/>
              <a:buFontTx/>
              <a:defRPr sz="4000" i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3075" name="副标题 3074"/>
          <p:cNvSpPr>
            <a:spLocks noGrp="1"/>
          </p:cNvSpPr>
          <p:nvPr>
            <p:ph type="subTitle" idx="1"/>
          </p:nvPr>
        </p:nvSpPr>
        <p:spPr>
          <a:xfrm>
            <a:off x="3886200" y="3432175"/>
            <a:ext cx="3505200" cy="4572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r">
              <a:buClr>
                <a:schemeClr val="hlink"/>
              </a:buClr>
              <a:buSzTx/>
              <a:buFont typeface="Wingdings" panose="05000000000000000000" pitchFamily="2" charset="2"/>
              <a:buNone/>
              <a:defRPr sz="1600">
                <a:latin typeface="Arial" panose="020B0604020202020204" pitchFamily="34" charset="0"/>
              </a:defRPr>
            </a:lvl1pPr>
            <a:lvl2pPr marL="457200" lvl="1" indent="0" algn="ctr">
              <a:buClr>
                <a:schemeClr val="accent1"/>
              </a:buClr>
              <a:buSzTx/>
              <a:buFont typeface="Wingdings" panose="05000000000000000000" pitchFamily="2" charset="2"/>
              <a:buNone/>
              <a:defRPr sz="1600">
                <a:latin typeface="Arial" panose="020B0604020202020204" pitchFamily="34" charset="0"/>
              </a:defRPr>
            </a:lvl2pPr>
            <a:lvl3pPr marL="914400" lvl="2" indent="0" algn="ctr">
              <a:buClrTx/>
              <a:buSzTx/>
              <a:buFontTx/>
              <a:buNone/>
              <a:defRPr sz="1600">
                <a:latin typeface="Arial" panose="020B0604020202020204" pitchFamily="34" charset="0"/>
              </a:defRPr>
            </a:lvl3pPr>
            <a:lvl4pPr marL="1371600" lvl="3" indent="0" algn="ctr">
              <a:buClrTx/>
              <a:buSzTx/>
              <a:buFontTx/>
              <a:buNone/>
              <a:defRPr sz="1600">
                <a:latin typeface="Arial" panose="020B0604020202020204" pitchFamily="34" charset="0"/>
              </a:defRPr>
            </a:lvl4pPr>
            <a:lvl5pPr marL="1828800" lvl="4" indent="0" algn="ctr">
              <a:buClrTx/>
              <a:buSzTx/>
              <a:buFontTx/>
              <a:buNone/>
              <a:defRPr sz="1600">
                <a:latin typeface="Arial" panose="020B0604020202020204" pitchFamily="34" charset="0"/>
              </a:defRPr>
            </a:lvl5pPr>
          </a:lstStyle>
          <a:p>
            <a:pPr lvl="0"/>
            <a:r>
              <a:rPr lang="en-US" altLang="zh-CN" dirty="0"/>
              <a:t>Click to edit Master subtitle style</a:t>
            </a:r>
            <a:endParaRPr lang="en-US" altLang="zh-CN" dirty="0"/>
          </a:p>
        </p:txBody>
      </p:sp>
      <p:sp>
        <p:nvSpPr>
          <p:cNvPr id="3076" name="日期占位符 3075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>
              <a:defRPr sz="1200">
                <a:ea typeface="SimSun" panose="02010600030101010101" pitchFamily="2" charset="-122"/>
              </a:defRPr>
            </a:lvl1pPr>
          </a:lstStyle>
          <a:p>
            <a:fld id="{BB962C8B-B14F-4D97-AF65-F5344CB8AC3E}" type="datetime1">
              <a:rPr lang="zh-CN" altLang="en-US" dirty="0"/>
            </a:fld>
            <a:endParaRPr lang="zh-CN" altLang="en-US" dirty="0"/>
          </a:p>
        </p:txBody>
      </p:sp>
      <p:sp>
        <p:nvSpPr>
          <p:cNvPr id="3077" name="页脚占位符 3076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ctr">
              <a:defRPr sz="1200">
                <a:ea typeface="SimSun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078" name="灯片编号占位符 3077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algn="r">
              <a:defRPr sz="1200">
                <a:ea typeface="SimSun" panose="02010600030101010101" pitchFamily="2" charset="-122"/>
              </a:defRPr>
            </a:lvl1pPr>
          </a:lstStyle>
          <a:p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  <p:sp>
        <p:nvSpPr>
          <p:cNvPr id="3096" name="文本框 3095"/>
          <p:cNvSpPr txBox="1"/>
          <p:nvPr/>
        </p:nvSpPr>
        <p:spPr>
          <a:xfrm>
            <a:off x="7429500" y="171450"/>
            <a:ext cx="14478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r"/>
            <a:r>
              <a:rPr lang="en-US" altLang="zh-CN" sz="2000" i="1">
                <a:solidFill>
                  <a:srgbClr val="FFFFFF"/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LOGO</a:t>
            </a:r>
            <a:endParaRPr lang="en-US" altLang="zh-CN" sz="2000" i="1">
              <a:solidFill>
                <a:srgbClr val="FFFFFF"/>
              </a:solidFill>
              <a:latin typeface="Arial Black" panose="020B0A04020102020204" pitchFamily="34" charset="0"/>
              <a:ea typeface="SimSun" panose="02010600030101010101" pitchFamily="2" charset="-122"/>
            </a:endParaRPr>
          </a:p>
        </p:txBody>
      </p:sp>
      <p:sp>
        <p:nvSpPr>
          <p:cNvPr id="3097" name="矩形 3096"/>
          <p:cNvSpPr/>
          <p:nvPr/>
        </p:nvSpPr>
        <p:spPr>
          <a:xfrm>
            <a:off x="6578600" y="5540375"/>
            <a:ext cx="1074738" cy="1089025"/>
          </a:xfrm>
          <a:prstGeom prst="rect">
            <a:avLst/>
          </a:prstGeom>
          <a:solidFill>
            <a:schemeClr val="fol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098" name="矩形 3097"/>
          <p:cNvSpPr/>
          <p:nvPr/>
        </p:nvSpPr>
        <p:spPr>
          <a:xfrm>
            <a:off x="7840663" y="4291013"/>
            <a:ext cx="1074737" cy="1089025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30313"/>
            <a:ext cx="4032504" cy="50942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230313"/>
            <a:ext cx="4032504" cy="50942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46088"/>
            <a:ext cx="2057400" cy="58785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46088"/>
            <a:ext cx="6052930" cy="58785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11.png"/><Relationship Id="rId16" Type="http://schemas.openxmlformats.org/officeDocument/2006/relationships/image" Target="../media/image10.png"/><Relationship Id="rId15" Type="http://schemas.openxmlformats.org/officeDocument/2006/relationships/image" Target="../media/image1.png"/><Relationship Id="rId14" Type="http://schemas.openxmlformats.org/officeDocument/2006/relationships/image" Target="../media/image4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tint val="9020"/>
                <a:invGamma/>
              </a:schemeClr>
            </a:gs>
            <a:gs pos="100000">
              <a:schemeClr val="bg1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1031" name="图片 1030" descr="d"/>
          <p:cNvPicPr>
            <a:picLocks noChangeAspect="1"/>
          </p:cNvPicPr>
          <p:nvPr/>
        </p:nvPicPr>
        <p:blipFill>
          <a:blip r:embed="rId14"/>
          <a:srcRect r="12857"/>
          <a:stretch>
            <a:fillRect/>
          </a:stretch>
        </p:blipFill>
        <p:spPr>
          <a:xfrm>
            <a:off x="4495800" y="0"/>
            <a:ext cx="4648200" cy="2333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2" name="图片 1031" descr="back_w"/>
          <p:cNvPicPr>
            <a:picLocks noChangeAspect="1"/>
          </p:cNvPicPr>
          <p:nvPr/>
        </p:nvPicPr>
        <p:blipFill>
          <a:blip r:embed="rId15"/>
          <a:srcRect l="628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3" name="图片 1032" descr="a_1"/>
          <p:cNvPicPr>
            <a:picLocks noChangeAspect="1"/>
          </p:cNvPicPr>
          <p:nvPr/>
        </p:nvPicPr>
        <p:blipFill>
          <a:blip r:embed="rId16"/>
          <a:srcRect l="2174"/>
          <a:stretch>
            <a:fillRect/>
          </a:stretch>
        </p:blipFill>
        <p:spPr>
          <a:xfrm>
            <a:off x="0" y="1549400"/>
            <a:ext cx="9144000" cy="530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34" name="矩形 1033"/>
          <p:cNvSpPr/>
          <p:nvPr/>
        </p:nvSpPr>
        <p:spPr>
          <a:xfrm>
            <a:off x="104775" y="100013"/>
            <a:ext cx="261938" cy="266700"/>
          </a:xfrm>
          <a:prstGeom prst="rect">
            <a:avLst/>
          </a:prstGeom>
          <a:solidFill>
            <a:schemeClr val="bg1">
              <a:alpha val="89999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5" name="矩形 1034"/>
          <p:cNvSpPr/>
          <p:nvPr/>
        </p:nvSpPr>
        <p:spPr>
          <a:xfrm>
            <a:off x="404813" y="100013"/>
            <a:ext cx="261937" cy="266700"/>
          </a:xfrm>
          <a:prstGeom prst="rect">
            <a:avLst/>
          </a:prstGeom>
          <a:solidFill>
            <a:schemeClr val="bg1">
              <a:alpha val="60001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6" name="矩形 1035"/>
          <p:cNvSpPr/>
          <p:nvPr/>
        </p:nvSpPr>
        <p:spPr>
          <a:xfrm>
            <a:off x="704850" y="100013"/>
            <a:ext cx="261938" cy="266700"/>
          </a:xfrm>
          <a:prstGeom prst="rect">
            <a:avLst/>
          </a:prstGeom>
          <a:solidFill>
            <a:schemeClr val="bg1">
              <a:alpha val="85001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7" name="矩形 1036"/>
          <p:cNvSpPr/>
          <p:nvPr/>
        </p:nvSpPr>
        <p:spPr>
          <a:xfrm>
            <a:off x="404813" y="400050"/>
            <a:ext cx="261937" cy="2667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8" name="矩形 1037"/>
          <p:cNvSpPr/>
          <p:nvPr/>
        </p:nvSpPr>
        <p:spPr>
          <a:xfrm>
            <a:off x="104775" y="400050"/>
            <a:ext cx="261938" cy="266700"/>
          </a:xfrm>
          <a:prstGeom prst="rect">
            <a:avLst/>
          </a:prstGeom>
          <a:solidFill>
            <a:schemeClr val="bg1">
              <a:alpha val="60001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9" name="矩形 1038"/>
          <p:cNvSpPr/>
          <p:nvPr/>
        </p:nvSpPr>
        <p:spPr>
          <a:xfrm>
            <a:off x="104775" y="700088"/>
            <a:ext cx="261938" cy="266700"/>
          </a:xfrm>
          <a:prstGeom prst="rect">
            <a:avLst/>
          </a:prstGeom>
          <a:solidFill>
            <a:schemeClr val="bg1">
              <a:alpha val="89999"/>
            </a:schemeClr>
          </a:solidFill>
          <a:ln w="19050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40" name="文本框 1039"/>
          <p:cNvSpPr txBox="1"/>
          <p:nvPr/>
        </p:nvSpPr>
        <p:spPr>
          <a:xfrm>
            <a:off x="7839075" y="6400800"/>
            <a:ext cx="1143000" cy="39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 algn="r"/>
            <a:r>
              <a:rPr lang="en-US" altLang="zh-CN" sz="2000" i="1">
                <a:solidFill>
                  <a:srgbClr val="FFFFFF"/>
                </a:solidFill>
                <a:latin typeface="Arial Black" panose="020B0A04020102020204" pitchFamily="34" charset="0"/>
                <a:ea typeface="SimSun" panose="02010600030101010101" pitchFamily="2" charset="-122"/>
              </a:rPr>
              <a:t>LOGO</a:t>
            </a:r>
            <a:endParaRPr lang="en-US" altLang="zh-CN" sz="2000" i="1">
              <a:solidFill>
                <a:srgbClr val="FFFFFF"/>
              </a:solidFill>
              <a:latin typeface="Arial Black" panose="020B0A04020102020204" pitchFamily="34" charset="0"/>
              <a:ea typeface="SimSun" panose="02010600030101010101" pitchFamily="2" charset="-122"/>
            </a:endParaRPr>
          </a:p>
        </p:txBody>
      </p:sp>
      <p:pic>
        <p:nvPicPr>
          <p:cNvPr id="1041" name="图片 1040" descr="a_1"/>
          <p:cNvPicPr>
            <a:picLocks noChangeAspect="1"/>
          </p:cNvPicPr>
          <p:nvPr/>
        </p:nvPicPr>
        <p:blipFill>
          <a:blip r:embed="rId17"/>
          <a:srcRect r="2174"/>
          <a:stretch>
            <a:fillRect/>
          </a:stretch>
        </p:blipFill>
        <p:spPr>
          <a:xfrm>
            <a:off x="3657600" y="0"/>
            <a:ext cx="4800600" cy="2787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750888" y="446088"/>
            <a:ext cx="7086600" cy="685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230313"/>
            <a:ext cx="8229600" cy="5094287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19800" y="6499225"/>
            <a:ext cx="2133600" cy="228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900" b="1">
                <a:latin typeface="Verdana" panose="020B0604030504040204" pitchFamily="34" charset="0"/>
                <a:ea typeface="SimSun" panose="02010600030101010101" pitchFamily="2" charset="-122"/>
              </a:defRPr>
            </a:lvl1pPr>
          </a:lstStyle>
          <a:p>
            <a:pPr lvl="0"/>
            <a:r>
              <a:rPr lang="en-US" altLang="zh-CN" dirty="0"/>
              <a:t>www.1ppt.com</a:t>
            </a:r>
            <a:endParaRPr lang="en-US" altLang="zh-CN" sz="900" b="1">
              <a:latin typeface="Verdana" panose="020B0604030504040204" pitchFamily="34" charset="0"/>
              <a:ea typeface="SimSun" panose="02010600030101010101" pitchFamily="2" charset="-122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47675" y="6477000"/>
            <a:ext cx="22098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>
                <a:ea typeface="SimSun" panose="02010600030101010101" pitchFamily="2" charset="-122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4038600" y="6477000"/>
            <a:ext cx="1219200" cy="2444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000">
                <a:ea typeface="SimSun" panose="02010600030101010101" pitchFamily="2" charset="-122"/>
              </a:defRPr>
            </a:lvl1pPr>
          </a:lstStyle>
          <a:p>
            <a:pPr lvl="0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sldNum="0" hdr="0" ftr="0"/>
  <p:txStyles>
    <p:title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800" b="1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•"/>
        <a:defRPr sz="24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–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FontTx/>
        <a:buChar char="»"/>
        <a:defRPr sz="2000"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58" name="图片 2057" descr="b2"/>
          <p:cNvPicPr>
            <a:picLocks noChangeAspect="1"/>
          </p:cNvPicPr>
          <p:nvPr/>
        </p:nvPicPr>
        <p:blipFill>
          <a:blip r:embed="rId1">
            <a:lum bright="6000" contrast="6000"/>
          </a:blip>
          <a:stretch>
            <a:fillRect/>
          </a:stretch>
        </p:blipFill>
        <p:spPr>
          <a:xfrm>
            <a:off x="626745" y="1530985"/>
            <a:ext cx="1236663" cy="1371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61" name="矩形 2060"/>
          <p:cNvSpPr/>
          <p:nvPr/>
        </p:nvSpPr>
        <p:spPr>
          <a:xfrm>
            <a:off x="6578600" y="5540375"/>
            <a:ext cx="1074738" cy="108902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063" name="矩形 2062"/>
          <p:cNvSpPr/>
          <p:nvPr/>
        </p:nvSpPr>
        <p:spPr>
          <a:xfrm>
            <a:off x="7842250" y="4289425"/>
            <a:ext cx="1074738" cy="108902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8035" y="4989830"/>
            <a:ext cx="4385310" cy="1854200"/>
          </a:xfrm>
        </p:spPr>
        <p:txBody>
          <a:bodyPr>
            <a:normAutofit/>
          </a:bodyPr>
          <a:p>
            <a:pPr algn="ctr"/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амбеталиева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Алима</a:t>
            </a:r>
            <a:r>
              <a:rPr lang="ru-RU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Рахматулаевна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(ФИО преподавателя)</a:t>
            </a:r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Alima_78@mail,ru</a:t>
            </a:r>
            <a:endParaRPr lang="ru-RU" altLang="ru-RU" u="sng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(электронная почта преподавателя )</a:t>
            </a:r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alt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71145" y="3213100"/>
            <a:ext cx="7166610" cy="1076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ctr"/>
            <a:r>
              <a:rPr lang="en-US" sz="3200" b="0">
                <a:latin typeface="Times New Roman" panose="02020603050405020304" pitchFamily="18" charset="0"/>
              </a:rPr>
              <a:t> Пенообразование. Реагенты-вспениватели</a:t>
            </a:r>
            <a:endParaRPr lang="en-US" sz="3200" b="0">
              <a:latin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6800" y="260060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ОБРАЗОВАНИЯ И НАУКИ  РЕСПУБЛИКИ КАЗАХСТАН                     </a:t>
            </a:r>
            <a:endPara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УНИВЕРСИТЕТ имени К.И. САТПАЕВА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6" name="Прямоугольник 6"/>
          <p:cNvSpPr/>
          <p:nvPr/>
        </p:nvSpPr>
        <p:spPr>
          <a:xfrm>
            <a:off x="986840" y="1032194"/>
            <a:ext cx="7560840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Металлургия и обогащение полезных ископаемых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(кафедра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Флотационные методы обогащения</a:t>
            </a:r>
            <a:br>
              <a:rPr lang="ru-RU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(дисциплина)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765935" y="1057275"/>
            <a:ext cx="50800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 sz="3200">
                <a:latin typeface="Times New Roman" panose="02020603050405020304" pitchFamily="18" charset="0"/>
              </a:rPr>
              <a:t> П</a:t>
            </a:r>
            <a:r>
              <a:rPr lang="ru-RU" altLang="en-US" sz="3200">
                <a:latin typeface="Times New Roman" panose="02020603050405020304" pitchFamily="18" charset="0"/>
              </a:rPr>
              <a:t>лан занятия:</a:t>
            </a:r>
            <a:endParaRPr lang="ru-RU" altLang="en-US" sz="3200">
              <a:latin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88770" y="2396173"/>
            <a:ext cx="5080000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marL="228600" indent="10160"/>
            <a:r>
              <a:rPr lang="en-US" sz="2400">
                <a:latin typeface="Times New Roman" panose="02020603050405020304" pitchFamily="18" charset="0"/>
              </a:rPr>
              <a:t>1. Процесс пенообразования и крупность пузырьков2. Свойства вспенивателей. 3. Механизм действия вспенивателей.4. Реагенты, применяемые в промышленности</a:t>
            </a:r>
            <a:endParaRPr lang="zh-CN" altLang="en-US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757873"/>
            <a:ext cx="8229600" cy="5094287"/>
          </a:xfrm>
        </p:spPr>
        <p:txBody>
          <a:bodyPr/>
          <a:p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Воздушные пузырьки являются основным «транспортом» для переноса в пену частиц флотируемого минерала. Для эффективного ведения процесса необходима большая поверхность раздела газ-жидкость. Величина ее определяется количеством воздуха, проходящего через флотационную камеру в единицу времени, и крупностью пузырьков. При одном и том же количестве воздуха поверхность раздела тем больше, чем мельче пузырьки. </a:t>
            </a:r>
            <a:endParaRPr lang="zh-CN" altLang="en-US" sz="2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крупности пузырьков ограничивают 2 условия: 1) плотность нагруженного частицами пузырька должна быть меньше плотности пульпы для обеспечения его всплывания; 2) пузырек должен всплывать с определенной скоростью. Оптимальная скорость всплывания пузырьков 5-15 см/с.</a:t>
            </a:r>
            <a:endParaRPr lang="zh-CN" altLang="en-US" sz="2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/>
        </p:nvGrpSpPr>
        <p:grpSpPr>
          <a:xfrm>
            <a:off x="749300" y="1053465"/>
            <a:ext cx="8223250" cy="5297805"/>
            <a:chOff x="1420" y="1132"/>
            <a:chExt cx="12950" cy="8343"/>
          </a:xfrm>
        </p:grpSpPr>
        <p:sp>
          <p:nvSpPr>
            <p:cNvPr id="100" name="文本框 99"/>
            <p:cNvSpPr txBox="1"/>
            <p:nvPr/>
          </p:nvSpPr>
          <p:spPr>
            <a:xfrm>
              <a:off x="2085" y="1132"/>
              <a:ext cx="11513" cy="25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457200"/>
              <a:r>
                <a:rPr lang="en-US" sz="2000">
                  <a:latin typeface="Times New Roman" panose="02020603050405020304" pitchFamily="18" charset="0"/>
                </a:rPr>
                <a:t>Вспениватели должны обладать достаточной поверхностной активностью </a:t>
              </a:r>
              <a:r>
                <a:rPr lang="en-US" sz="2000" i="1">
                  <a:latin typeface="Times New Roman" panose="02020603050405020304" pitchFamily="18" charset="0"/>
                </a:rPr>
                <a:t>p</a:t>
              </a:r>
              <a:r>
                <a:rPr lang="en-US" sz="2000">
                  <a:latin typeface="Times New Roman" panose="02020603050405020304" pitchFamily="18" charset="0"/>
                </a:rPr>
                <a:t>, которая определяется как отношение между изменением свободной поверхностной энергии и изменением концентрации вспенивателя в растворе:</a:t>
              </a:r>
              <a:r>
                <a:rPr lang="en-US">
                  <a:latin typeface="Times New Roman" panose="02020603050405020304" pitchFamily="18" charset="0"/>
                </a:rPr>
                <a:t></a:t>
              </a:r>
              <a:endParaRPr lang="zh-CN" altLang="en-US"/>
            </a:p>
          </p:txBody>
        </p:sp>
        <p:pic>
          <p:nvPicPr>
            <p:cNvPr id="5" name="图片 4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420" y="4153"/>
              <a:ext cx="5473" cy="435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1" name="文本框 100"/>
            <p:cNvSpPr txBox="1"/>
            <p:nvPr/>
          </p:nvSpPr>
          <p:spPr>
            <a:xfrm>
              <a:off x="7254" y="4048"/>
              <a:ext cx="7116" cy="54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457200"/>
              <a:r>
                <a:rPr lang="en-US">
                  <a:latin typeface="Times New Roman" panose="02020603050405020304" pitchFamily="18" charset="0"/>
                </a:rPr>
                <a:t></a:t>
              </a:r>
              <a:r>
                <a:rPr lang="en-US" sz="2000">
                  <a:latin typeface="Times New Roman" panose="02020603050405020304" pitchFamily="18" charset="0"/>
                </a:rPr>
                <a:t>Из рисунка видно, что при увеличении концентрации С значение р уменьшается (участок EF). При низких концентрациях на кривой имеется отрезок АВ, на котором угол наклона кривой изменяется мало и поверхностная активность остается практически постоянной. Это значение принимается за меру поверхностной активности данного вспенивателя.</a:t>
              </a:r>
              <a:r>
                <a:rPr lang="en-US">
                  <a:latin typeface="Times New Roman" panose="02020603050405020304" pitchFamily="18" charset="0"/>
                </a:rPr>
                <a:t> </a:t>
              </a: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542415" y="5761355"/>
            <a:ext cx="19380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Times New Roman" panose="02020603050405020304" pitchFamily="18" charset="0"/>
                <a:sym typeface="+mn-ea"/>
              </a:rPr>
              <a:t>p = dσ / dC</a:t>
            </a:r>
            <a:endParaRPr lang="zh-CN" alt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文本框 13"/>
          <p:cNvSpPr txBox="1"/>
          <p:nvPr/>
        </p:nvSpPr>
        <p:spPr>
          <a:xfrm>
            <a:off x="597535" y="412750"/>
            <a:ext cx="8494395" cy="63696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400">
                <a:latin typeface="Times New Roman" panose="02020603050405020304" pitchFamily="18" charset="0"/>
              </a:rPr>
              <a:t>Снижение поверхностного натяжения облегчает образование новой поверхности раздела этих фаз – воздушных пузырьков (см. лекция № 8 «Реагенты и способы их закрепления»). Назначение вспенивателей: 1) уменьшение коалесценции (слияния) воздушных пузырьков, 2) снижение скорости всплывания пузырьков, 3) повышение скорости и прочности прилипания частиц к пузырькам, 4) увеличение прочности пены.При столкновении в камере машины пузырьки могут сливаться в более крупные. При этом общая площадь поверхности раздела газ-жидкость уменьшается, запас свободной энергии системы падает. Вспениватели, адсорбируясь на поверхности жидкость-газ, образуют ориентированный слой молекул, полярные концы которых гидратируются молекулами воды. Этот гидратированный слой делает оболочку пузырьков более прочной и эластичной, препятствует их слиянию и позволяет сохранить в пульпе более мелкие пузырьки.</a:t>
            </a:r>
            <a:endParaRPr lang="zh-CN" altLang="en-US"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" name="文本框 109"/>
          <p:cNvSpPr txBox="1"/>
          <p:nvPr/>
        </p:nvSpPr>
        <p:spPr>
          <a:xfrm>
            <a:off x="613410" y="1029335"/>
            <a:ext cx="8330565" cy="47999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>
                <a:latin typeface="Times New Roman" panose="02020603050405020304" pitchFamily="18" charset="0"/>
              </a:rPr>
              <a:t>Экспериментально установлено, что пузырьки диаметром 0.6-2 мм в чистой воде всплывают быстрее, чем в присутствии вспенивателя. При добавлении вспенивателя пузырьки становятся более жесткими, лучше сохраняют сферическую форму, которая не является хорошо обтекаемой.В присутствии вспенивателя увеличивается скорость и прочность прилипания частиц к пузырькам. Это связано со следующими факторами: 1). Молекулы некоторых вспенивателей при определенных условиях могут закрепляться на поверхности частиц (уголь, сера) своей полярной группой, как и собиратель. 2). Молекулы вспенивателя могут образовывать с молекулами собирателя комплексы, усиливая гидрофобизирующее действие собирателя. 3). Капиллярное давление в пузырьках прямо пропорционально зависит от поверхностного натяжения. Снижая поверхностное натяжение, вспениватели уменьшают и капиллярное давление в пузырьках. Вследствие этого снижается давление на площадь прилипания и сила, отрывающая пузырек от частицы (см. уравнение Фрумкина-Кабанова). 4). Некоторые вспениватели могут повышать дисперсность эмульсии собирателя в воде, что улучшает его действие, особенно для жирных кислот.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" name="文本框 109"/>
          <p:cNvSpPr txBox="1"/>
          <p:nvPr/>
        </p:nvSpPr>
        <p:spPr>
          <a:xfrm>
            <a:off x="953135" y="393065"/>
            <a:ext cx="7592060" cy="62776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en-US">
                <a:latin typeface="Times New Roman" panose="02020603050405020304" pitchFamily="18" charset="0"/>
              </a:rPr>
              <a:t>	</a:t>
            </a:r>
            <a:r>
              <a:rPr lang="en-US" sz="2400">
                <a:latin typeface="Times New Roman" panose="02020603050405020304" pitchFamily="18" charset="0"/>
              </a:rPr>
              <a:t>Терпинеол – нейтральный вспениватель, получаемый при производстве скипидаров.	Сосновое масло – нейтральный, неселективный вспениватель. Смесь ароматических спиртов и углеводородов. Основным действующим компонентом является терпинеол. Расход 20-100 г/т.Циклогексанол – нейтральный, селективный вспениватель. Применяется при селективной флотации полиметаллических руд. Расход 20-100 г/т.ОПСБ, ОПСМ - окись пропилена спирт бутиловый (Б) или метиловый (М). Нейтральный, селективный, очень сильный вспениватель. Эффективен при флотации крупноизмельченной руды, в присутствии реагентов, гасящих пену. Применяют при флотации медных, молибденовых, свинцовых руд, в случаях использования собирателей - аполярных масел. Нетоксичен. </a:t>
            </a:r>
            <a:endParaRPr lang="zh-CN" altLang="en-US"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" name="文本框 109"/>
          <p:cNvSpPr txBox="1"/>
          <p:nvPr/>
        </p:nvSpPr>
        <p:spPr>
          <a:xfrm>
            <a:off x="1005205" y="934085"/>
            <a:ext cx="7134225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/>
            <a:r>
              <a:rPr lang="en-US" sz="2400">
                <a:latin typeface="Times New Roman" panose="02020603050405020304" pitchFamily="18" charset="0"/>
              </a:rPr>
              <a:t>Реагенты Т-66, Т-80 – содержат смесь производных циклического эфира диметилдиоксана и являются отходами его производства. Близки по свойствам. Сильные неселективные вспениватели, нетоксичны. Применяются при флотации полиметаллических руд, угля. Расход 20-100 г/т.Масло ПОД – отходы химического производства, применяется при флотации углей. Расход 60-200 г/т.</a:t>
            </a:r>
            <a:endParaRPr lang="en-US" sz="2400">
              <a:latin typeface="Times New Roman" panose="02020603050405020304" pitchFamily="18" charset="0"/>
            </a:endParaRPr>
          </a:p>
          <a:p>
            <a:pPr indent="457200"/>
            <a:r>
              <a:rPr lang="en-US" sz="2400">
                <a:latin typeface="Times New Roman" panose="02020603050405020304" pitchFamily="18" charset="0"/>
                <a:sym typeface="+mn-ea"/>
              </a:rPr>
              <a:t>Крезол – кислый селективный вспениватель. Применяют технический продукт – крезиловую кислоту, являющуюся смесью различных фенолов. Дает хрупкую пену. Расход 50-150 г/т руды. Недостаток – сильная токсичность, применяется мало.</a:t>
            </a:r>
            <a:endParaRPr lang="zh-CN" alt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矩形 38913"/>
          <p:cNvSpPr/>
          <p:nvPr/>
        </p:nvSpPr>
        <p:spPr>
          <a:xfrm>
            <a:off x="2057400" y="2819400"/>
            <a:ext cx="44958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  <a:normAutofit/>
          </a:bodyPr>
          <a:p>
            <a:pPr algn="ctr"/>
            <a:r>
              <a:rPr lang="zh-CN" altLang="en-US" sz="3600" b="1">
                <a:ln w="19050" cap="flat" cmpd="sng">
                  <a:solidFill>
                    <a:srgbClr val="FFFFFF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effectLst>
                  <a:outerShdw dist="53882" dir="2699999" algn="ctr" rotWithShape="0">
                    <a:schemeClr val="tx1">
                      <a:alpha val="50000"/>
                    </a:schemeClr>
                  </a:outerShdw>
                </a:effectLst>
                <a:latin typeface="Arial" panose="020B0604020202020204" pitchFamily="34" charset="0"/>
                <a:ea typeface="Arial" panose="020B0604020202020204" pitchFamily="34" charset="0"/>
              </a:rPr>
              <a:t>Thank You !</a:t>
            </a:r>
            <a:endParaRPr lang="zh-CN" altLang="en-US" sz="3600" b="1">
              <a:ln w="19050" cap="flat" cmpd="sng">
                <a:solidFill>
                  <a:srgbClr val="FFFFFF"/>
                </a:solidFill>
                <a:prstDash val="solid"/>
                <a:headEnd type="none" w="med" len="med"/>
                <a:tailEnd type="none" w="med" len="med"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0" scaled="1"/>
                <a:tileRect/>
              </a:gradFill>
              <a:effectLst>
                <a:outerShdw dist="53882" dir="2699999" algn="ctr" rotWithShape="0">
                  <a:schemeClr val="tx1">
                    <a:alpha val="50000"/>
                  </a:schemeClr>
                </a:outerShdw>
              </a:effectLst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8916" name="矩形 38915"/>
          <p:cNvSpPr/>
          <p:nvPr/>
        </p:nvSpPr>
        <p:spPr>
          <a:xfrm>
            <a:off x="6578600" y="5540375"/>
            <a:ext cx="1074738" cy="108902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38917" name="矩形 38916"/>
          <p:cNvSpPr/>
          <p:nvPr/>
        </p:nvSpPr>
        <p:spPr>
          <a:xfrm>
            <a:off x="7842250" y="4289425"/>
            <a:ext cx="1074738" cy="108902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34TGp_education_light_ani">
  <a:themeElements>
    <a:clrScheme name="">
      <a:dk1>
        <a:srgbClr val="000000"/>
      </a:dk1>
      <a:lt1>
        <a:srgbClr val="F2D360"/>
      </a:lt1>
      <a:dk2>
        <a:srgbClr val="000066"/>
      </a:dk2>
      <a:lt2>
        <a:srgbClr val="808080"/>
      </a:lt2>
      <a:accent1>
        <a:srgbClr val="66B1CC"/>
      </a:accent1>
      <a:accent2>
        <a:srgbClr val="C85414"/>
      </a:accent2>
      <a:accent3>
        <a:srgbClr val="F7E5B7"/>
      </a:accent3>
      <a:accent4>
        <a:srgbClr val="000000"/>
      </a:accent4>
      <a:accent5>
        <a:srgbClr val="B9D4E2"/>
      </a:accent5>
      <a:accent6>
        <a:srgbClr val="B34B11"/>
      </a:accent6>
      <a:hlink>
        <a:srgbClr val="A6C701"/>
      </a:hlink>
      <a:folHlink>
        <a:srgbClr val="7D94F7"/>
      </a:folHlink>
    </a:clrScheme>
    <a:fontScheme name="">
      <a:majorFont>
        <a:latin typeface="Verdana"/>
        <a:ea typeface="Arial"/>
        <a:cs typeface=""/>
      </a:majorFont>
      <a:minorFont>
        <a:latin typeface="Verdana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2D360"/>
        </a:lt1>
        <a:dk2>
          <a:srgbClr val="000066"/>
        </a:dk2>
        <a:lt2>
          <a:srgbClr val="808080"/>
        </a:lt2>
        <a:accent1>
          <a:srgbClr val="66B1CC"/>
        </a:accent1>
        <a:accent2>
          <a:srgbClr val="C85414"/>
        </a:accent2>
        <a:accent3>
          <a:srgbClr val="F7E5B7"/>
        </a:accent3>
        <a:accent4>
          <a:srgbClr val="000000"/>
        </a:accent4>
        <a:accent5>
          <a:srgbClr val="B9D4E2"/>
        </a:accent5>
        <a:accent6>
          <a:srgbClr val="B34B11"/>
        </a:accent6>
        <a:hlink>
          <a:srgbClr val="A6C701"/>
        </a:hlink>
        <a:folHlink>
          <a:srgbClr val="7D94F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C0B6CE"/>
        </a:lt1>
        <a:dk2>
          <a:srgbClr val="4C004C"/>
        </a:dk2>
        <a:lt2>
          <a:srgbClr val="969696"/>
        </a:lt2>
        <a:accent1>
          <a:srgbClr val="89C41E"/>
        </a:accent1>
        <a:accent2>
          <a:srgbClr val="9A75E5"/>
        </a:accent2>
        <a:accent3>
          <a:srgbClr val="DCD7E3"/>
        </a:accent3>
        <a:accent4>
          <a:srgbClr val="000000"/>
        </a:accent4>
        <a:accent5>
          <a:srgbClr val="C4DEAA"/>
        </a:accent5>
        <a:accent6>
          <a:srgbClr val="8A68CD"/>
        </a:accent6>
        <a:hlink>
          <a:srgbClr val="77B0D3"/>
        </a:hlink>
        <a:folHlink>
          <a:srgbClr val="C5A5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8FD5CE"/>
        </a:lt1>
        <a:dk2>
          <a:srgbClr val="000066"/>
        </a:dk2>
        <a:lt2>
          <a:srgbClr val="808080"/>
        </a:lt2>
        <a:accent1>
          <a:srgbClr val="0A96E3"/>
        </a:accent1>
        <a:accent2>
          <a:srgbClr val="4695A8"/>
        </a:accent2>
        <a:accent3>
          <a:srgbClr val="C6E6E3"/>
        </a:accent3>
        <a:accent4>
          <a:srgbClr val="000000"/>
        </a:accent4>
        <a:accent5>
          <a:srgbClr val="AAC9EE"/>
        </a:accent5>
        <a:accent6>
          <a:srgbClr val="3E8596"/>
        </a:accent6>
        <a:hlink>
          <a:srgbClr val="99CC00"/>
        </a:hlink>
        <a:folHlink>
          <a:srgbClr val="8D8D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5123</Words>
  <Application>WPS 演示</Application>
  <PresentationFormat>在屏幕上显示</PresentationFormat>
  <Paragraphs>52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SimSun</vt:lpstr>
      <vt:lpstr>Wingdings</vt:lpstr>
      <vt:lpstr>Verdana</vt:lpstr>
      <vt:lpstr>Arial Black</vt:lpstr>
      <vt:lpstr>Calibri</vt:lpstr>
      <vt:lpstr>Cooper Black</vt:lpstr>
      <vt:lpstr>Wingdings 2</vt:lpstr>
      <vt:lpstr>Microsoft YaHei</vt:lpstr>
      <vt:lpstr/>
      <vt:lpstr>Arial Unicode MS</vt:lpstr>
      <vt:lpstr>Times New Roman</vt:lpstr>
      <vt:lpstr>Segoe Print</vt:lpstr>
      <vt:lpstr>DengXian</vt:lpstr>
      <vt:lpstr>434TGp_education_light_ani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Guild Design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PowerTemplates</dc:title>
  <dc:creator>www.themegallery.com</dc:creator>
  <cp:lastModifiedBy>Meiirman</cp:lastModifiedBy>
  <cp:revision>7</cp:revision>
  <dcterms:created xsi:type="dcterms:W3CDTF">2007-05-12T02:09:56Z</dcterms:created>
  <dcterms:modified xsi:type="dcterms:W3CDTF">2020-03-19T03:13:08Z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