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3"/>
    <p:sldId id="258" r:id="rId4"/>
    <p:sldId id="259" r:id="rId5"/>
    <p:sldId id="267" r:id="rId6"/>
    <p:sldId id="260" r:id="rId7"/>
    <p:sldId id="268" r:id="rId8"/>
    <p:sldId id="270" r:id="rId9"/>
    <p:sldId id="269" r:id="rId10"/>
    <p:sldId id="271" r:id="rId11"/>
    <p:sldId id="272" r:id="rId12"/>
    <p:sldId id="306" r:id="rId13"/>
    <p:sldId id="308" r:id="rId14"/>
  </p:sldIdLst>
  <p:sldSz cx="9144000" cy="6858000" type="screen4x3"/>
  <p:notesSz cx="6858000" cy="9144000"/>
  <p:embeddedFontLst>
    <p:embeddedFont>
      <p:font typeface="SimSun" panose="02010600030101010101" pitchFamily="2" charset="-122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FFA3C8"/>
    <a:srgbClr val="FF0066"/>
    <a:srgbClr val="FF0000"/>
    <a:srgbClr val="0DBB32"/>
    <a:srgbClr val="333333"/>
    <a:srgbClr val="00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188"/>
    <p:restoredTop sz="94660"/>
  </p:normalViewPr>
  <p:slideViewPr>
    <p:cSldViewPr showGuides="1">
      <p:cViewPr varScale="1">
        <p:scale>
          <a:sx n="51" d="100"/>
          <a:sy n="51" d="100"/>
        </p:scale>
        <p:origin x="-1080" y="-77"/>
      </p:cViewPr>
      <p:guideLst>
        <p:guide orient="horz" pos="4311"/>
        <p:guide pos="288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font" Target="fonts/font5.fntdata"/><Relationship Id="rId21" Type="http://schemas.openxmlformats.org/officeDocument/2006/relationships/font" Target="fonts/font4.fntdata"/><Relationship Id="rId20" Type="http://schemas.openxmlformats.org/officeDocument/2006/relationships/font" Target="fonts/font3.fntdata"/><Relationship Id="rId2" Type="http://schemas.openxmlformats.org/officeDocument/2006/relationships/theme" Target="theme/theme1.xml"/><Relationship Id="rId19" Type="http://schemas.openxmlformats.org/officeDocument/2006/relationships/font" Target="fonts/font2.fntdata"/><Relationship Id="rId18" Type="http://schemas.openxmlformats.org/officeDocument/2006/relationships/font" Target="fonts/font1.fntdata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1C80C4-3C37-4B06-AC2A-25F05322FD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0"/>
      <dgm:spPr/>
      <dgm:t>
        <a:bodyPr/>
        <a:p>
          <a:endParaRPr lang="zh-CN" altLang="en-US"/>
        </a:p>
      </dgm:t>
    </dgm:pt>
    <dgm:pt modelId="{79F64CC5-B0A0-473A-A647-A8DB6562D23B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>
              <a:solidFill>
                <a:schemeClr val="tx1"/>
              </a:solidFill>
              <a:latin typeface="Times New Roman" panose="02020603050405020304" pitchFamily="18" charset="0"/>
              <a:sym typeface="+mn-ea"/>
            </a:rPr>
            <a:t>1. Свойства пен. Типы пен</a:t>
          </a:r>
          <a:r>
            <a:rPr lang="en-US" altLang="en-US">
              <a:solidFill>
                <a:schemeClr val="tx1"/>
              </a:solidFill>
              <a:latin typeface="Times New Roman" panose="02020603050405020304" pitchFamily="18" charset="0"/>
              <a:sym typeface="+mn-ea"/>
            </a:rPr>
            <a:t/>
          </a:r>
          <a:endParaRPr lang="en-US" altLang="en-US">
            <a:solidFill>
              <a:schemeClr val="tx1"/>
            </a:solidFill>
            <a:latin typeface="Times New Roman" panose="02020603050405020304" pitchFamily="18" charset="0"/>
            <a:sym typeface="+mn-ea"/>
          </a:endParaRPr>
        </a:p>
      </dgm:t>
    </dgm:pt>
    <dgm:pt modelId="{702F6268-E14C-45D5-8115-297DAA4B759C}" cxnId="{102BC015-3F10-4418-AFA8-135CCD00A3B1}" type="parTrans">
      <dgm:prSet/>
      <dgm:spPr/>
      <dgm:t>
        <a:bodyPr/>
        <a:p>
          <a:endParaRPr lang="zh-CN" altLang="en-US"/>
        </a:p>
      </dgm:t>
    </dgm:pt>
    <dgm:pt modelId="{981E424B-A63B-4DF7-BC97-1D5B2B7044B1}" cxnId="{102BC015-3F10-4418-AFA8-135CCD00A3B1}" type="sibTrans">
      <dgm:prSet/>
      <dgm:spPr/>
      <dgm:t>
        <a:bodyPr/>
        <a:p>
          <a:endParaRPr lang="zh-CN" altLang="en-US"/>
        </a:p>
      </dgm:t>
    </dgm:pt>
    <dgm:pt modelId="{D4AB1542-9F74-4E45-B615-57F5DFDC43EE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>
              <a:solidFill>
                <a:schemeClr val="tx1"/>
              </a:solidFill>
              <a:latin typeface="Times New Roman" panose="02020603050405020304" pitchFamily="18" charset="0"/>
              <a:sym typeface="+mn-ea"/>
            </a:rPr>
            <a:t>2. Устойчивость пены</a:t>
          </a:r>
          <a:r>
            <a:rPr lang="en-US" altLang="en-US">
              <a:solidFill>
                <a:schemeClr val="tx1"/>
              </a:solidFill>
              <a:latin typeface="Times New Roman" panose="02020603050405020304" pitchFamily="18" charset="0"/>
              <a:sym typeface="+mn-ea"/>
            </a:rPr>
            <a:t/>
          </a:r>
          <a:endParaRPr lang="en-US" altLang="en-US">
            <a:solidFill>
              <a:schemeClr val="tx1"/>
            </a:solidFill>
            <a:latin typeface="Times New Roman" panose="02020603050405020304" pitchFamily="18" charset="0"/>
            <a:sym typeface="+mn-ea"/>
          </a:endParaRPr>
        </a:p>
      </dgm:t>
    </dgm:pt>
    <dgm:pt modelId="{DCA1BD93-FD98-4A06-8ECE-28E6935BECED}" cxnId="{67A1AF59-F7E7-47D5-95FE-765E5027B6A1}" type="parTrans">
      <dgm:prSet/>
      <dgm:spPr/>
      <dgm:t>
        <a:bodyPr/>
        <a:p>
          <a:endParaRPr lang="zh-CN" altLang="en-US"/>
        </a:p>
      </dgm:t>
    </dgm:pt>
    <dgm:pt modelId="{69748832-ECC5-4F63-A6AC-8504A7E906B9}" cxnId="{67A1AF59-F7E7-47D5-95FE-765E5027B6A1}" type="sibTrans">
      <dgm:prSet/>
      <dgm:spPr/>
      <dgm:t>
        <a:bodyPr/>
        <a:p>
          <a:endParaRPr lang="zh-CN" altLang="en-US"/>
        </a:p>
      </dgm:t>
    </dgm:pt>
    <dgm:pt modelId="{E484A0DB-ADE2-41BB-B1F9-A397557174FE}">
      <dgm:prSet phldrT="[文本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>
              <a:solidFill>
                <a:schemeClr val="tx1"/>
              </a:solidFill>
              <a:latin typeface="Times New Roman" panose="02020603050405020304" pitchFamily="18" charset="0"/>
              <a:sym typeface="+mn-ea"/>
            </a:rPr>
            <a:t>3. Способы разрушения пен</a:t>
          </a:r>
          <a:r>
            <a:rPr lang="en-US" altLang="en-US">
              <a:solidFill>
                <a:schemeClr val="tx1"/>
              </a:solidFill>
              <a:latin typeface="Times New Roman" panose="02020603050405020304" pitchFamily="18" charset="0"/>
              <a:sym typeface="+mn-ea"/>
            </a:rPr>
            <a:t/>
          </a:r>
          <a:endParaRPr lang="en-US" altLang="en-US">
            <a:solidFill>
              <a:schemeClr val="tx1"/>
            </a:solidFill>
            <a:latin typeface="Times New Roman" panose="02020603050405020304" pitchFamily="18" charset="0"/>
            <a:sym typeface="+mn-ea"/>
          </a:endParaRPr>
        </a:p>
      </dgm:t>
    </dgm:pt>
    <dgm:pt modelId="{0D3844BD-A934-4ADF-8CEC-4B7101CACCC9}" cxnId="{E7B87D0B-89CA-4D70-A865-39AEB1641A13}" type="parTrans">
      <dgm:prSet/>
      <dgm:spPr/>
      <dgm:t>
        <a:bodyPr/>
        <a:p>
          <a:endParaRPr lang="zh-CN" altLang="en-US"/>
        </a:p>
      </dgm:t>
    </dgm:pt>
    <dgm:pt modelId="{FC59B45A-A616-4E16-B98F-7EBC1D5DDF85}" cxnId="{E7B87D0B-89CA-4D70-A865-39AEB1641A13}" type="sibTrans">
      <dgm:prSet/>
      <dgm:spPr/>
      <dgm:t>
        <a:bodyPr/>
        <a:p>
          <a:endParaRPr lang="zh-CN" altLang="en-US"/>
        </a:p>
      </dgm:t>
    </dgm:pt>
    <dgm:pt modelId="{EE3CB678-3AF3-48EB-A9A3-4C9B3B638DF4}" type="pres">
      <dgm:prSet presAssocID="{501C80C4-3C37-4B06-AC2A-25F05322FDE0}" presName="linear" presStyleCnt="0">
        <dgm:presLayoutVars>
          <dgm:dir/>
          <dgm:animLvl val="lvl"/>
          <dgm:resizeHandles val="exact"/>
        </dgm:presLayoutVars>
      </dgm:prSet>
      <dgm:spPr/>
    </dgm:pt>
    <dgm:pt modelId="{A787D67B-DDA1-4988-8415-DCD48FC3EA83}" type="pres">
      <dgm:prSet presAssocID="{79F64CC5-B0A0-473A-A647-A8DB6562D23B}" presName="parentLin" presStyleCnt="0"/>
      <dgm:spPr/>
    </dgm:pt>
    <dgm:pt modelId="{0797CEA2-9F9D-4159-A8DC-2F0D60611F3B}" type="pres">
      <dgm:prSet presAssocID="{79F64CC5-B0A0-473A-A647-A8DB6562D23B}" presName="parentLeftMargin" presStyleCnt="0"/>
      <dgm:spPr/>
    </dgm:pt>
    <dgm:pt modelId="{2968AA41-C1D3-4EDF-9DB3-378F66B2FD39}" type="pres">
      <dgm:prSet presAssocID="{79F64CC5-B0A0-473A-A647-A8DB6562D23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61417B3-60F3-4BE3-8E8F-9CEC27ECBCDA}" type="pres">
      <dgm:prSet presAssocID="{79F64CC5-B0A0-473A-A647-A8DB6562D23B}" presName="negativeSpace" presStyleCnt="0"/>
      <dgm:spPr/>
    </dgm:pt>
    <dgm:pt modelId="{D167D85B-ED5F-4134-9F18-E6B4BAE0C614}" type="pres">
      <dgm:prSet presAssocID="{79F64CC5-B0A0-473A-A647-A8DB6562D23B}" presName="childText" presStyleLbl="conFgAcc1" presStyleIdx="0" presStyleCnt="3">
        <dgm:presLayoutVars>
          <dgm:bulletEnabled val="1"/>
        </dgm:presLayoutVars>
      </dgm:prSet>
      <dgm:spPr/>
    </dgm:pt>
    <dgm:pt modelId="{6402558A-B637-4118-8793-2FA57B2393DA}" type="pres">
      <dgm:prSet presAssocID="{981E424B-A63B-4DF7-BC97-1D5B2B7044B1}" presName="spaceBetweenRectangles" presStyleCnt="0"/>
      <dgm:spPr/>
    </dgm:pt>
    <dgm:pt modelId="{8E561E53-8519-43F2-B9E7-546C3EB01970}" type="pres">
      <dgm:prSet presAssocID="{D4AB1542-9F74-4E45-B615-57F5DFDC43EE}" presName="parentLin" presStyleCnt="0"/>
      <dgm:spPr/>
    </dgm:pt>
    <dgm:pt modelId="{3559B5A5-3E91-49F5-A868-297DBB575668}" type="pres">
      <dgm:prSet presAssocID="{D4AB1542-9F74-4E45-B615-57F5DFDC43EE}" presName="parentLeftMargin" presStyleCnt="0"/>
      <dgm:spPr/>
    </dgm:pt>
    <dgm:pt modelId="{48FABA9F-C289-434B-8864-E8FC1B5C2F60}" type="pres">
      <dgm:prSet presAssocID="{D4AB1542-9F74-4E45-B615-57F5DFDC43E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2F65D9D-7898-4EE1-ADBC-A6F5139DEC13}" type="pres">
      <dgm:prSet presAssocID="{D4AB1542-9F74-4E45-B615-57F5DFDC43EE}" presName="negativeSpace" presStyleCnt="0"/>
      <dgm:spPr/>
    </dgm:pt>
    <dgm:pt modelId="{6B4B0D2A-F76A-4881-A678-1599A9C1764F}" type="pres">
      <dgm:prSet presAssocID="{D4AB1542-9F74-4E45-B615-57F5DFDC43EE}" presName="childText" presStyleLbl="conFgAcc1" presStyleIdx="1" presStyleCnt="3">
        <dgm:presLayoutVars>
          <dgm:bulletEnabled val="1"/>
        </dgm:presLayoutVars>
      </dgm:prSet>
      <dgm:spPr/>
    </dgm:pt>
    <dgm:pt modelId="{4CCA9E30-BEB2-4B5D-BA10-E5FCB43776E3}" type="pres">
      <dgm:prSet presAssocID="{69748832-ECC5-4F63-A6AC-8504A7E906B9}" presName="spaceBetweenRectangles" presStyleCnt="0"/>
      <dgm:spPr/>
    </dgm:pt>
    <dgm:pt modelId="{E366F1EF-FE80-457B-9C6A-8A0AC673FB1B}" type="pres">
      <dgm:prSet presAssocID="{E484A0DB-ADE2-41BB-B1F9-A397557174FE}" presName="parentLin" presStyleCnt="0"/>
      <dgm:spPr/>
    </dgm:pt>
    <dgm:pt modelId="{06AA40BB-9886-4B46-8ECB-F4B42996D2E4}" type="pres">
      <dgm:prSet presAssocID="{E484A0DB-ADE2-41BB-B1F9-A397557174FE}" presName="parentLeftMargin" presStyleCnt="0"/>
      <dgm:spPr/>
    </dgm:pt>
    <dgm:pt modelId="{E2F3FA2F-E1C7-4C05-8B05-C32B42A9A930}" type="pres">
      <dgm:prSet presAssocID="{E484A0DB-ADE2-41BB-B1F9-A397557174F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C36A5161-621C-488B-95ED-161DD8C18700}" type="pres">
      <dgm:prSet presAssocID="{E484A0DB-ADE2-41BB-B1F9-A397557174FE}" presName="negativeSpace" presStyleCnt="0"/>
      <dgm:spPr/>
    </dgm:pt>
    <dgm:pt modelId="{F2D507D6-5CB7-4C81-896F-18FAF0126329}" type="pres">
      <dgm:prSet presAssocID="{E484A0DB-ADE2-41BB-B1F9-A397557174F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02BC015-3F10-4418-AFA8-135CCD00A3B1}" srcId="{501C80C4-3C37-4B06-AC2A-25F05322FDE0}" destId="{79F64CC5-B0A0-473A-A647-A8DB6562D23B}" srcOrd="0" destOrd="0" parTransId="{702F6268-E14C-45D5-8115-297DAA4B759C}" sibTransId="{981E424B-A63B-4DF7-BC97-1D5B2B7044B1}"/>
    <dgm:cxn modelId="{67A1AF59-F7E7-47D5-95FE-765E5027B6A1}" srcId="{501C80C4-3C37-4B06-AC2A-25F05322FDE0}" destId="{D4AB1542-9F74-4E45-B615-57F5DFDC43EE}" srcOrd="1" destOrd="0" parTransId="{DCA1BD93-FD98-4A06-8ECE-28E6935BECED}" sibTransId="{69748832-ECC5-4F63-A6AC-8504A7E906B9}"/>
    <dgm:cxn modelId="{E7B87D0B-89CA-4D70-A865-39AEB1641A13}" srcId="{501C80C4-3C37-4B06-AC2A-25F05322FDE0}" destId="{E484A0DB-ADE2-41BB-B1F9-A397557174FE}" srcOrd="2" destOrd="0" parTransId="{0D3844BD-A934-4ADF-8CEC-4B7101CACCC9}" sibTransId="{FC59B45A-A616-4E16-B98F-7EBC1D5DDF85}"/>
    <dgm:cxn modelId="{7659D403-BBA8-4C6E-B576-6FBCD165BAAF}" type="presOf" srcId="{501C80C4-3C37-4B06-AC2A-25F05322FDE0}" destId="{EE3CB678-3AF3-48EB-A9A3-4C9B3B638DF4}" srcOrd="0" destOrd="0" presId="urn:microsoft.com/office/officeart/2005/8/layout/list1"/>
    <dgm:cxn modelId="{44FA999F-583B-4358-8A7E-ED9941BA4E13}" type="presParOf" srcId="{EE3CB678-3AF3-48EB-A9A3-4C9B3B638DF4}" destId="{A787D67B-DDA1-4988-8415-DCD48FC3EA83}" srcOrd="0" destOrd="0" presId="urn:microsoft.com/office/officeart/2005/8/layout/list1"/>
    <dgm:cxn modelId="{0D1F8AFD-D8CD-4805-8EF1-B18C1078B5D1}" type="presParOf" srcId="{A787D67B-DDA1-4988-8415-DCD48FC3EA83}" destId="{0797CEA2-9F9D-4159-A8DC-2F0D60611F3B}" srcOrd="0" destOrd="0" presId="urn:microsoft.com/office/officeart/2005/8/layout/list1"/>
    <dgm:cxn modelId="{BEE48C8F-92DC-4949-9302-D721747E2FD7}" type="presOf" srcId="{79F64CC5-B0A0-473A-A647-A8DB6562D23B}" destId="{0797CEA2-9F9D-4159-A8DC-2F0D60611F3B}" srcOrd="0" destOrd="0" presId="urn:microsoft.com/office/officeart/2005/8/layout/list1"/>
    <dgm:cxn modelId="{48A799A2-3BA5-4D9A-A239-455F713F49E7}" type="presParOf" srcId="{A787D67B-DDA1-4988-8415-DCD48FC3EA83}" destId="{2968AA41-C1D3-4EDF-9DB3-378F66B2FD39}" srcOrd="1" destOrd="0" presId="urn:microsoft.com/office/officeart/2005/8/layout/list1"/>
    <dgm:cxn modelId="{69A648F9-B36D-4695-8A21-72246DAA6639}" type="presOf" srcId="{79F64CC5-B0A0-473A-A647-A8DB6562D23B}" destId="{2968AA41-C1D3-4EDF-9DB3-378F66B2FD39}" srcOrd="0" destOrd="0" presId="urn:microsoft.com/office/officeart/2005/8/layout/list1"/>
    <dgm:cxn modelId="{7384BD27-FEE4-40E7-99E1-18ED450234AC}" type="presParOf" srcId="{EE3CB678-3AF3-48EB-A9A3-4C9B3B638DF4}" destId="{D61417B3-60F3-4BE3-8E8F-9CEC27ECBCDA}" srcOrd="1" destOrd="0" presId="urn:microsoft.com/office/officeart/2005/8/layout/list1"/>
    <dgm:cxn modelId="{0EEF84DC-ED49-4C92-BAC2-B865657181DA}" type="presParOf" srcId="{EE3CB678-3AF3-48EB-A9A3-4C9B3B638DF4}" destId="{D167D85B-ED5F-4134-9F18-E6B4BAE0C614}" srcOrd="2" destOrd="0" presId="urn:microsoft.com/office/officeart/2005/8/layout/list1"/>
    <dgm:cxn modelId="{D6A5F513-B9C4-488B-9F47-8A6A56214F9B}" type="presParOf" srcId="{EE3CB678-3AF3-48EB-A9A3-4C9B3B638DF4}" destId="{6402558A-B637-4118-8793-2FA57B2393DA}" srcOrd="3" destOrd="0" presId="urn:microsoft.com/office/officeart/2005/8/layout/list1"/>
    <dgm:cxn modelId="{6F685C7C-F3EE-4F29-B033-61B5C3E6CAAF}" type="presParOf" srcId="{EE3CB678-3AF3-48EB-A9A3-4C9B3B638DF4}" destId="{8E561E53-8519-43F2-B9E7-546C3EB01970}" srcOrd="4" destOrd="0" presId="urn:microsoft.com/office/officeart/2005/8/layout/list1"/>
    <dgm:cxn modelId="{80CD48A1-CE0D-473D-9464-6D97C5044340}" type="presParOf" srcId="{8E561E53-8519-43F2-B9E7-546C3EB01970}" destId="{3559B5A5-3E91-49F5-A868-297DBB575668}" srcOrd="0" destOrd="4" presId="urn:microsoft.com/office/officeart/2005/8/layout/list1"/>
    <dgm:cxn modelId="{2AF3077E-5A33-49C0-991B-088B9F1C1F8F}" type="presOf" srcId="{D4AB1542-9F74-4E45-B615-57F5DFDC43EE}" destId="{3559B5A5-3E91-49F5-A868-297DBB575668}" srcOrd="0" destOrd="0" presId="urn:microsoft.com/office/officeart/2005/8/layout/list1"/>
    <dgm:cxn modelId="{BD62E994-6B7E-4DE4-83E7-F825D99660AC}" type="presParOf" srcId="{8E561E53-8519-43F2-B9E7-546C3EB01970}" destId="{48FABA9F-C289-434B-8864-E8FC1B5C2F60}" srcOrd="1" destOrd="4" presId="urn:microsoft.com/office/officeart/2005/8/layout/list1"/>
    <dgm:cxn modelId="{12FC385D-31E9-4B65-9C18-7417348FF831}" type="presOf" srcId="{D4AB1542-9F74-4E45-B615-57F5DFDC43EE}" destId="{48FABA9F-C289-434B-8864-E8FC1B5C2F60}" srcOrd="0" destOrd="0" presId="urn:microsoft.com/office/officeart/2005/8/layout/list1"/>
    <dgm:cxn modelId="{98B92477-EE9B-4955-935D-9DBF9DAD5F43}" type="presParOf" srcId="{EE3CB678-3AF3-48EB-A9A3-4C9B3B638DF4}" destId="{72F65D9D-7898-4EE1-ADBC-A6F5139DEC13}" srcOrd="5" destOrd="0" presId="urn:microsoft.com/office/officeart/2005/8/layout/list1"/>
    <dgm:cxn modelId="{BFBB8574-8BED-4336-BDD0-049B3AFD1969}" type="presParOf" srcId="{EE3CB678-3AF3-48EB-A9A3-4C9B3B638DF4}" destId="{6B4B0D2A-F76A-4881-A678-1599A9C1764F}" srcOrd="6" destOrd="0" presId="urn:microsoft.com/office/officeart/2005/8/layout/list1"/>
    <dgm:cxn modelId="{CF96723F-F300-4237-B4DE-4F8FB2BDF0D0}" type="presParOf" srcId="{EE3CB678-3AF3-48EB-A9A3-4C9B3B638DF4}" destId="{4CCA9E30-BEB2-4B5D-BA10-E5FCB43776E3}" srcOrd="7" destOrd="0" presId="urn:microsoft.com/office/officeart/2005/8/layout/list1"/>
    <dgm:cxn modelId="{DC918EA7-76F2-4F0F-97A2-3C45AD6ECB72}" type="presParOf" srcId="{EE3CB678-3AF3-48EB-A9A3-4C9B3B638DF4}" destId="{E366F1EF-FE80-457B-9C6A-8A0AC673FB1B}" srcOrd="8" destOrd="0" presId="urn:microsoft.com/office/officeart/2005/8/layout/list1"/>
    <dgm:cxn modelId="{0CAB407F-2CDE-4542-833F-3557961FB663}" type="presParOf" srcId="{E366F1EF-FE80-457B-9C6A-8A0AC673FB1B}" destId="{06AA40BB-9886-4B46-8ECB-F4B42996D2E4}" srcOrd="0" destOrd="8" presId="urn:microsoft.com/office/officeart/2005/8/layout/list1"/>
    <dgm:cxn modelId="{7D6B4607-3A1B-41CA-9C85-934ACC35C5D2}" type="presOf" srcId="{E484A0DB-ADE2-41BB-B1F9-A397557174FE}" destId="{06AA40BB-9886-4B46-8ECB-F4B42996D2E4}" srcOrd="0" destOrd="0" presId="urn:microsoft.com/office/officeart/2005/8/layout/list1"/>
    <dgm:cxn modelId="{AD654522-B1E1-4461-A197-F64C4B538E07}" type="presParOf" srcId="{E366F1EF-FE80-457B-9C6A-8A0AC673FB1B}" destId="{E2F3FA2F-E1C7-4C05-8B05-C32B42A9A930}" srcOrd="1" destOrd="8" presId="urn:microsoft.com/office/officeart/2005/8/layout/list1"/>
    <dgm:cxn modelId="{C7FD5FF9-1529-4458-BC02-B6CB0C84D882}" type="presOf" srcId="{E484A0DB-ADE2-41BB-B1F9-A397557174FE}" destId="{E2F3FA2F-E1C7-4C05-8B05-C32B42A9A930}" srcOrd="0" destOrd="0" presId="urn:microsoft.com/office/officeart/2005/8/layout/list1"/>
    <dgm:cxn modelId="{5CB2DCDA-26E4-4989-BCF4-46BD5AFADEAC}" type="presParOf" srcId="{EE3CB678-3AF3-48EB-A9A3-4C9B3B638DF4}" destId="{C36A5161-621C-488B-95ED-161DD8C18700}" srcOrd="9" destOrd="0" presId="urn:microsoft.com/office/officeart/2005/8/layout/list1"/>
    <dgm:cxn modelId="{0D06D728-8450-4033-BF10-1F3CB257F90E}" type="presParOf" srcId="{EE3CB678-3AF3-48EB-A9A3-4C9B3B638DF4}" destId="{F2D507D6-5CB7-4C81-896F-18FAF012632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370320" cy="3144520"/>
        <a:chOff x="0" y="0"/>
        <a:chExt cx="6370320" cy="3144520"/>
      </a:xfrm>
    </dsp:grpSpPr>
    <dsp:sp modelId="{D167D85B-ED5F-4134-9F18-E6B4BAE0C614}">
      <dsp:nvSpPr>
        <dsp:cNvPr id="5" name="矩形 4"/>
        <dsp:cNvSpPr/>
      </dsp:nvSpPr>
      <dsp:spPr bwMode="white">
        <a:xfrm>
          <a:off x="0" y="358340"/>
          <a:ext cx="6370320" cy="604800"/>
        </a:xfrm>
        <a:prstGeom prst="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494407" tIns="499872" rIns="494407" bIns="170688" anchor="t"/>
        <a:lstStyle>
          <a:lvl1pPr algn="l">
            <a:defRPr sz="2400"/>
          </a:lvl1pPr>
          <a:lvl2pPr marL="228600" indent="-228600" algn="l">
            <a:defRPr sz="2400"/>
          </a:lvl2pPr>
          <a:lvl3pPr marL="457200" indent="-228600" algn="l">
            <a:defRPr sz="2400"/>
          </a:lvl3pPr>
          <a:lvl4pPr marL="685800" indent="-228600" algn="l">
            <a:defRPr sz="2400"/>
          </a:lvl4pPr>
          <a:lvl5pPr marL="914400" indent="-228600" algn="l">
            <a:defRPr sz="2400"/>
          </a:lvl5pPr>
          <a:lvl6pPr marL="1143000" indent="-228600" algn="l">
            <a:defRPr sz="2400"/>
          </a:lvl6pPr>
          <a:lvl7pPr marL="1371600" indent="-228600" algn="l">
            <a:defRPr sz="2400"/>
          </a:lvl7pPr>
          <a:lvl8pPr marL="1600200" indent="-228600" algn="l">
            <a:defRPr sz="2400"/>
          </a:lvl8pPr>
          <a:lvl9pPr marL="1828800" indent="-228600" algn="l">
            <a:defRPr sz="2400"/>
          </a:lvl9pPr>
        </a:lstStyle>
        <a:p>
          <a:endParaRPr>
            <a:solidFill>
              <a:schemeClr val="dk1"/>
            </a:solidFill>
          </a:endParaRPr>
        </a:p>
      </dsp:txBody>
      <dsp:txXfrm>
        <a:off x="0" y="358340"/>
        <a:ext cx="6370320" cy="604800"/>
      </dsp:txXfrm>
    </dsp:sp>
    <dsp:sp modelId="{2968AA41-C1D3-4EDF-9DB3-378F66B2FD39}">
      <dsp:nvSpPr>
        <dsp:cNvPr id="4" name="圆角矩形 3"/>
        <dsp:cNvSpPr/>
      </dsp:nvSpPr>
      <dsp:spPr bwMode="white">
        <a:xfrm>
          <a:off x="318516" y="4100"/>
          <a:ext cx="4459224" cy="708480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68548" tIns="0" rIns="168548" bIns="0" anchor="ctr"/>
        <a:lstStyle>
          <a:lvl1pPr algn="l">
            <a:defRPr sz="2400"/>
          </a:lvl1pPr>
          <a:lvl2pPr marL="171450" indent="-171450" algn="l">
            <a:defRPr sz="1800"/>
          </a:lvl2pPr>
          <a:lvl3pPr marL="342900" indent="-171450" algn="l">
            <a:defRPr sz="1800"/>
          </a:lvl3pPr>
          <a:lvl4pPr marL="514350" indent="-171450" algn="l">
            <a:defRPr sz="1800"/>
          </a:lvl4pPr>
          <a:lvl5pPr marL="685800" indent="-171450" algn="l">
            <a:defRPr sz="1800"/>
          </a:lvl5pPr>
          <a:lvl6pPr marL="857250" indent="-171450" algn="l">
            <a:defRPr sz="1800"/>
          </a:lvl6pPr>
          <a:lvl7pPr marL="1028700" indent="-171450" algn="l">
            <a:defRPr sz="1800"/>
          </a:lvl7pPr>
          <a:lvl8pPr marL="1200150" indent="-171450" algn="l">
            <a:defRPr sz="1800"/>
          </a:lvl8pPr>
          <a:lvl9pPr marL="1371600" indent="-171450" algn="l">
            <a:defRPr sz="1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>
              <a:solidFill>
                <a:schemeClr val="tx1"/>
              </a:solidFill>
              <a:latin typeface="Times New Roman" panose="02020603050405020304" pitchFamily="18" charset="0"/>
              <a:sym typeface="+mn-ea"/>
            </a:rPr>
            <a:t>1. Свойства пен. Типы пен</a:t>
          </a:r>
          <a:endParaRPr lang="en-US" altLang="en-US">
            <a:solidFill>
              <a:schemeClr val="tx1"/>
            </a:solidFill>
            <a:latin typeface="Times New Roman" panose="02020603050405020304" pitchFamily="18" charset="0"/>
            <a:sym typeface="+mn-ea"/>
          </a:endParaRPr>
        </a:p>
      </dsp:txBody>
      <dsp:txXfrm>
        <a:off x="318516" y="4100"/>
        <a:ext cx="4459224" cy="708480"/>
      </dsp:txXfrm>
    </dsp:sp>
    <dsp:sp modelId="{6B4B0D2A-F76A-4881-A678-1599A9C1764F}">
      <dsp:nvSpPr>
        <dsp:cNvPr id="8" name="矩形 7"/>
        <dsp:cNvSpPr/>
      </dsp:nvSpPr>
      <dsp:spPr bwMode="white">
        <a:xfrm>
          <a:off x="0" y="1446980"/>
          <a:ext cx="6370320" cy="604800"/>
        </a:xfrm>
        <a:prstGeom prst="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494407" tIns="499872" rIns="494407" bIns="170688" anchor="t"/>
        <a:lstStyle>
          <a:lvl1pPr algn="l">
            <a:defRPr sz="2400"/>
          </a:lvl1pPr>
          <a:lvl2pPr marL="228600" indent="-228600" algn="l">
            <a:defRPr sz="2400"/>
          </a:lvl2pPr>
          <a:lvl3pPr marL="457200" indent="-228600" algn="l">
            <a:defRPr sz="2400"/>
          </a:lvl3pPr>
          <a:lvl4pPr marL="685800" indent="-228600" algn="l">
            <a:defRPr sz="2400"/>
          </a:lvl4pPr>
          <a:lvl5pPr marL="914400" indent="-228600" algn="l">
            <a:defRPr sz="2400"/>
          </a:lvl5pPr>
          <a:lvl6pPr marL="1143000" indent="-228600" algn="l">
            <a:defRPr sz="2400"/>
          </a:lvl6pPr>
          <a:lvl7pPr marL="1371600" indent="-228600" algn="l">
            <a:defRPr sz="2400"/>
          </a:lvl7pPr>
          <a:lvl8pPr marL="1600200" indent="-228600" algn="l">
            <a:defRPr sz="2400"/>
          </a:lvl8pPr>
          <a:lvl9pPr marL="1828800" indent="-228600" algn="l">
            <a:defRPr sz="2400"/>
          </a:lvl9pPr>
        </a:lstStyle>
        <a:p>
          <a:endParaRPr>
            <a:solidFill>
              <a:schemeClr val="dk1"/>
            </a:solidFill>
          </a:endParaRPr>
        </a:p>
      </dsp:txBody>
      <dsp:txXfrm>
        <a:off x="0" y="1446980"/>
        <a:ext cx="6370320" cy="604800"/>
      </dsp:txXfrm>
    </dsp:sp>
    <dsp:sp modelId="{48FABA9F-C289-434B-8864-E8FC1B5C2F60}">
      <dsp:nvSpPr>
        <dsp:cNvPr id="7" name="圆角矩形 6"/>
        <dsp:cNvSpPr/>
      </dsp:nvSpPr>
      <dsp:spPr bwMode="white">
        <a:xfrm>
          <a:off x="318516" y="1092740"/>
          <a:ext cx="4459224" cy="708480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68548" tIns="0" rIns="168548" bIns="0" anchor="ctr"/>
        <a:lstStyle>
          <a:lvl1pPr algn="l">
            <a:defRPr sz="2400"/>
          </a:lvl1pPr>
          <a:lvl2pPr marL="171450" indent="-171450" algn="l">
            <a:defRPr sz="1800"/>
          </a:lvl2pPr>
          <a:lvl3pPr marL="342900" indent="-171450" algn="l">
            <a:defRPr sz="1800"/>
          </a:lvl3pPr>
          <a:lvl4pPr marL="514350" indent="-171450" algn="l">
            <a:defRPr sz="1800"/>
          </a:lvl4pPr>
          <a:lvl5pPr marL="685800" indent="-171450" algn="l">
            <a:defRPr sz="1800"/>
          </a:lvl5pPr>
          <a:lvl6pPr marL="857250" indent="-171450" algn="l">
            <a:defRPr sz="1800"/>
          </a:lvl6pPr>
          <a:lvl7pPr marL="1028700" indent="-171450" algn="l">
            <a:defRPr sz="1800"/>
          </a:lvl7pPr>
          <a:lvl8pPr marL="1200150" indent="-171450" algn="l">
            <a:defRPr sz="1800"/>
          </a:lvl8pPr>
          <a:lvl9pPr marL="1371600" indent="-171450" algn="l">
            <a:defRPr sz="1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>
              <a:solidFill>
                <a:schemeClr val="tx1"/>
              </a:solidFill>
              <a:latin typeface="Times New Roman" panose="02020603050405020304" pitchFamily="18" charset="0"/>
              <a:sym typeface="+mn-ea"/>
            </a:rPr>
            <a:t>2. Устойчивость пены</a:t>
          </a:r>
          <a:endParaRPr lang="en-US" altLang="en-US">
            <a:solidFill>
              <a:schemeClr val="tx1"/>
            </a:solidFill>
            <a:latin typeface="Times New Roman" panose="02020603050405020304" pitchFamily="18" charset="0"/>
            <a:sym typeface="+mn-ea"/>
          </a:endParaRPr>
        </a:p>
      </dsp:txBody>
      <dsp:txXfrm>
        <a:off x="318516" y="1092740"/>
        <a:ext cx="4459224" cy="708480"/>
      </dsp:txXfrm>
    </dsp:sp>
    <dsp:sp modelId="{F2D507D6-5CB7-4C81-896F-18FAF0126329}">
      <dsp:nvSpPr>
        <dsp:cNvPr id="11" name="矩形 10"/>
        <dsp:cNvSpPr/>
      </dsp:nvSpPr>
      <dsp:spPr bwMode="white">
        <a:xfrm>
          <a:off x="0" y="2535620"/>
          <a:ext cx="6370320" cy="604800"/>
        </a:xfrm>
        <a:prstGeom prst="rect">
          <a:avLst/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494407" tIns="499872" rIns="494407" bIns="170688" anchor="t"/>
        <a:lstStyle>
          <a:lvl1pPr algn="l">
            <a:defRPr sz="2400"/>
          </a:lvl1pPr>
          <a:lvl2pPr marL="228600" indent="-228600" algn="l">
            <a:defRPr sz="2400"/>
          </a:lvl2pPr>
          <a:lvl3pPr marL="457200" indent="-228600" algn="l">
            <a:defRPr sz="2400"/>
          </a:lvl3pPr>
          <a:lvl4pPr marL="685800" indent="-228600" algn="l">
            <a:defRPr sz="2400"/>
          </a:lvl4pPr>
          <a:lvl5pPr marL="914400" indent="-228600" algn="l">
            <a:defRPr sz="2400"/>
          </a:lvl5pPr>
          <a:lvl6pPr marL="1143000" indent="-228600" algn="l">
            <a:defRPr sz="2400"/>
          </a:lvl6pPr>
          <a:lvl7pPr marL="1371600" indent="-228600" algn="l">
            <a:defRPr sz="2400"/>
          </a:lvl7pPr>
          <a:lvl8pPr marL="1600200" indent="-228600" algn="l">
            <a:defRPr sz="2400"/>
          </a:lvl8pPr>
          <a:lvl9pPr marL="1828800" indent="-228600" algn="l">
            <a:defRPr sz="2400"/>
          </a:lvl9pPr>
        </a:lstStyle>
        <a:p>
          <a:endParaRPr>
            <a:solidFill>
              <a:schemeClr val="dk1"/>
            </a:solidFill>
          </a:endParaRPr>
        </a:p>
      </dsp:txBody>
      <dsp:txXfrm>
        <a:off x="0" y="2535620"/>
        <a:ext cx="6370320" cy="604800"/>
      </dsp:txXfrm>
    </dsp:sp>
    <dsp:sp modelId="{E2F3FA2F-E1C7-4C05-8B05-C32B42A9A930}">
      <dsp:nvSpPr>
        <dsp:cNvPr id="10" name="圆角矩形 9"/>
        <dsp:cNvSpPr/>
      </dsp:nvSpPr>
      <dsp:spPr bwMode="white">
        <a:xfrm>
          <a:off x="318516" y="2181380"/>
          <a:ext cx="4459224" cy="708480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168548" tIns="0" rIns="168548" bIns="0" anchor="ctr"/>
        <a:lstStyle>
          <a:lvl1pPr algn="l">
            <a:defRPr sz="2400"/>
          </a:lvl1pPr>
          <a:lvl2pPr marL="171450" indent="-171450" algn="l">
            <a:defRPr sz="1800"/>
          </a:lvl2pPr>
          <a:lvl3pPr marL="342900" indent="-171450" algn="l">
            <a:defRPr sz="1800"/>
          </a:lvl3pPr>
          <a:lvl4pPr marL="514350" indent="-171450" algn="l">
            <a:defRPr sz="1800"/>
          </a:lvl4pPr>
          <a:lvl5pPr marL="685800" indent="-171450" algn="l">
            <a:defRPr sz="1800"/>
          </a:lvl5pPr>
          <a:lvl6pPr marL="857250" indent="-171450" algn="l">
            <a:defRPr sz="1800"/>
          </a:lvl6pPr>
          <a:lvl7pPr marL="1028700" indent="-171450" algn="l">
            <a:defRPr sz="1800"/>
          </a:lvl7pPr>
          <a:lvl8pPr marL="1200150" indent="-171450" algn="l">
            <a:defRPr sz="1800"/>
          </a:lvl8pPr>
          <a:lvl9pPr marL="1371600" indent="-171450" algn="l">
            <a:defRPr sz="18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>
              <a:solidFill>
                <a:schemeClr val="tx1"/>
              </a:solidFill>
              <a:latin typeface="Times New Roman" panose="02020603050405020304" pitchFamily="18" charset="0"/>
              <a:sym typeface="+mn-ea"/>
            </a:rPr>
            <a:t>3. Способы разрушения пен</a:t>
          </a:r>
          <a:endParaRPr lang="en-US" altLang="en-US">
            <a:solidFill>
              <a:schemeClr val="tx1"/>
            </a:solidFill>
            <a:latin typeface="Times New Roman" panose="02020603050405020304" pitchFamily="18" charset="0"/>
            <a:sym typeface="+mn-ea"/>
          </a:endParaRPr>
        </a:p>
      </dsp:txBody>
      <dsp:txXfrm>
        <a:off x="318516" y="2181380"/>
        <a:ext cx="4459224" cy="708480"/>
      </dsp:txXfrm>
    </dsp:sp>
    <dsp:sp modelId="{0797CEA2-9F9D-4159-A8DC-2F0D60611F3B}">
      <dsp:nvSpPr>
        <dsp:cNvPr id="3" name="矩形 2" hidden="1"/>
        <dsp:cNvSpPr/>
      </dsp:nvSpPr>
      <dsp:spPr>
        <a:xfrm>
          <a:off x="0" y="4100"/>
          <a:ext cx="318516" cy="708480"/>
        </a:xfrm>
        <a:prstGeom prst="rect">
          <a:avLst/>
        </a:prstGeom>
      </dsp:spPr>
      <dsp:txXfrm>
        <a:off x="0" y="4100"/>
        <a:ext cx="318516" cy="708480"/>
      </dsp:txXfrm>
    </dsp:sp>
    <dsp:sp modelId="{3559B5A5-3E91-49F5-A868-297DBB575668}">
      <dsp:nvSpPr>
        <dsp:cNvPr id="6" name="矩形 5" hidden="1"/>
        <dsp:cNvSpPr/>
      </dsp:nvSpPr>
      <dsp:spPr>
        <a:xfrm>
          <a:off x="0" y="1092740"/>
          <a:ext cx="318516" cy="708480"/>
        </a:xfrm>
        <a:prstGeom prst="rect">
          <a:avLst/>
        </a:prstGeom>
      </dsp:spPr>
      <dsp:txXfrm>
        <a:off x="0" y="1092740"/>
        <a:ext cx="318516" cy="708480"/>
      </dsp:txXfrm>
    </dsp:sp>
    <dsp:sp modelId="{06AA40BB-9886-4B46-8ECB-F4B42996D2E4}">
      <dsp:nvSpPr>
        <dsp:cNvPr id="9" name="矩形 8" hidden="1"/>
        <dsp:cNvSpPr/>
      </dsp:nvSpPr>
      <dsp:spPr>
        <a:xfrm>
          <a:off x="0" y="2181380"/>
          <a:ext cx="318516" cy="708480"/>
        </a:xfrm>
        <a:prstGeom prst="rect">
          <a:avLst/>
        </a:prstGeom>
      </dsp:spPr>
      <dsp:txXfrm>
        <a:off x="0" y="2181380"/>
        <a:ext cx="318516" cy="708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fld id="{BB962C8B-B14F-4D97-AF65-F5344CB8AC3E}" type="datetime1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1031" name="Picture 7" descr="未标题11-1"/>
          <p:cNvPicPr>
            <a:picLocks noChangeAspect="1"/>
          </p:cNvPicPr>
          <p:nvPr/>
        </p:nvPicPr>
        <p:blipFill>
          <a:blip r:embed="rId12">
            <a:lum bright="-6000" contrast="1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5" name="图片 3074" descr="零碎的水珠背景 [转换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2860" y="-40640"/>
            <a:ext cx="9202420" cy="68846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图片 3075" descr="Paper Envelope3 [转换]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15173" y="2556193"/>
            <a:ext cx="7164387" cy="42878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同心圆 9"/>
          <p:cNvSpPr/>
          <p:nvPr/>
        </p:nvSpPr>
        <p:spPr>
          <a:xfrm>
            <a:off x="6372225" y="2825750"/>
            <a:ext cx="730250" cy="730250"/>
          </a:xfrm>
          <a:prstGeom prst="donut">
            <a:avLst>
              <a:gd name="adj" fmla="val 89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同心圆 15"/>
          <p:cNvSpPr/>
          <p:nvPr/>
        </p:nvSpPr>
        <p:spPr>
          <a:xfrm>
            <a:off x="6943725" y="2330450"/>
            <a:ext cx="450850" cy="450850"/>
          </a:xfrm>
          <a:prstGeom prst="donut">
            <a:avLst>
              <a:gd name="adj" fmla="val 8984"/>
            </a:avLst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同心圆 18"/>
          <p:cNvSpPr/>
          <p:nvPr/>
        </p:nvSpPr>
        <p:spPr>
          <a:xfrm>
            <a:off x="7596188" y="1700213"/>
            <a:ext cx="441325" cy="441325"/>
          </a:xfrm>
          <a:prstGeom prst="donut">
            <a:avLst>
              <a:gd name="adj" fmla="val 8984"/>
            </a:avLst>
          </a:prstGeom>
          <a:solidFill>
            <a:srgbClr val="00B0F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同心圆 4"/>
          <p:cNvSpPr/>
          <p:nvPr/>
        </p:nvSpPr>
        <p:spPr>
          <a:xfrm>
            <a:off x="395288" y="2505075"/>
            <a:ext cx="233363" cy="230188"/>
          </a:xfrm>
          <a:prstGeom prst="donut">
            <a:avLst>
              <a:gd name="adj" fmla="val 8984"/>
            </a:avLst>
          </a:prstGeom>
          <a:solidFill>
            <a:srgbClr val="00B0F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同心圆 5"/>
          <p:cNvSpPr/>
          <p:nvPr/>
        </p:nvSpPr>
        <p:spPr>
          <a:xfrm>
            <a:off x="1112838" y="2017713"/>
            <a:ext cx="290513" cy="287338"/>
          </a:xfrm>
          <a:prstGeom prst="donut">
            <a:avLst>
              <a:gd name="adj" fmla="val 8984"/>
            </a:avLst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同心圆 13"/>
          <p:cNvSpPr/>
          <p:nvPr/>
        </p:nvSpPr>
        <p:spPr>
          <a:xfrm>
            <a:off x="1905000" y="3505200"/>
            <a:ext cx="287338" cy="284163"/>
          </a:xfrm>
          <a:prstGeom prst="donut">
            <a:avLst>
              <a:gd name="adj" fmla="val 8984"/>
            </a:avLst>
          </a:prstGeom>
          <a:solidFill>
            <a:srgbClr val="00B0F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同心圆 14"/>
          <p:cNvSpPr/>
          <p:nvPr/>
        </p:nvSpPr>
        <p:spPr>
          <a:xfrm>
            <a:off x="2262188" y="3505200"/>
            <a:ext cx="71438" cy="69850"/>
          </a:xfrm>
          <a:prstGeom prst="donut">
            <a:avLst>
              <a:gd name="adj" fmla="val 8984"/>
            </a:avLst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Подзаголовок 2"/>
          <p:cNvSpPr>
            <a:spLocks noGrp="1"/>
          </p:cNvSpPr>
          <p:nvPr/>
        </p:nvSpPr>
        <p:spPr>
          <a:xfrm>
            <a:off x="788035" y="4989830"/>
            <a:ext cx="6314440" cy="1854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1600" tIns="0" rIns="82550" bIns="0" numCol="1" anchor="t" anchorCtr="0" compatLnSpc="1">
            <a:normAutofit fontScale="65000"/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3000" b="1" i="1" kern="1200" spc="300" baseline="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342900" indent="0" algn="ctr" defTabSz="0" rtl="0"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207135" algn="l"/>
              </a:tabLst>
              <a:defRPr sz="1500" kern="1200" spc="15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685800" indent="0" algn="ctr" defTabSz="0" rtl="0"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207135" algn="l"/>
              </a:tabLst>
              <a:defRPr sz="1350" kern="1200" spc="15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1028700" indent="0" algn="ctr" defTabSz="0" rtl="0"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207135" algn="l"/>
              </a:tabLst>
              <a:defRPr sz="1200" kern="1200" spc="15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1371600" indent="0" algn="ctr" defTabSz="0" rtl="0"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207135" algn="l"/>
              </a:tabLst>
              <a:defRPr sz="1200" kern="1200" spc="15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altLang="ru-RU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амбеталиева</a:t>
            </a:r>
            <a:r>
              <a:rPr lang="ru-RU" altLang="ru-RU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Алима</a:t>
            </a:r>
            <a:r>
              <a:rPr lang="ru-RU" altLang="ru-RU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Рахматулаевна</a:t>
            </a:r>
            <a:endParaRPr lang="ru-RU" altLang="ru-RU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(ФИО преподавателя)</a:t>
            </a:r>
            <a:endParaRPr lang="ru-RU" alt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ru-RU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Alima_78@mail,ru</a:t>
            </a:r>
            <a:endParaRPr lang="ru-RU" altLang="ru-RU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(электронная почта преподавателя )</a:t>
            </a:r>
            <a:endParaRPr lang="ru-RU" alt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alt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234055" y="3493135"/>
            <a:ext cx="267589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sz="3200" b="0">
                <a:latin typeface="Times New Roman" panose="02020603050405020304" pitchFamily="18" charset="0"/>
              </a:rPr>
              <a:t>Пены</a:t>
            </a:r>
            <a:endParaRPr lang="en-US" sz="3200" b="0">
              <a:latin typeface="Times New Roman" panose="02020603050405020304" pitchFamily="18" charset="0"/>
            </a:endParaRPr>
          </a:p>
        </p:txBody>
      </p:sp>
      <p:sp>
        <p:nvSpPr>
          <p:cNvPr id="9" name="Прямоугольник 4"/>
          <p:cNvSpPr/>
          <p:nvPr/>
        </p:nvSpPr>
        <p:spPr>
          <a:xfrm>
            <a:off x="626800" y="260060"/>
            <a:ext cx="7848872" cy="769441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 НАУКИ  РЕСПУБЛИКИ КАЗАХСТАН                     </a:t>
            </a:r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КАЗАХСКИЙ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УНИВЕРСИТЕТ имени К.И. САТПАЕВА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/>
          </a:p>
        </p:txBody>
      </p:sp>
      <p:sp>
        <p:nvSpPr>
          <p:cNvPr id="11" name="Прямоугольник 6"/>
          <p:cNvSpPr/>
          <p:nvPr/>
        </p:nvSpPr>
        <p:spPr>
          <a:xfrm>
            <a:off x="986840" y="1390969"/>
            <a:ext cx="7560840" cy="175323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Металлургия и обогащение полезных ископаемых</a:t>
            </a:r>
            <a:br>
              <a:rPr lang="ru-RU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(кафедра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)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Флотационные методы обогащения</a:t>
            </a:r>
            <a:br>
              <a:rPr lang="ru-RU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(дисциплина)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8" name="图片 4097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文本框 16"/>
          <p:cNvSpPr txBox="1"/>
          <p:nvPr/>
        </p:nvSpPr>
        <p:spPr>
          <a:xfrm>
            <a:off x="2287270" y="1891030"/>
            <a:ext cx="34328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zh-CN" sz="3600"/>
              <a:t>План занятия:</a:t>
            </a:r>
            <a:endParaRPr lang="ru-RU" altLang="zh-CN" sz="3600"/>
          </a:p>
        </p:txBody>
      </p:sp>
      <p:sp>
        <p:nvSpPr>
          <p:cNvPr id="100" name="文本框 99"/>
          <p:cNvSpPr txBox="1"/>
          <p:nvPr/>
        </p:nvSpPr>
        <p:spPr>
          <a:xfrm>
            <a:off x="2032000" y="296799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28600" indent="10160"/>
            <a:endParaRPr lang="zh-CN" altLang="en-US"/>
          </a:p>
        </p:txBody>
      </p:sp>
      <p:graphicFrame>
        <p:nvGraphicFramePr>
          <p:cNvPr id="18" name="图示 17"/>
          <p:cNvGraphicFramePr/>
          <p:nvPr/>
        </p:nvGraphicFramePr>
        <p:xfrm>
          <a:off x="1631315" y="2761615"/>
          <a:ext cx="6370320" cy="3144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2" name="图片 5121" descr="零碎的水珠背景"/>
          <p:cNvPicPr>
            <a:picLocks noChangeAspect="1"/>
          </p:cNvPicPr>
          <p:nvPr/>
        </p:nvPicPr>
        <p:blipFill>
          <a:blip r:embed="rId1"/>
          <a:srcRect t="3436" r="55418"/>
          <a:stretch>
            <a:fillRect/>
          </a:stretch>
        </p:blipFill>
        <p:spPr>
          <a:xfrm>
            <a:off x="0" y="0"/>
            <a:ext cx="9144000" cy="6824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同心圆 3"/>
          <p:cNvSpPr/>
          <p:nvPr/>
        </p:nvSpPr>
        <p:spPr>
          <a:xfrm>
            <a:off x="357188" y="2857500"/>
            <a:ext cx="2643188" cy="2643188"/>
          </a:xfrm>
          <a:prstGeom prst="donut">
            <a:avLst>
              <a:gd name="adj" fmla="val 8984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5pPr>
          </a:lstStyle>
          <a:p>
            <a:pPr lvl="0" algn="ctr"/>
            <a:r>
              <a:rPr lang="en-US" altLang="zh-CN">
                <a:latin typeface="Calibri" panose="020F0502020204030204" pitchFamily="34" charset="0"/>
              </a:rPr>
              <a:t> </a:t>
            </a:r>
            <a:endParaRPr lang="en-US" altLang="zh-CN" dirty="0">
              <a:latin typeface="Calibri" panose="020F0502020204030204" pitchFamily="34" charset="0"/>
            </a:endParaRPr>
          </a:p>
        </p:txBody>
      </p:sp>
      <p:sp>
        <p:nvSpPr>
          <p:cNvPr id="5" name="同心圆 4"/>
          <p:cNvSpPr/>
          <p:nvPr/>
        </p:nvSpPr>
        <p:spPr>
          <a:xfrm>
            <a:off x="-274637" y="1393825"/>
            <a:ext cx="965200" cy="963613"/>
          </a:xfrm>
          <a:prstGeom prst="donut">
            <a:avLst>
              <a:gd name="adj" fmla="val 8984"/>
            </a:avLst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同心圆 5"/>
          <p:cNvSpPr/>
          <p:nvPr/>
        </p:nvSpPr>
        <p:spPr>
          <a:xfrm>
            <a:off x="-180975" y="5807075"/>
            <a:ext cx="503238" cy="501650"/>
          </a:xfrm>
          <a:prstGeom prst="donut">
            <a:avLst>
              <a:gd name="adj" fmla="val 8984"/>
            </a:avLst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同心圆 6"/>
          <p:cNvSpPr/>
          <p:nvPr/>
        </p:nvSpPr>
        <p:spPr>
          <a:xfrm>
            <a:off x="395278" y="2491778"/>
            <a:ext cx="433118" cy="433118"/>
          </a:xfrm>
          <a:prstGeom prst="donut">
            <a:avLst>
              <a:gd name="adj" fmla="val 16268"/>
            </a:avLst>
          </a:prstGeom>
          <a:solidFill>
            <a:srgbClr val="00B0F0">
              <a:alpha val="51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同心圆 7"/>
          <p:cNvSpPr/>
          <p:nvPr/>
        </p:nvSpPr>
        <p:spPr>
          <a:xfrm>
            <a:off x="8004175" y="1562100"/>
            <a:ext cx="438150" cy="438150"/>
          </a:xfrm>
          <a:prstGeom prst="donut">
            <a:avLst>
              <a:gd name="adj" fmla="val 8984"/>
            </a:avLst>
          </a:prstGeom>
          <a:solidFill>
            <a:srgbClr val="00B0F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同心圆 8"/>
          <p:cNvSpPr/>
          <p:nvPr/>
        </p:nvSpPr>
        <p:spPr>
          <a:xfrm>
            <a:off x="7092950" y="661988"/>
            <a:ext cx="431800" cy="431800"/>
          </a:xfrm>
          <a:prstGeom prst="donut">
            <a:avLst>
              <a:gd name="adj" fmla="val 600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同心圆 9"/>
          <p:cNvSpPr/>
          <p:nvPr/>
        </p:nvSpPr>
        <p:spPr>
          <a:xfrm>
            <a:off x="8878888" y="1435100"/>
            <a:ext cx="350838" cy="350838"/>
          </a:xfrm>
          <a:prstGeom prst="donut">
            <a:avLst>
              <a:gd name="adj" fmla="val 8984"/>
            </a:avLst>
          </a:prstGeom>
          <a:solidFill>
            <a:srgbClr val="00B0F0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132" name="圆角矩形 10"/>
          <p:cNvSpPr/>
          <p:nvPr/>
        </p:nvSpPr>
        <p:spPr>
          <a:xfrm>
            <a:off x="505460" y="662305"/>
            <a:ext cx="8048625" cy="5430520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25400">
            <a:noFill/>
          </a:ln>
        </p:spPr>
        <p:txBody>
          <a:bodyPr anchor="ctr"/>
          <a:p>
            <a:pPr algn="ctr"/>
            <a:endParaRPr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10615" y="985520"/>
            <a:ext cx="6893560" cy="53232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533400"/>
            <a:r>
              <a:rPr lang="zh-CN" altLang="en-US" sz="2000"/>
              <a:t>Флотационная пена должна обладать следующими свойствами: удерживать всплывшие с пузырьками частицы минералов; в пене должна происходить вторичная концентрация ценных компонентов за счет выпадения из пены частиц пустой породы; пена должна быть устойчивой в течение определенного периода времени и легко разрушаться после удаления из камеры флотомашины. </a:t>
            </a:r>
            <a:endParaRPr lang="zh-CN" altLang="en-US" sz="2000"/>
          </a:p>
          <a:p>
            <a:pPr indent="577850"/>
            <a:r>
              <a:rPr lang="zh-CN" altLang="en-US" sz="2000"/>
              <a:t>Быстро разрушающиеся пены называют хрупкими, а медленно разрушающиеся – вязкими. При очень хрупкой пене сфлотированные частицы будут осыпаться из пены и вновь тонуть в камере машины. Извлечение флотируемого минерала будет низким. Вязкие пены плохо транспортируются по желобам, перекачиваются насосами, переобогащаются при необходимости, плохо сгущаются, т.к. в сгустителе образуется шапка устойчивой пены. </a:t>
            </a:r>
            <a:endParaRPr lang="zh-CN" altLang="en-US" sz="200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314" name="图片 13313" descr="零碎的水珠背景"/>
          <p:cNvPicPr>
            <a:picLocks noChangeAspect="1"/>
          </p:cNvPicPr>
          <p:nvPr/>
        </p:nvPicPr>
        <p:blipFill>
          <a:blip r:embed="rId1"/>
          <a:srcRect t="3436" r="55418"/>
          <a:stretch>
            <a:fillRect/>
          </a:stretch>
        </p:blipFill>
        <p:spPr>
          <a:xfrm>
            <a:off x="0" y="-68580"/>
            <a:ext cx="9144000" cy="67398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同心圆 3"/>
          <p:cNvSpPr/>
          <p:nvPr/>
        </p:nvSpPr>
        <p:spPr>
          <a:xfrm>
            <a:off x="357188" y="2857500"/>
            <a:ext cx="2643188" cy="2643188"/>
          </a:xfrm>
          <a:prstGeom prst="donut">
            <a:avLst>
              <a:gd name="adj" fmla="val 8984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5pPr>
          </a:lstStyle>
          <a:p>
            <a:pPr lvl="0" algn="ctr"/>
            <a:r>
              <a:rPr lang="en-US" altLang="zh-CN">
                <a:latin typeface="Calibri" panose="020F0502020204030204" pitchFamily="34" charset="0"/>
              </a:rPr>
              <a:t> </a:t>
            </a:r>
            <a:endParaRPr lang="en-US" altLang="zh-CN" dirty="0">
              <a:latin typeface="Calibri" panose="020F0502020204030204" pitchFamily="34" charset="0"/>
            </a:endParaRPr>
          </a:p>
        </p:txBody>
      </p:sp>
      <p:sp>
        <p:nvSpPr>
          <p:cNvPr id="5" name="同心圆 4"/>
          <p:cNvSpPr/>
          <p:nvPr/>
        </p:nvSpPr>
        <p:spPr>
          <a:xfrm>
            <a:off x="394653" y="598170"/>
            <a:ext cx="965200" cy="963613"/>
          </a:xfrm>
          <a:prstGeom prst="donut">
            <a:avLst>
              <a:gd name="adj" fmla="val 8984"/>
            </a:avLst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同心圆 5"/>
          <p:cNvSpPr/>
          <p:nvPr/>
        </p:nvSpPr>
        <p:spPr>
          <a:xfrm>
            <a:off x="-180975" y="5807075"/>
            <a:ext cx="503238" cy="501650"/>
          </a:xfrm>
          <a:prstGeom prst="donut">
            <a:avLst>
              <a:gd name="adj" fmla="val 8984"/>
            </a:avLst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同心圆 6"/>
          <p:cNvSpPr/>
          <p:nvPr/>
        </p:nvSpPr>
        <p:spPr>
          <a:xfrm>
            <a:off x="395278" y="2491778"/>
            <a:ext cx="433118" cy="433118"/>
          </a:xfrm>
          <a:prstGeom prst="donut">
            <a:avLst>
              <a:gd name="adj" fmla="val 16268"/>
            </a:avLst>
          </a:prstGeom>
          <a:solidFill>
            <a:srgbClr val="00B0F0">
              <a:alpha val="51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同心圆 7"/>
          <p:cNvSpPr/>
          <p:nvPr/>
        </p:nvSpPr>
        <p:spPr>
          <a:xfrm>
            <a:off x="8004175" y="1562100"/>
            <a:ext cx="438150" cy="438150"/>
          </a:xfrm>
          <a:prstGeom prst="donut">
            <a:avLst>
              <a:gd name="adj" fmla="val 8984"/>
            </a:avLst>
          </a:prstGeom>
          <a:solidFill>
            <a:srgbClr val="00B0F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649730" y="813435"/>
            <a:ext cx="6354445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sz="2000">
                <a:latin typeface="Times New Roman" panose="02020603050405020304" pitchFamily="18" charset="0"/>
              </a:rPr>
              <a:t>Регулирование свойств пен возможно изменением физических и физико-химических условий. К физическим относятся толщина пенного слоя, скорость и способ удаления пены, количество и дисперсность пузырьков и частиц, интенсивность движения пульпы в подпенном слое. К физико-химическим – реагентный режим, влияющий на устойчивость жидких прослоек, которые разделяют пузырьки, и на прочность прилипания частиц.</a:t>
            </a:r>
            <a:endParaRPr lang="zh-CN" altLang="en-US" sz="2000"/>
          </a:p>
        </p:txBody>
      </p:sp>
      <p:graphicFrame>
        <p:nvGraphicFramePr>
          <p:cNvPr id="2" name="表格 1"/>
          <p:cNvGraphicFramePr/>
          <p:nvPr/>
        </p:nvGraphicFramePr>
        <p:xfrm>
          <a:off x="2032000" y="3894455"/>
          <a:ext cx="0" cy="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0"/>
                <a:gridCol w="0"/>
              </a:tblGrid>
              <a:tr h="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1457960" y="3966210"/>
            <a:ext cx="6207760" cy="27051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同心圆 13"/>
          <p:cNvSpPr/>
          <p:nvPr/>
        </p:nvSpPr>
        <p:spPr>
          <a:xfrm>
            <a:off x="1290638" y="4179888"/>
            <a:ext cx="1336675" cy="1336675"/>
          </a:xfrm>
          <a:prstGeom prst="donut">
            <a:avLst>
              <a:gd name="adj" fmla="val 8984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5pPr>
          </a:lstStyle>
          <a:p>
            <a:pPr lvl="0" algn="ctr"/>
            <a:r>
              <a:rPr lang="en-US" altLang="zh-CN">
                <a:latin typeface="Calibri" panose="020F0502020204030204" pitchFamily="34" charset="0"/>
              </a:rPr>
              <a:t> </a:t>
            </a:r>
            <a:endParaRPr lang="en-US" altLang="zh-CN" dirty="0">
              <a:latin typeface="Calibri" panose="020F0502020204030204" pitchFamily="34" charset="0"/>
            </a:endParaRPr>
          </a:p>
        </p:txBody>
      </p:sp>
      <p:sp>
        <p:nvSpPr>
          <p:cNvPr id="15" name="同心圆 14"/>
          <p:cNvSpPr/>
          <p:nvPr/>
        </p:nvSpPr>
        <p:spPr>
          <a:xfrm>
            <a:off x="-31750" y="1398588"/>
            <a:ext cx="976313" cy="974725"/>
          </a:xfrm>
          <a:prstGeom prst="donut">
            <a:avLst>
              <a:gd name="adj" fmla="val 8984"/>
            </a:avLst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同心圆 15"/>
          <p:cNvSpPr/>
          <p:nvPr/>
        </p:nvSpPr>
        <p:spPr>
          <a:xfrm>
            <a:off x="1069975" y="4659313"/>
            <a:ext cx="731838" cy="730250"/>
          </a:xfrm>
          <a:prstGeom prst="donut">
            <a:avLst>
              <a:gd name="adj" fmla="val 8984"/>
            </a:avLst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同心圆 16"/>
          <p:cNvSpPr/>
          <p:nvPr/>
        </p:nvSpPr>
        <p:spPr>
          <a:xfrm>
            <a:off x="1908166" y="2286990"/>
            <a:ext cx="433118" cy="433118"/>
          </a:xfrm>
          <a:prstGeom prst="donut">
            <a:avLst>
              <a:gd name="adj" fmla="val 16268"/>
            </a:avLst>
          </a:prstGeom>
          <a:solidFill>
            <a:srgbClr val="00B0F0">
              <a:alpha val="51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同心圆 17"/>
          <p:cNvSpPr/>
          <p:nvPr/>
        </p:nvSpPr>
        <p:spPr>
          <a:xfrm>
            <a:off x="7804150" y="1282700"/>
            <a:ext cx="985838" cy="985838"/>
          </a:xfrm>
          <a:prstGeom prst="donut">
            <a:avLst>
              <a:gd name="adj" fmla="val 8984"/>
            </a:avLst>
          </a:prstGeom>
          <a:solidFill>
            <a:srgbClr val="00B0F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同心圆 18"/>
          <p:cNvSpPr/>
          <p:nvPr/>
        </p:nvSpPr>
        <p:spPr>
          <a:xfrm>
            <a:off x="8175943" y="381635"/>
            <a:ext cx="741363" cy="741363"/>
          </a:xfrm>
          <a:prstGeom prst="donut">
            <a:avLst>
              <a:gd name="adj" fmla="val 600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同心圆 19"/>
          <p:cNvSpPr/>
          <p:nvPr/>
        </p:nvSpPr>
        <p:spPr>
          <a:xfrm>
            <a:off x="8459788" y="1268413"/>
            <a:ext cx="788988" cy="788988"/>
          </a:xfrm>
          <a:prstGeom prst="donut">
            <a:avLst>
              <a:gd name="adj" fmla="val 8984"/>
            </a:avLst>
          </a:prstGeom>
          <a:solidFill>
            <a:srgbClr val="00B0F0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同心圆 16"/>
          <p:cNvSpPr/>
          <p:nvPr/>
        </p:nvSpPr>
        <p:spPr>
          <a:xfrm>
            <a:off x="1476369" y="4508102"/>
            <a:ext cx="288214" cy="288215"/>
          </a:xfrm>
          <a:prstGeom prst="donut">
            <a:avLst>
              <a:gd name="adj" fmla="val 16268"/>
            </a:avLst>
          </a:prstGeom>
          <a:solidFill>
            <a:srgbClr val="00B0F0">
              <a:alpha val="51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600835" y="993775"/>
            <a:ext cx="6203315" cy="45231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>
                <a:latin typeface="Times New Roman" panose="02020603050405020304" pitchFamily="18" charset="0"/>
              </a:rPr>
              <a:t>Элементарным актом разрушения пены является слияние составляющих пену пузырьков друг с другом, которое происходит из-за утончения прослоек воды, разделяющих пузырьки. Причины утончения прослоек воды:1. Вода из прослоек стекает вниз, особенно из верхних слоев пены. Этому процессу (синерезису) способствует давление в пене, возникающее из-за непрерывного поступления в нее снизу массы пузырьков и давления вышележащих слоев пены. В нижних слоях прослойки длительное время подпитываются стекающей сверху водой и утончаются позже. Поэтому разрушение пены начинается с ее верхних слоев.2. Вода прослоек испаряется, особенно с поверхности пены.3. После определенного утончения прослоек значительную роль начинает играть всасывание жидкости в треугольники Гиббса, которое возникает вследствие различной кривизны отдельных участков пузырьков пены (рис. 19.2).</a:t>
            </a:r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8" name="图片 14337" descr="零碎的水珠背景"/>
          <p:cNvPicPr>
            <a:picLocks noChangeAspect="1"/>
          </p:cNvPicPr>
          <p:nvPr/>
        </p:nvPicPr>
        <p:blipFill>
          <a:blip r:embed="rId1"/>
          <a:srcRect t="3436" r="55418"/>
          <a:stretch>
            <a:fillRect/>
          </a:stretch>
        </p:blipFill>
        <p:spPr>
          <a:xfrm>
            <a:off x="0" y="16510"/>
            <a:ext cx="9144000" cy="68246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367" name="组合 14366"/>
          <p:cNvGrpSpPr/>
          <p:nvPr/>
        </p:nvGrpSpPr>
        <p:grpSpPr>
          <a:xfrm>
            <a:off x="-274637" y="1393825"/>
            <a:ext cx="1101725" cy="4914900"/>
            <a:chOff x="-173" y="878"/>
            <a:chExt cx="694" cy="3096"/>
          </a:xfrm>
        </p:grpSpPr>
        <p:sp>
          <p:nvSpPr>
            <p:cNvPr id="5" name="同心圆 4"/>
            <p:cNvSpPr/>
            <p:nvPr/>
          </p:nvSpPr>
          <p:spPr>
            <a:xfrm>
              <a:off x="-173" y="878"/>
              <a:ext cx="608" cy="607"/>
            </a:xfrm>
            <a:prstGeom prst="donut">
              <a:avLst>
                <a:gd name="adj" fmla="val 8984"/>
              </a:avLst>
            </a:prstGeom>
            <a:solidFill>
              <a:srgbClr val="00B0F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同心圆 5"/>
            <p:cNvSpPr/>
            <p:nvPr/>
          </p:nvSpPr>
          <p:spPr>
            <a:xfrm>
              <a:off x="-114" y="3658"/>
              <a:ext cx="317" cy="316"/>
            </a:xfrm>
            <a:prstGeom prst="donut">
              <a:avLst>
                <a:gd name="adj" fmla="val 8984"/>
              </a:avLst>
            </a:prstGeom>
            <a:solidFill>
              <a:srgbClr val="00B0F0">
                <a:alpha val="2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同心圆 6"/>
            <p:cNvSpPr/>
            <p:nvPr/>
          </p:nvSpPr>
          <p:spPr>
            <a:xfrm>
              <a:off x="249" y="1570"/>
              <a:ext cx="273" cy="273"/>
            </a:xfrm>
            <a:prstGeom prst="donut">
              <a:avLst>
                <a:gd name="adj" fmla="val 16268"/>
              </a:avLst>
            </a:prstGeom>
            <a:solidFill>
              <a:srgbClr val="00B0F0">
                <a:alpha val="51000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" name="同心圆 8"/>
          <p:cNvSpPr/>
          <p:nvPr/>
        </p:nvSpPr>
        <p:spPr>
          <a:xfrm>
            <a:off x="7092950" y="661988"/>
            <a:ext cx="431800" cy="431800"/>
          </a:xfrm>
          <a:prstGeom prst="donut">
            <a:avLst>
              <a:gd name="adj" fmla="val 600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4366" name="组合 14365"/>
          <p:cNvGrpSpPr/>
          <p:nvPr/>
        </p:nvGrpSpPr>
        <p:grpSpPr>
          <a:xfrm>
            <a:off x="8004175" y="1435100"/>
            <a:ext cx="1225550" cy="565150"/>
            <a:chOff x="5042" y="904"/>
            <a:chExt cx="772" cy="356"/>
          </a:xfrm>
        </p:grpSpPr>
        <p:sp>
          <p:nvSpPr>
            <p:cNvPr id="8" name="同心圆 7"/>
            <p:cNvSpPr/>
            <p:nvPr/>
          </p:nvSpPr>
          <p:spPr>
            <a:xfrm>
              <a:off x="5042" y="984"/>
              <a:ext cx="276" cy="276"/>
            </a:xfrm>
            <a:prstGeom prst="donut">
              <a:avLst>
                <a:gd name="adj" fmla="val 8984"/>
              </a:avLst>
            </a:prstGeom>
            <a:solidFill>
              <a:srgbClr val="00B0F0">
                <a:alpha val="4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同心圆 9"/>
            <p:cNvSpPr/>
            <p:nvPr/>
          </p:nvSpPr>
          <p:spPr>
            <a:xfrm>
              <a:off x="5593" y="904"/>
              <a:ext cx="221" cy="221"/>
            </a:xfrm>
            <a:prstGeom prst="donut">
              <a:avLst>
                <a:gd name="adj" fmla="val 8984"/>
              </a:avLst>
            </a:prstGeom>
            <a:solidFill>
              <a:srgbClr val="00B0F0">
                <a:alpha val="7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30885" y="428625"/>
            <a:ext cx="7711440" cy="5754370"/>
            <a:chOff x="1395" y="632"/>
            <a:chExt cx="12144" cy="9062"/>
          </a:xfrm>
        </p:grpSpPr>
        <p:pic>
          <p:nvPicPr>
            <p:cNvPr id="100" name="图片 9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395" y="2152"/>
              <a:ext cx="3870" cy="6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1" name="文本框 100"/>
            <p:cNvSpPr txBox="1"/>
            <p:nvPr/>
          </p:nvSpPr>
          <p:spPr>
            <a:xfrm>
              <a:off x="5539" y="632"/>
              <a:ext cx="8000" cy="906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indent="457200"/>
              <a:r>
                <a:rPr lang="en-US" sz="2300">
                  <a:latin typeface="Times New Roman" panose="02020603050405020304" pitchFamily="18" charset="0"/>
                </a:rPr>
                <a:t>Капиллярное давление, стремящееся втянуть пленку внутрь пузырька, обратно пропорционально радиусу кривизны поверхности пузырька: Р = 2 σ</a:t>
              </a:r>
              <a:r>
                <a:rPr lang="en-US" sz="2300" baseline="-25000">
                  <a:latin typeface="Times New Roman" panose="02020603050405020304" pitchFamily="18" charset="0"/>
                </a:rPr>
                <a:t>ж-г</a:t>
              </a:r>
              <a:r>
                <a:rPr lang="en-US" sz="2300">
                  <a:latin typeface="Times New Roman" panose="02020603050405020304" pitchFamily="18" charset="0"/>
                </a:rPr>
                <a:t> / r. 	Р</a:t>
              </a:r>
              <a:r>
                <a:rPr lang="en-US" sz="2300" baseline="-25000">
                  <a:latin typeface="Times New Roman" panose="02020603050405020304" pitchFamily="18" charset="0"/>
                </a:rPr>
                <a:t>1</a:t>
              </a:r>
              <a:r>
                <a:rPr lang="en-US" sz="2300">
                  <a:latin typeface="Times New Roman" panose="02020603050405020304" pitchFamily="18" charset="0"/>
                </a:rPr>
                <a:t> &gt; Р</a:t>
              </a:r>
              <a:r>
                <a:rPr lang="en-US" sz="2300" baseline="-25000">
                  <a:latin typeface="Times New Roman" panose="02020603050405020304" pitchFamily="18" charset="0"/>
                </a:rPr>
                <a:t>2</a:t>
              </a:r>
              <a:r>
                <a:rPr lang="en-US" sz="2300">
                  <a:latin typeface="Times New Roman" panose="02020603050405020304" pitchFamily="18" charset="0"/>
                </a:rPr>
                <a:t> . Давление в участках прослоек воды, ограниченных более плоскими поверхностями, меньше, чем на участках с более выпуклыми. Поэтому в прослойках возникают токи воды к утолщенным участкам – треугольникам Гиббса.Рисунок 19.2.</a:t>
              </a:r>
              <a:endParaRPr lang="zh-CN" altLang="en-US" sz="230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386" name="图片 16385" descr="零碎的水珠背景"/>
          <p:cNvPicPr>
            <a:picLocks noChangeAspect="1"/>
          </p:cNvPicPr>
          <p:nvPr/>
        </p:nvPicPr>
        <p:blipFill>
          <a:blip r:embed="rId1"/>
          <a:srcRect t="3436" r="55418"/>
          <a:stretch>
            <a:fillRect/>
          </a:stretch>
        </p:blipFill>
        <p:spPr>
          <a:xfrm>
            <a:off x="0" y="16510"/>
            <a:ext cx="9144000" cy="6824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同心圆 3"/>
          <p:cNvSpPr/>
          <p:nvPr/>
        </p:nvSpPr>
        <p:spPr>
          <a:xfrm>
            <a:off x="357188" y="2857500"/>
            <a:ext cx="2643188" cy="2643188"/>
          </a:xfrm>
          <a:prstGeom prst="donut">
            <a:avLst>
              <a:gd name="adj" fmla="val 8984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5pPr>
          </a:lstStyle>
          <a:p>
            <a:pPr lvl="0" algn="ctr"/>
            <a:r>
              <a:rPr lang="en-US" altLang="zh-CN">
                <a:latin typeface="Calibri" panose="020F0502020204030204" pitchFamily="34" charset="0"/>
              </a:rPr>
              <a:t> </a:t>
            </a:r>
            <a:endParaRPr lang="en-US" altLang="zh-CN" dirty="0">
              <a:latin typeface="Calibri" panose="020F0502020204030204" pitchFamily="34" charset="0"/>
            </a:endParaRPr>
          </a:p>
        </p:txBody>
      </p:sp>
      <p:grpSp>
        <p:nvGrpSpPr>
          <p:cNvPr id="16415" name="组合 16414"/>
          <p:cNvGrpSpPr/>
          <p:nvPr/>
        </p:nvGrpSpPr>
        <p:grpSpPr>
          <a:xfrm>
            <a:off x="-274637" y="1393825"/>
            <a:ext cx="1101725" cy="4914900"/>
            <a:chOff x="-173" y="878"/>
            <a:chExt cx="694" cy="3096"/>
          </a:xfrm>
        </p:grpSpPr>
        <p:sp>
          <p:nvSpPr>
            <p:cNvPr id="5" name="同心圆 4"/>
            <p:cNvSpPr/>
            <p:nvPr/>
          </p:nvSpPr>
          <p:spPr>
            <a:xfrm>
              <a:off x="-173" y="878"/>
              <a:ext cx="608" cy="607"/>
            </a:xfrm>
            <a:prstGeom prst="donut">
              <a:avLst>
                <a:gd name="adj" fmla="val 8984"/>
              </a:avLst>
            </a:prstGeom>
            <a:solidFill>
              <a:srgbClr val="00B0F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同心圆 5"/>
            <p:cNvSpPr/>
            <p:nvPr/>
          </p:nvSpPr>
          <p:spPr>
            <a:xfrm>
              <a:off x="-114" y="3658"/>
              <a:ext cx="317" cy="316"/>
            </a:xfrm>
            <a:prstGeom prst="donut">
              <a:avLst>
                <a:gd name="adj" fmla="val 8984"/>
              </a:avLst>
            </a:prstGeom>
            <a:solidFill>
              <a:srgbClr val="00B0F0">
                <a:alpha val="2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同心圆 6"/>
            <p:cNvSpPr/>
            <p:nvPr/>
          </p:nvSpPr>
          <p:spPr>
            <a:xfrm>
              <a:off x="249" y="1570"/>
              <a:ext cx="273" cy="273"/>
            </a:xfrm>
            <a:prstGeom prst="donut">
              <a:avLst>
                <a:gd name="adj" fmla="val 16268"/>
              </a:avLst>
            </a:prstGeom>
            <a:solidFill>
              <a:srgbClr val="00B0F0">
                <a:alpha val="51000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" name="同心圆 7"/>
          <p:cNvSpPr/>
          <p:nvPr/>
        </p:nvSpPr>
        <p:spPr>
          <a:xfrm>
            <a:off x="8004175" y="1562100"/>
            <a:ext cx="438150" cy="438150"/>
          </a:xfrm>
          <a:prstGeom prst="donut">
            <a:avLst>
              <a:gd name="adj" fmla="val 8984"/>
            </a:avLst>
          </a:prstGeom>
          <a:solidFill>
            <a:srgbClr val="00B0F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同心圆 8"/>
          <p:cNvSpPr/>
          <p:nvPr/>
        </p:nvSpPr>
        <p:spPr>
          <a:xfrm>
            <a:off x="7092950" y="661988"/>
            <a:ext cx="431800" cy="431800"/>
          </a:xfrm>
          <a:prstGeom prst="donut">
            <a:avLst>
              <a:gd name="adj" fmla="val 600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同心圆 9"/>
          <p:cNvSpPr/>
          <p:nvPr/>
        </p:nvSpPr>
        <p:spPr>
          <a:xfrm>
            <a:off x="8878888" y="1435100"/>
            <a:ext cx="350838" cy="350838"/>
          </a:xfrm>
          <a:prstGeom prst="donut">
            <a:avLst>
              <a:gd name="adj" fmla="val 8984"/>
            </a:avLst>
          </a:prstGeom>
          <a:solidFill>
            <a:srgbClr val="00B0F0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1370330" y="798195"/>
            <a:ext cx="6403340" cy="5262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sz="2400">
                <a:latin typeface="Times New Roman" panose="02020603050405020304" pitchFamily="18" charset="0"/>
              </a:rPr>
              <a:t>4. Во флотомашинах на пену механически действуют потоки пульпы и пеносниматели, вызывая взаимное перемещение пузырьков, стекание воды и деформацию прослоек в пене.Устойчивость пен повышается при:1) повышении устойчивости поверхности пузырьков за счет адсорбции молекул вспенивателей;2) прилипании частиц к пузырькам в трехфазных пенах, что препятствует сближению пузырьков и утончению разделяющих их водных прослоек;3) наличии мелких и плоских частиц, т.к. они полнее покрывают поверхность пузырьков.</a:t>
            </a:r>
            <a:endParaRPr lang="zh-CN" altLang="en-US" sz="240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2" name="图片 15361" descr="零碎的水珠背景"/>
          <p:cNvPicPr>
            <a:picLocks noChangeAspect="1"/>
          </p:cNvPicPr>
          <p:nvPr/>
        </p:nvPicPr>
        <p:blipFill>
          <a:blip r:embed="rId1"/>
          <a:srcRect t="3436" r="55418"/>
          <a:stretch>
            <a:fillRect/>
          </a:stretch>
        </p:blipFill>
        <p:spPr>
          <a:xfrm>
            <a:off x="0" y="16510"/>
            <a:ext cx="9144000" cy="6824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同心圆 3"/>
          <p:cNvSpPr/>
          <p:nvPr/>
        </p:nvSpPr>
        <p:spPr>
          <a:xfrm>
            <a:off x="357188" y="2857500"/>
            <a:ext cx="2643188" cy="2643188"/>
          </a:xfrm>
          <a:prstGeom prst="donut">
            <a:avLst>
              <a:gd name="adj" fmla="val 8984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5pPr>
          </a:lstStyle>
          <a:p>
            <a:pPr lvl="0" algn="ctr"/>
            <a:r>
              <a:rPr lang="en-US" altLang="zh-CN">
                <a:latin typeface="Calibri" panose="020F0502020204030204" pitchFamily="34" charset="0"/>
              </a:rPr>
              <a:t> </a:t>
            </a:r>
            <a:endParaRPr lang="en-US" altLang="zh-CN" dirty="0">
              <a:latin typeface="Calibri" panose="020F0502020204030204" pitchFamily="34" charset="0"/>
            </a:endParaRPr>
          </a:p>
        </p:txBody>
      </p:sp>
      <p:sp>
        <p:nvSpPr>
          <p:cNvPr id="5" name="同心圆 4"/>
          <p:cNvSpPr/>
          <p:nvPr/>
        </p:nvSpPr>
        <p:spPr>
          <a:xfrm>
            <a:off x="-274637" y="1393825"/>
            <a:ext cx="965200" cy="963613"/>
          </a:xfrm>
          <a:prstGeom prst="donut">
            <a:avLst>
              <a:gd name="adj" fmla="val 8984"/>
            </a:avLst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同心圆 5"/>
          <p:cNvSpPr/>
          <p:nvPr/>
        </p:nvSpPr>
        <p:spPr>
          <a:xfrm>
            <a:off x="-180975" y="5807075"/>
            <a:ext cx="503238" cy="501650"/>
          </a:xfrm>
          <a:prstGeom prst="donut">
            <a:avLst>
              <a:gd name="adj" fmla="val 8984"/>
            </a:avLst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同心圆 6"/>
          <p:cNvSpPr/>
          <p:nvPr/>
        </p:nvSpPr>
        <p:spPr>
          <a:xfrm>
            <a:off x="395278" y="2491778"/>
            <a:ext cx="433118" cy="433118"/>
          </a:xfrm>
          <a:prstGeom prst="donut">
            <a:avLst>
              <a:gd name="adj" fmla="val 16268"/>
            </a:avLst>
          </a:prstGeom>
          <a:solidFill>
            <a:srgbClr val="00B0F0">
              <a:alpha val="51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同心圆 8"/>
          <p:cNvSpPr/>
          <p:nvPr/>
        </p:nvSpPr>
        <p:spPr>
          <a:xfrm>
            <a:off x="7092950" y="661988"/>
            <a:ext cx="431800" cy="431800"/>
          </a:xfrm>
          <a:prstGeom prst="donut">
            <a:avLst>
              <a:gd name="adj" fmla="val 600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同心圆 9"/>
          <p:cNvSpPr/>
          <p:nvPr/>
        </p:nvSpPr>
        <p:spPr>
          <a:xfrm>
            <a:off x="8878888" y="1435100"/>
            <a:ext cx="350838" cy="350838"/>
          </a:xfrm>
          <a:prstGeom prst="donut">
            <a:avLst>
              <a:gd name="adj" fmla="val 8984"/>
            </a:avLst>
          </a:prstGeom>
          <a:solidFill>
            <a:srgbClr val="00B0F0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12775" y="729615"/>
            <a:ext cx="7700645" cy="5077460"/>
            <a:chOff x="965" y="1149"/>
            <a:chExt cx="12127" cy="7996"/>
          </a:xfrm>
        </p:grpSpPr>
        <p:pic>
          <p:nvPicPr>
            <p:cNvPr id="101" name="图片 10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965" y="3041"/>
              <a:ext cx="4794" cy="52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2" name="文本框 101"/>
            <p:cNvSpPr txBox="1"/>
            <p:nvPr/>
          </p:nvSpPr>
          <p:spPr>
            <a:xfrm>
              <a:off x="5813" y="1149"/>
              <a:ext cx="7279" cy="79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indent="457200"/>
              <a:r>
                <a:rPr lang="en-US">
                  <a:latin typeface="Times New Roman" panose="02020603050405020304" pitchFamily="18" charset="0"/>
                </a:rPr>
                <a:t>Реагенты влияют на устойчивость пен путем изменения строения и состава адсорбционных слоев на поверхности пузырьков и характера минерального покрытия этой поверхности. Присутствие в пенообразователе аполярных соединений, не обладающих вспенивающими свойствами, положительно влияет на пенообразование. Молекулы аполярных углеводородов (на рис. 19.3 обозначены как и собиратели) располагаются в адсорбционном слое между аполярными радикалами ПАВ) и стабилизируют его, повышая устойчивость пены. Но избыток таких соединений в составе вспенивателя как и избыток аполярного собирателя ведет к разрушению пены. Рисунок 19.3.</a:t>
              </a:r>
              <a:endParaRPr lang="zh-CN" altLang="en-US"/>
            </a:p>
          </p:txBody>
        </p:sp>
      </p:grp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410" name="图片 17409" descr="零碎的水珠背景"/>
          <p:cNvPicPr>
            <a:picLocks noChangeAspect="1"/>
          </p:cNvPicPr>
          <p:nvPr/>
        </p:nvPicPr>
        <p:blipFill>
          <a:blip r:embed="rId1"/>
          <a:srcRect t="3436" r="55418"/>
          <a:stretch>
            <a:fillRect/>
          </a:stretch>
        </p:blipFill>
        <p:spPr>
          <a:xfrm>
            <a:off x="0" y="0"/>
            <a:ext cx="9144000" cy="68246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7438" name="组合 17437"/>
          <p:cNvGrpSpPr/>
          <p:nvPr/>
        </p:nvGrpSpPr>
        <p:grpSpPr>
          <a:xfrm>
            <a:off x="-274637" y="1393825"/>
            <a:ext cx="1101725" cy="4914900"/>
            <a:chOff x="-173" y="878"/>
            <a:chExt cx="694" cy="3096"/>
          </a:xfrm>
        </p:grpSpPr>
        <p:sp>
          <p:nvSpPr>
            <p:cNvPr id="5" name="同心圆 4"/>
            <p:cNvSpPr/>
            <p:nvPr/>
          </p:nvSpPr>
          <p:spPr>
            <a:xfrm>
              <a:off x="-173" y="878"/>
              <a:ext cx="608" cy="607"/>
            </a:xfrm>
            <a:prstGeom prst="donut">
              <a:avLst>
                <a:gd name="adj" fmla="val 8984"/>
              </a:avLst>
            </a:prstGeom>
            <a:solidFill>
              <a:srgbClr val="00B0F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同心圆 5"/>
            <p:cNvSpPr/>
            <p:nvPr/>
          </p:nvSpPr>
          <p:spPr>
            <a:xfrm>
              <a:off x="-114" y="3658"/>
              <a:ext cx="317" cy="316"/>
            </a:xfrm>
            <a:prstGeom prst="donut">
              <a:avLst>
                <a:gd name="adj" fmla="val 8984"/>
              </a:avLst>
            </a:prstGeom>
            <a:solidFill>
              <a:srgbClr val="00B0F0">
                <a:alpha val="2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同心圆 6"/>
            <p:cNvSpPr/>
            <p:nvPr/>
          </p:nvSpPr>
          <p:spPr>
            <a:xfrm>
              <a:off x="249" y="1570"/>
              <a:ext cx="273" cy="273"/>
            </a:xfrm>
            <a:prstGeom prst="donut">
              <a:avLst>
                <a:gd name="adj" fmla="val 16268"/>
              </a:avLst>
            </a:prstGeom>
            <a:solidFill>
              <a:srgbClr val="00B0F0">
                <a:alpha val="51000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" name="同心圆 8"/>
          <p:cNvSpPr/>
          <p:nvPr/>
        </p:nvSpPr>
        <p:spPr>
          <a:xfrm>
            <a:off x="7092950" y="661988"/>
            <a:ext cx="431800" cy="431800"/>
          </a:xfrm>
          <a:prstGeom prst="donut">
            <a:avLst>
              <a:gd name="adj" fmla="val 600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同心圆 9"/>
          <p:cNvSpPr/>
          <p:nvPr/>
        </p:nvSpPr>
        <p:spPr>
          <a:xfrm>
            <a:off x="8878888" y="1435100"/>
            <a:ext cx="350838" cy="350838"/>
          </a:xfrm>
          <a:prstGeom prst="donut">
            <a:avLst>
              <a:gd name="adj" fmla="val 8984"/>
            </a:avLst>
          </a:prstGeom>
          <a:solidFill>
            <a:srgbClr val="00B0F0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1116330" y="1435100"/>
            <a:ext cx="6525895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sz="2400">
                <a:latin typeface="Times New Roman" panose="02020603050405020304" pitchFamily="18" charset="0"/>
              </a:rPr>
              <a:t>По влиянию на устойчивость пен реагенты делятся на 3 группы:1. Растворимые в воде ПАВ, образующие истинные (молекулярные) растворы – низшие спирты, скипидары и др. 2. ПАВ, образующие в воде коллоидные или полуколлоидные растворы – сапонин и др.3. Аполярные вещества, нерастворимые в воде – керосин и др.Действие реагентов зависит от их расхода. </a:t>
            </a:r>
            <a:endParaRPr lang="zh-CN" altLang="en-US" sz="2400"/>
          </a:p>
        </p:txBody>
      </p:sp>
      <p:sp>
        <p:nvSpPr>
          <p:cNvPr id="18443" name="圆角矩形 10"/>
          <p:cNvSpPr/>
          <p:nvPr/>
        </p:nvSpPr>
        <p:spPr>
          <a:xfrm>
            <a:off x="755650" y="1125538"/>
            <a:ext cx="7632700" cy="4967287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25400">
            <a:noFill/>
          </a:ln>
        </p:spPr>
        <p:txBody>
          <a:bodyPr anchor="ctr"/>
          <a:p>
            <a:pPr algn="ctr"/>
            <a:endParaRPr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4" name="图片 18433" descr="零碎的水珠背景"/>
          <p:cNvPicPr>
            <a:picLocks noChangeAspect="1"/>
          </p:cNvPicPr>
          <p:nvPr/>
        </p:nvPicPr>
        <p:blipFill>
          <a:blip r:embed="rId1"/>
          <a:srcRect t="3436" r="55418"/>
          <a:stretch>
            <a:fillRect/>
          </a:stretch>
        </p:blipFill>
        <p:spPr>
          <a:xfrm>
            <a:off x="0" y="0"/>
            <a:ext cx="9144000" cy="68246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435" name="组合 18434"/>
          <p:cNvGrpSpPr/>
          <p:nvPr/>
        </p:nvGrpSpPr>
        <p:grpSpPr>
          <a:xfrm>
            <a:off x="-274637" y="1393825"/>
            <a:ext cx="1101725" cy="4914900"/>
            <a:chOff x="-173" y="878"/>
            <a:chExt cx="694" cy="3096"/>
          </a:xfrm>
        </p:grpSpPr>
        <p:sp>
          <p:nvSpPr>
            <p:cNvPr id="5" name="同心圆 4"/>
            <p:cNvSpPr/>
            <p:nvPr/>
          </p:nvSpPr>
          <p:spPr>
            <a:xfrm>
              <a:off x="-173" y="878"/>
              <a:ext cx="608" cy="607"/>
            </a:xfrm>
            <a:prstGeom prst="donut">
              <a:avLst>
                <a:gd name="adj" fmla="val 8984"/>
              </a:avLst>
            </a:prstGeom>
            <a:solidFill>
              <a:srgbClr val="00B0F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同心圆 5"/>
            <p:cNvSpPr/>
            <p:nvPr/>
          </p:nvSpPr>
          <p:spPr>
            <a:xfrm>
              <a:off x="-114" y="3658"/>
              <a:ext cx="317" cy="316"/>
            </a:xfrm>
            <a:prstGeom prst="donut">
              <a:avLst>
                <a:gd name="adj" fmla="val 8984"/>
              </a:avLst>
            </a:prstGeom>
            <a:solidFill>
              <a:srgbClr val="00B0F0">
                <a:alpha val="2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同心圆 6"/>
            <p:cNvSpPr/>
            <p:nvPr/>
          </p:nvSpPr>
          <p:spPr>
            <a:xfrm>
              <a:off x="249" y="1570"/>
              <a:ext cx="273" cy="273"/>
            </a:xfrm>
            <a:prstGeom prst="donut">
              <a:avLst>
                <a:gd name="adj" fmla="val 16268"/>
              </a:avLst>
            </a:prstGeom>
            <a:solidFill>
              <a:srgbClr val="00B0F0">
                <a:alpha val="51000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" name="同心圆 8"/>
          <p:cNvSpPr/>
          <p:nvPr/>
        </p:nvSpPr>
        <p:spPr>
          <a:xfrm>
            <a:off x="7092950" y="661988"/>
            <a:ext cx="431800" cy="431800"/>
          </a:xfrm>
          <a:prstGeom prst="donut">
            <a:avLst>
              <a:gd name="adj" fmla="val 600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同心圆 9"/>
          <p:cNvSpPr/>
          <p:nvPr/>
        </p:nvSpPr>
        <p:spPr>
          <a:xfrm>
            <a:off x="8878888" y="1435100"/>
            <a:ext cx="350838" cy="350838"/>
          </a:xfrm>
          <a:prstGeom prst="donut">
            <a:avLst>
              <a:gd name="adj" fmla="val 8984"/>
            </a:avLst>
          </a:prstGeom>
          <a:solidFill>
            <a:srgbClr val="00B0F0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443" name="圆角矩形 10"/>
          <p:cNvSpPr/>
          <p:nvPr/>
        </p:nvSpPr>
        <p:spPr>
          <a:xfrm>
            <a:off x="223520" y="756920"/>
            <a:ext cx="8696960" cy="5704840"/>
          </a:xfrm>
          <a:prstGeom prst="roundRect">
            <a:avLst>
              <a:gd name="adj" fmla="val 4347"/>
            </a:avLst>
          </a:prstGeom>
          <a:solidFill>
            <a:srgbClr val="0099FF">
              <a:alpha val="9000"/>
            </a:srgbClr>
          </a:solidFill>
          <a:ln w="25400">
            <a:noFill/>
          </a:ln>
        </p:spPr>
        <p:txBody>
          <a:bodyPr anchor="ctr"/>
          <a:p>
            <a:pPr algn="ctr"/>
            <a:endParaRPr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95605" y="889635"/>
            <a:ext cx="8214360" cy="5306060"/>
            <a:chOff x="-51" y="1193"/>
            <a:chExt cx="12936" cy="8356"/>
          </a:xfrm>
        </p:grpSpPr>
        <p:pic>
          <p:nvPicPr>
            <p:cNvPr id="102" name="图片 10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51" y="1987"/>
              <a:ext cx="4350" cy="349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3" name="文本框 102"/>
            <p:cNvSpPr txBox="1"/>
            <p:nvPr/>
          </p:nvSpPr>
          <p:spPr>
            <a:xfrm>
              <a:off x="4885" y="1193"/>
              <a:ext cx="8000" cy="494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indent="457200"/>
              <a:r>
                <a:rPr lang="en-US">
                  <a:latin typeface="Times New Roman" panose="02020603050405020304" pitchFamily="18" charset="0"/>
                </a:rPr>
                <a:t>Реагенты группы 1 при больших расходах снижают устойчивость пены, т.к. снижают гидратированность оболочки пузырька. При этом образуется второй адсорбционный слой молекул ПАВ, полярные группы его обращены к полярным группам первого слоя, а углеводородные аполярные радикалы обращены в воду (рис. 19.4). Рисунок 19.4. </a:t>
              </a:r>
              <a:endParaRPr lang="zh-CN" altLang="en-US"/>
            </a:p>
          </p:txBody>
        </p:sp>
        <p:pic>
          <p:nvPicPr>
            <p:cNvPr id="2" name="图片 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-51" y="5856"/>
              <a:ext cx="4194" cy="289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4" name="文本框 103"/>
            <p:cNvSpPr txBox="1"/>
            <p:nvPr/>
          </p:nvSpPr>
          <p:spPr>
            <a:xfrm>
              <a:off x="4885" y="5479"/>
              <a:ext cx="8000" cy="407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indent="457200"/>
              <a:r>
                <a:rPr lang="en-US">
                  <a:latin typeface="Times New Roman" panose="02020603050405020304" pitchFamily="18" charset="0"/>
                </a:rPr>
                <a:t>При добавлении к пене, образованной растворимым в воде ПАВ (группа 1), аполярного масла (группа 3), устойчивость пены резко снижается. Керосин может полностью уничтожить пену. При этом керосин адсорбируется на поверхности пузырьков и вытесняет молекулы вспенивателя в водную прослойку между пузырьками (рис. 19.5).</a:t>
              </a:r>
              <a:endParaRPr lang="zh-CN" altLang="en-US"/>
            </a:p>
          </p:txBody>
        </p:sp>
      </p:grp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同心圆 13"/>
          <p:cNvSpPr/>
          <p:nvPr/>
        </p:nvSpPr>
        <p:spPr>
          <a:xfrm>
            <a:off x="1290638" y="4179888"/>
            <a:ext cx="1336675" cy="1336675"/>
          </a:xfrm>
          <a:prstGeom prst="donut">
            <a:avLst>
              <a:gd name="adj" fmla="val 8984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+mn-cs"/>
              </a:defRPr>
            </a:lvl5pPr>
          </a:lstStyle>
          <a:p>
            <a:pPr lvl="0" algn="ctr"/>
            <a:r>
              <a:rPr lang="en-US" altLang="zh-CN">
                <a:latin typeface="Calibri" panose="020F0502020204030204" pitchFamily="34" charset="0"/>
              </a:rPr>
              <a:t> </a:t>
            </a:r>
            <a:endParaRPr lang="en-US" altLang="zh-CN" dirty="0">
              <a:latin typeface="Calibri" panose="020F0502020204030204" pitchFamily="34" charset="0"/>
            </a:endParaRPr>
          </a:p>
        </p:txBody>
      </p:sp>
      <p:sp>
        <p:nvSpPr>
          <p:cNvPr id="15" name="同心圆 14"/>
          <p:cNvSpPr/>
          <p:nvPr/>
        </p:nvSpPr>
        <p:spPr>
          <a:xfrm>
            <a:off x="-31750" y="1398588"/>
            <a:ext cx="976313" cy="974725"/>
          </a:xfrm>
          <a:prstGeom prst="donut">
            <a:avLst>
              <a:gd name="adj" fmla="val 8984"/>
            </a:avLst>
          </a:prstGeom>
          <a:solidFill>
            <a:srgbClr val="00B0F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同心圆 15"/>
          <p:cNvSpPr/>
          <p:nvPr/>
        </p:nvSpPr>
        <p:spPr>
          <a:xfrm>
            <a:off x="1069975" y="4659313"/>
            <a:ext cx="731838" cy="730250"/>
          </a:xfrm>
          <a:prstGeom prst="donut">
            <a:avLst>
              <a:gd name="adj" fmla="val 8984"/>
            </a:avLst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同心圆 16"/>
          <p:cNvSpPr/>
          <p:nvPr/>
        </p:nvSpPr>
        <p:spPr>
          <a:xfrm>
            <a:off x="1908166" y="2286990"/>
            <a:ext cx="433118" cy="433118"/>
          </a:xfrm>
          <a:prstGeom prst="donut">
            <a:avLst>
              <a:gd name="adj" fmla="val 16268"/>
            </a:avLst>
          </a:prstGeom>
          <a:solidFill>
            <a:srgbClr val="00B0F0">
              <a:alpha val="51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同心圆 17"/>
          <p:cNvSpPr/>
          <p:nvPr/>
        </p:nvSpPr>
        <p:spPr>
          <a:xfrm>
            <a:off x="7804150" y="1282700"/>
            <a:ext cx="985838" cy="985838"/>
          </a:xfrm>
          <a:prstGeom prst="donut">
            <a:avLst>
              <a:gd name="adj" fmla="val 8984"/>
            </a:avLst>
          </a:prstGeom>
          <a:solidFill>
            <a:srgbClr val="00B0F0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同心圆 18"/>
          <p:cNvSpPr/>
          <p:nvPr/>
        </p:nvSpPr>
        <p:spPr>
          <a:xfrm>
            <a:off x="7215188" y="352425"/>
            <a:ext cx="741363" cy="741363"/>
          </a:xfrm>
          <a:prstGeom prst="donut">
            <a:avLst>
              <a:gd name="adj" fmla="val 600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同心圆 19"/>
          <p:cNvSpPr/>
          <p:nvPr/>
        </p:nvSpPr>
        <p:spPr>
          <a:xfrm>
            <a:off x="8459788" y="1268413"/>
            <a:ext cx="788988" cy="788988"/>
          </a:xfrm>
          <a:prstGeom prst="donut">
            <a:avLst>
              <a:gd name="adj" fmla="val 8984"/>
            </a:avLst>
          </a:prstGeom>
          <a:solidFill>
            <a:srgbClr val="00B0F0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同心圆 16"/>
          <p:cNvSpPr/>
          <p:nvPr/>
        </p:nvSpPr>
        <p:spPr>
          <a:xfrm>
            <a:off x="1476369" y="4508102"/>
            <a:ext cx="288214" cy="288215"/>
          </a:xfrm>
          <a:prstGeom prst="donut">
            <a:avLst>
              <a:gd name="adj" fmla="val 16268"/>
            </a:avLst>
          </a:prstGeom>
          <a:solidFill>
            <a:srgbClr val="00B0F0">
              <a:alpha val="51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6339" name="矩形 56338"/>
          <p:cNvSpPr/>
          <p:nvPr/>
        </p:nvSpPr>
        <p:spPr>
          <a:xfrm>
            <a:off x="-3203575" y="2565400"/>
            <a:ext cx="6911975" cy="38893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</a:lstStyle>
          <a:p>
            <a:pPr lvl="0">
              <a:buNone/>
            </a:pPr>
            <a:endParaRPr sz="2800" b="1" dirty="0">
              <a:solidFill>
                <a:srgbClr val="333333"/>
              </a:solidFill>
              <a:latin typeface="STXinwei" panose="02010800040101010101" pitchFamily="2" charset="-122"/>
              <a:ea typeface="STXinwei" panose="02010800040101010101" pitchFamily="2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1152525" y="638810"/>
            <a:ext cx="6839585" cy="50774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>
                <a:latin typeface="Times New Roman" panose="02020603050405020304" pitchFamily="18" charset="0"/>
              </a:rPr>
              <a:t>По высоте пенного слоя содержание флотируемого минерала значительно изменяется. Обычно в верхних слоях пены содержится меньше породы, чем в нижних. Слабо прикрепленные к пузырькам или находящиеся в водных прослойках между ними, частицы породы увлекаются вниз стекающими потоками воды. Происходит вторичная концентрация ценных компонентов в верхних слоях пены. После удаления из флотационной камеры пена должна быть разрушена. Но трудно подобрать такой реагентный режим, при котором можно одновременно получить высокую эффективность флотации и легко разрушающуюся пену. Поэтому используют механические и физико-химические средства для разрушения пены. Механические – применение сильной струи воды при минимальном расходе. Желоба, в которые поступает пена должны быть достаточно широкими и глубокими. Иногда пену пропускаю через сгустительные воронки или сетчатые центрифуги. Физико-химические средства – добавление различных реагентов (кислоты и др.).</a:t>
            </a: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">
                                            <p:txEl>
                                              <p:charRg st="0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339">
                                            <p:txEl>
                                              <p:charRg st="0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,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39">
                                            <p:txEl>
                                              <p:charRg st="0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,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339">
                                            <p:txEl>
                                              <p:charRg st="0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,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,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6339">
                                            <p:txEl>
                                              <p:charRg st="0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,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,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3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5" name="图片 3074" descr="零碎的水珠背景 [转换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2860" y="-40640"/>
            <a:ext cx="9202420" cy="68846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图片 3075" descr="Paper Envelope3 [转换]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15173" y="2556193"/>
            <a:ext cx="7164387" cy="42878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同心圆 9"/>
          <p:cNvSpPr/>
          <p:nvPr/>
        </p:nvSpPr>
        <p:spPr>
          <a:xfrm>
            <a:off x="6372225" y="2825750"/>
            <a:ext cx="730250" cy="730250"/>
          </a:xfrm>
          <a:prstGeom prst="donut">
            <a:avLst>
              <a:gd name="adj" fmla="val 89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同心圆 15"/>
          <p:cNvSpPr/>
          <p:nvPr/>
        </p:nvSpPr>
        <p:spPr>
          <a:xfrm>
            <a:off x="6943725" y="2330450"/>
            <a:ext cx="450850" cy="450850"/>
          </a:xfrm>
          <a:prstGeom prst="donut">
            <a:avLst>
              <a:gd name="adj" fmla="val 8984"/>
            </a:avLst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同心圆 18"/>
          <p:cNvSpPr/>
          <p:nvPr/>
        </p:nvSpPr>
        <p:spPr>
          <a:xfrm>
            <a:off x="7596188" y="1700213"/>
            <a:ext cx="441325" cy="441325"/>
          </a:xfrm>
          <a:prstGeom prst="donut">
            <a:avLst>
              <a:gd name="adj" fmla="val 8984"/>
            </a:avLst>
          </a:prstGeom>
          <a:solidFill>
            <a:srgbClr val="00B0F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同心圆 4"/>
          <p:cNvSpPr/>
          <p:nvPr/>
        </p:nvSpPr>
        <p:spPr>
          <a:xfrm>
            <a:off x="395288" y="2505075"/>
            <a:ext cx="233363" cy="230188"/>
          </a:xfrm>
          <a:prstGeom prst="donut">
            <a:avLst>
              <a:gd name="adj" fmla="val 8984"/>
            </a:avLst>
          </a:prstGeom>
          <a:solidFill>
            <a:srgbClr val="00B0F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同心圆 5"/>
          <p:cNvSpPr/>
          <p:nvPr/>
        </p:nvSpPr>
        <p:spPr>
          <a:xfrm>
            <a:off x="1112838" y="2017713"/>
            <a:ext cx="290513" cy="287338"/>
          </a:xfrm>
          <a:prstGeom prst="donut">
            <a:avLst>
              <a:gd name="adj" fmla="val 8984"/>
            </a:avLst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同心圆 13"/>
          <p:cNvSpPr/>
          <p:nvPr/>
        </p:nvSpPr>
        <p:spPr>
          <a:xfrm>
            <a:off x="1905000" y="3505200"/>
            <a:ext cx="287338" cy="284163"/>
          </a:xfrm>
          <a:prstGeom prst="donut">
            <a:avLst>
              <a:gd name="adj" fmla="val 8984"/>
            </a:avLst>
          </a:prstGeom>
          <a:solidFill>
            <a:srgbClr val="00B0F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同心圆 14"/>
          <p:cNvSpPr/>
          <p:nvPr/>
        </p:nvSpPr>
        <p:spPr>
          <a:xfrm>
            <a:off x="2262188" y="3505200"/>
            <a:ext cx="71438" cy="69850"/>
          </a:xfrm>
          <a:prstGeom prst="donut">
            <a:avLst>
              <a:gd name="adj" fmla="val 8984"/>
            </a:avLst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03985" y="2987040"/>
            <a:ext cx="725741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>
              <a:buNone/>
            </a:pPr>
            <a:r>
              <a:rPr lang="ru-RU" altLang="zh-CN" sz="4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Спасибо за внимание!!!</a:t>
            </a:r>
            <a:endParaRPr lang="en-US" sz="4800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5835</Words>
  <Application>WPS 演示</Application>
  <PresentationFormat>在屏幕上显示</PresentationFormat>
  <Paragraphs>76</Paragraphs>
  <Slides>12</Slides>
  <Notes>0</Notes>
  <HiddenSlides>2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SimSun</vt:lpstr>
      <vt:lpstr>Wingdings</vt:lpstr>
      <vt:lpstr>Microsoft YaHei</vt:lpstr>
      <vt:lpstr>Times New Roman</vt:lpstr>
      <vt:lpstr>Calibri</vt:lpstr>
      <vt:lpstr>STXinwei</vt:lpstr>
      <vt:lpstr>SimHei</vt:lpstr>
      <vt:lpstr/>
      <vt:lpstr>Arial Unicode MS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www.ftpdown.com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yk</dc:creator>
  <cp:lastModifiedBy>Meiirman</cp:lastModifiedBy>
  <cp:revision>28</cp:revision>
  <dcterms:created xsi:type="dcterms:W3CDTF">2011-05-09T10:08:00Z</dcterms:created>
  <dcterms:modified xsi:type="dcterms:W3CDTF">2020-03-19T03:50:03Z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