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9" r:id="rId4"/>
    <p:sldId id="271" r:id="rId5"/>
    <p:sldId id="289" r:id="rId6"/>
    <p:sldId id="290" r:id="rId7"/>
    <p:sldId id="291" r:id="rId8"/>
    <p:sldId id="302" r:id="rId9"/>
    <p:sldId id="303" r:id="rId10"/>
    <p:sldId id="29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805624e-bdbb-4811-8394-24dfc876df7d}">
          <p14:sldIdLst>
            <p14:sldId id="256"/>
            <p14:sldId id="291"/>
            <p14:sldId id="299"/>
            <p14:sldId id="289"/>
            <p14:sldId id="269"/>
            <p14:sldId id="290"/>
            <p14:sldId id="302"/>
            <p14:sldId id="271"/>
            <p14:sldId id="303"/>
          </p14:sldIdLst>
        </p14:section>
        <p14:section name="无标题节" id="{5b51aa93-cdb6-4df3-a193-831ed05b4c59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D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image" Target="../media/image2.png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image" Target="../media/image1.png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8588"/>
            <a:ext cx="91440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0" y="2298700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 flipH="1" flipV="1">
            <a:off x="7204472" y="2298700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/>
          <p:cNvSpPr/>
          <p:nvPr>
            <p:custDataLst>
              <p:tags r:id="rId6"/>
            </p:custDataLst>
          </p:nvPr>
        </p:nvSpPr>
        <p:spPr>
          <a:xfrm>
            <a:off x="3675460" y="752475"/>
            <a:ext cx="1793081" cy="75565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1871700" y="1826578"/>
            <a:ext cx="5400600" cy="949878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871700" y="2826092"/>
            <a:ext cx="5400600" cy="46574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211BC-75D6-4CD0-9CC5-9DA167636D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952508"/>
            <a:ext cx="8139178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278856" y="2284413"/>
            <a:ext cx="4586288" cy="766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pic>
        <p:nvPicPr>
          <p:cNvPr id="5" name="Picture 3" descr="D:\Desktop\素材\素描城市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23888" y="3373606"/>
            <a:ext cx="7886700" cy="1061467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655676" y="4527773"/>
            <a:ext cx="5832648" cy="106146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1pPr>
            <a:lvl2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2pPr>
            <a:lvl3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3pPr>
            <a:lvl4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4pPr>
            <a:lvl5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noProof="1">
                <a:sym typeface="+mn-ea"/>
              </a:rPr>
              <a:t>单击此处编辑文本</a:t>
            </a:r>
            <a:endParaRPr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单击图标添加图片</a:t>
            </a:r>
            <a:endParaRPr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653C0-A96E-44F7-9432-62EAC453DCCC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1pPr>
            <a:lvl2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2pPr>
            <a:lvl3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3pPr>
            <a:lvl4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4pPr>
            <a:lvl5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2326F-068C-4081-A9BE-717E8CE3C581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8588"/>
            <a:ext cx="91440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 flipH="1">
            <a:off x="0" y="2995613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 flipH="1" flipV="1">
            <a:off x="7204472" y="2995613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2045106" y="2313806"/>
            <a:ext cx="5053789" cy="1448117"/>
          </a:xfrm>
        </p:spPr>
        <p:txBody>
          <a:bodyPr rIns="25400" rtlCol="0" anchor="ctr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0" i="0" u="none" strike="noStrike" kern="1200" cap="none" spc="600" normalizeH="0" baseline="0" noProof="1" dirty="0">
                <a:solidFill>
                  <a:schemeClr val="tx2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noProof="1">
                <a:sym typeface="+mn-ea"/>
              </a:rPr>
              <a:t>编辑标题</a:t>
            </a:r>
            <a:endParaRPr noProof="1">
              <a:sym typeface="+mn-ea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502444" y="442913"/>
            <a:ext cx="813911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38100" rIns="76200" bIns="38100" numCol="1" anchor="t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502444" y="952500"/>
            <a:ext cx="8139113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9606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291" y="6350000"/>
            <a:ext cx="2969419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noProof="1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2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566035" y="3818255"/>
            <a:ext cx="4612005" cy="2358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sz="1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sz="1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</a:t>
            </a:r>
            <a:r>
              <a:rPr lang="ru-RU" altLang="ru-RU" b="1" dirty="0">
                <a:solidFill>
                  <a:srgbClr val="002060"/>
                </a:solidFill>
              </a:rPr>
              <a:t>)</a:t>
            </a:r>
            <a:endParaRPr lang="ru-RU" altLang="ru-RU" b="1" dirty="0">
              <a:solidFill>
                <a:srgbClr val="002060"/>
              </a:solidFill>
            </a:endParaRPr>
          </a:p>
          <a:p>
            <a:pPr algn="ctr"/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03219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Металлургия и обогащение полезных ископаемых</a:t>
            </a:r>
            <a:br>
              <a:rPr lang="ru-RU" dirty="0"/>
            </a:br>
            <a:r>
              <a:rPr lang="ru-RU" dirty="0"/>
              <a:t>(кафедра</a:t>
            </a:r>
            <a:r>
              <a:rPr lang="ru-RU" dirty="0" smtClean="0"/>
              <a:t>)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Флотационные методы обогащения</a:t>
            </a:r>
            <a:br>
              <a:rPr lang="ru-RU" dirty="0"/>
            </a:br>
            <a:r>
              <a:rPr lang="ru-RU" dirty="0"/>
              <a:t>(дисциплина)</a:t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581444"/>
            <a:ext cx="79928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И ПРАКТИКА ФЛОТАЦИИ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3305" y="1914525"/>
            <a:ext cx="4015740" cy="441960"/>
          </a:xfrm>
        </p:spPr>
        <p:txBody>
          <a:bodyPr>
            <a:noAutofit/>
          </a:bodyPr>
          <a:lstStyle/>
          <a:p>
            <a:pPr algn="ctr"/>
            <a:r>
              <a:rPr lang="en-US" altLang="ru-RU" sz="2800" b="1" dirty="0"/>
              <a:t>План занятия: </a:t>
            </a:r>
            <a:endParaRPr lang="en-US" altLang="ru-RU" sz="2800" b="1" dirty="0"/>
          </a:p>
        </p:txBody>
      </p:sp>
      <p:sp>
        <p:nvSpPr>
          <p:cNvPr id="100" name="文本框 99"/>
          <p:cNvSpPr txBox="1"/>
          <p:nvPr/>
        </p:nvSpPr>
        <p:spPr>
          <a:xfrm>
            <a:off x="2431415" y="3352800"/>
            <a:ext cx="5080000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26035"/>
            <a:r>
              <a:rPr lang="en-US" sz="2400" b="0">
                <a:latin typeface="Times New Roman" panose="02020603050405020304" pitchFamily="18" charset="0"/>
              </a:rPr>
              <a:t>1. Классификация операций флотации</a:t>
            </a:r>
            <a:endParaRPr lang="en-US" sz="2400" b="0">
              <a:latin typeface="Times New Roman" panose="02020603050405020304" pitchFamily="18" charset="0"/>
            </a:endParaRPr>
          </a:p>
          <a:p>
            <a:pPr marL="228600" indent="26035"/>
            <a:r>
              <a:rPr lang="en-US" sz="2400" b="0">
                <a:latin typeface="Times New Roman" panose="02020603050405020304" pitchFamily="18" charset="0"/>
              </a:rPr>
              <a:t>2. Особенности флотации минералов различных групп</a:t>
            </a:r>
            <a:endParaRPr lang="zh-CN" altLang="en-US" sz="2400"/>
          </a:p>
        </p:txBody>
      </p:sp>
      <p:grpSp>
        <p:nvGrpSpPr>
          <p:cNvPr id="8" name="组合 7"/>
          <p:cNvGrpSpPr/>
          <p:nvPr/>
        </p:nvGrpSpPr>
        <p:grpSpPr>
          <a:xfrm>
            <a:off x="78740" y="406400"/>
            <a:ext cx="8929370" cy="806450"/>
            <a:chOff x="350" y="75"/>
            <a:chExt cx="14062" cy="1270"/>
          </a:xfrm>
        </p:grpSpPr>
        <p:sp>
          <p:nvSpPr>
            <p:cNvPr id="7" name="圆角矩形 6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半闭框 4"/>
          <p:cNvSpPr/>
          <p:nvPr/>
        </p:nvSpPr>
        <p:spPr>
          <a:xfrm>
            <a:off x="697230" y="156400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7778115" y="572579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22070" y="1721485"/>
            <a:ext cx="658812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 b="0">
                <a:latin typeface="Times New Roman" panose="02020603050405020304" pitchFamily="18" charset="0"/>
              </a:rPr>
              <a:t>В практике флотации руд обычно в одной операции флотации не удается получить два кондиционных по качеству продукта – концентрат и хвосты. Причины этого: близость флотационных свойств разделяемых минералов не обеспечивает высокую селективность флотации, необходимость получения нескольких продуктов обогащения, необходимость доизмельчения продуктов для более полного раскрытия сростков. Схемы флотации зависят от качества сырья и требований к конечным продуктам.</a:t>
            </a:r>
            <a:endParaRPr lang="zh-CN" altLang="en-US" sz="2400"/>
          </a:p>
        </p:txBody>
      </p:sp>
      <p:grpSp>
        <p:nvGrpSpPr>
          <p:cNvPr id="8" name="组合 7"/>
          <p:cNvGrpSpPr/>
          <p:nvPr/>
        </p:nvGrpSpPr>
        <p:grpSpPr>
          <a:xfrm>
            <a:off x="107315" y="283845"/>
            <a:ext cx="8929370" cy="806450"/>
            <a:chOff x="350" y="75"/>
            <a:chExt cx="14062" cy="1270"/>
          </a:xfrm>
        </p:grpSpPr>
        <p:sp>
          <p:nvSpPr>
            <p:cNvPr id="7" name="圆角矩形 6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半闭框 8"/>
          <p:cNvSpPr/>
          <p:nvPr/>
        </p:nvSpPr>
        <p:spPr>
          <a:xfrm>
            <a:off x="283845" y="143065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/>
          <p:cNvSpPr/>
          <p:nvPr/>
        </p:nvSpPr>
        <p:spPr>
          <a:xfrm rot="10800000">
            <a:off x="8022590" y="584390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236855" y="151130"/>
            <a:ext cx="8929370" cy="806450"/>
            <a:chOff x="350" y="75"/>
            <a:chExt cx="14062" cy="1270"/>
          </a:xfrm>
        </p:grpSpPr>
        <p:sp>
          <p:nvSpPr>
            <p:cNvPr id="7" name="圆角矩形 6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07440" y="1246505"/>
            <a:ext cx="7471410" cy="5240655"/>
            <a:chOff x="-1631" y="2420"/>
            <a:chExt cx="11766" cy="8253"/>
          </a:xfrm>
        </p:grpSpPr>
        <p:pic>
          <p:nvPicPr>
            <p:cNvPr id="5" name="图片 4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-1567" y="6328"/>
              <a:ext cx="11020" cy="434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" name="文本框 100"/>
            <p:cNvSpPr txBox="1"/>
            <p:nvPr/>
          </p:nvSpPr>
          <p:spPr>
            <a:xfrm>
              <a:off x="-1631" y="2420"/>
              <a:ext cx="11766" cy="33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457200"/>
              <a:r>
                <a:rPr lang="en-US" sz="2200" b="0">
                  <a:latin typeface="Times New Roman" panose="02020603050405020304" pitchFamily="18" charset="0"/>
                </a:rPr>
                <a:t>Основная флотация - начальная операция для разделения определенных групп минералов. Перечистная флотация - операция, в которой выполняется переобогащение (повторная флотация) пенного продукта, полученного в другой или предыдущей операции флотации, с целью повышения его качества.</a:t>
              </a:r>
              <a:endParaRPr lang="zh-CN" altLang="en-US" sz="2200"/>
            </a:p>
          </p:txBody>
        </p:sp>
      </p:grpSp>
      <p:sp>
        <p:nvSpPr>
          <p:cNvPr id="9" name="半闭框 8"/>
          <p:cNvSpPr/>
          <p:nvPr/>
        </p:nvSpPr>
        <p:spPr>
          <a:xfrm>
            <a:off x="243840" y="124650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/>
          <p:cNvSpPr/>
          <p:nvPr/>
        </p:nvSpPr>
        <p:spPr>
          <a:xfrm rot="10800000">
            <a:off x="8145145" y="595503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107315" y="210185"/>
            <a:ext cx="8929370" cy="806450"/>
            <a:chOff x="350" y="75"/>
            <a:chExt cx="14062" cy="1270"/>
          </a:xfrm>
        </p:grpSpPr>
        <p:sp>
          <p:nvSpPr>
            <p:cNvPr id="7" name="圆角矩形 6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753110" y="1235075"/>
            <a:ext cx="8001635" cy="5354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При флотации руд с выделением нескольких концентратов в зависимости от последовательности выделения различают коллективную флотацию, последовательно-селективную и коллективно-селективную.Операция флотации, в которой в пенный продукт стремятся максимально извлечь все ценные минералы, содержащиеся в руде, называется коллективной. В ней получают коллективный концентрат, содержащий несколько ценных минералов.Операция флотации, в которой разделяются ценные минералы, извлеченные в пенный продукт при коллективной флотации, называется селективной.При последовательно-селективной флотации из руды последовательно выделяют отдельные компоненты. В первую очередь выделяют легко флотирующиеся минералы, а затем – трудно флотирующиеся. Такие схемы применяют наиболее часто.При коллективно-селективной схеме вначале в общий пенный продукт выделяют несколько полезных компонентов, которые затем отделяют друг от друга. Обычно разделению коллективных концентратов предшествует их доизмельчение.При коллективной флотации пены должны быть более вязкими, при селективной - более хрупкими.</a:t>
            </a:r>
            <a:endParaRPr lang="zh-CN" altLang="en-US"/>
          </a:p>
        </p:txBody>
      </p:sp>
      <p:sp>
        <p:nvSpPr>
          <p:cNvPr id="9" name="半闭框 8"/>
          <p:cNvSpPr/>
          <p:nvPr/>
        </p:nvSpPr>
        <p:spPr>
          <a:xfrm>
            <a:off x="100330" y="117475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7974330" y="577532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72135" y="1873250"/>
            <a:ext cx="824611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По флотационным свойствам принято условное деление минералов на следующие группы. 1. Минералы с высокой естественной гидрофобностью – сера, графит, уголь, тальк, молибденит. Минералы этой группы плохо смачиваются водой. В качестве собирателя используются аполярные углеводороды в количестве 0.5-1.5 кг/т руды. При столкновении капель углеводородной жидкости с частицами капли растекаются по поверхности частиц и увеличивают их гидрофобность. Минералы этой группы, кроме молибденита, совместно в рудах не встречаются, задача обогащения - отделение их от пустой породы. Молибденит отделяют от сульфидов. Сера, графит, уголь и тальк имеют невысокую плотность, поэтому максимальная крупность флотирующихся зерен для них около 0.5 мм. Молибденит имеет повышенную плотность, но чешуйчатая форма зерен и высокая гидрофобность обеспечивают возможность его флотации тоже при крупности около 0.5 мм.</a:t>
            </a: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07315" y="210185"/>
            <a:ext cx="8929370" cy="806450"/>
            <a:chOff x="350" y="75"/>
            <a:chExt cx="14062" cy="1270"/>
          </a:xfrm>
        </p:grpSpPr>
        <p:sp>
          <p:nvSpPr>
            <p:cNvPr id="4" name="圆角矩形 3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半闭框 8"/>
          <p:cNvSpPr/>
          <p:nvPr/>
        </p:nvSpPr>
        <p:spPr>
          <a:xfrm>
            <a:off x="243840" y="124650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8056245" y="569912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107315" y="210185"/>
            <a:ext cx="8929370" cy="806450"/>
            <a:chOff x="350" y="75"/>
            <a:chExt cx="14062" cy="1270"/>
          </a:xfrm>
        </p:grpSpPr>
        <p:sp>
          <p:nvSpPr>
            <p:cNvPr id="4" name="圆角矩形 3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250825" y="1345565"/>
            <a:ext cx="8716010" cy="53232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1700" b="0">
                <a:latin typeface="Times New Roman" panose="02020603050405020304" pitchFamily="18" charset="0"/>
              </a:rPr>
              <a:t>2. Самородные металлы и сульфидные руды – золото, медь, сульфиды меди (халькопирит, борнит, ковеллин, халькозин), полиметаллические руды, медно-никелевые руды, ртутные и сурьмяные руды. Самородное мелкое золото легко флотирует ксантогенатами при рН= 7-9. Золотые руды, содержащие сульфидные или окисленные минералы меди, обогащаются флотацией с получением коллективного медно-золотого концентрата, направляемого в плавку. Золото при плавке полностью извлекается в черновую медь, а при ее электролизе выпадает в шлам.Показатели флотации меди зависят от распределения ее по отдельным минералам. Извлечение мели в концентрат определяется соотношением между количеством меди в сульфидных и окисленных минералах, т.к. сульфиды извлекаются на 98, карбонаты – на 60%, а силикаты не извлекаются. Все сульфиды меди легко флотируются ксантогенатами при рН от 6 до 14.Для полиметаллических руд характерна агрегатная вкрапленность: сульфиды тесно срастаются между собой, образуя агрегаты, вкрапленные в породу. Для освобождения агрегатов от сростков с породой необходимо измельчение до 40-45% класса –74 мкм, а для разделения сульфидов необходимо тонкое измельчение: 90-99% класса –74мкм. Задача обогащения таких руд состоит в получении кондиционных медного, свинцового, цинкового и пиритного концентратов. В качестве собирателя применяют гетерополярные реагенты с сульфгидрильной группой. Схема может быть селективной, коллективно-селективной или коллективной.</a:t>
            </a:r>
            <a:endParaRPr lang="zh-CN" altLang="en-US" sz="1700"/>
          </a:p>
        </p:txBody>
      </p:sp>
      <p:sp>
        <p:nvSpPr>
          <p:cNvPr id="9" name="半闭框 8"/>
          <p:cNvSpPr/>
          <p:nvPr/>
        </p:nvSpPr>
        <p:spPr>
          <a:xfrm>
            <a:off x="100330" y="110299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8174990" y="591502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107315" y="210185"/>
            <a:ext cx="8929370" cy="806450"/>
            <a:chOff x="350" y="75"/>
            <a:chExt cx="14062" cy="1270"/>
          </a:xfrm>
        </p:grpSpPr>
        <p:sp>
          <p:nvSpPr>
            <p:cNvPr id="7" name="圆角矩形 6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1086485" y="1981835"/>
            <a:ext cx="6970395" cy="3692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41960"/>
            <a:r>
              <a:rPr lang="en-US" b="0">
                <a:latin typeface="Times New Roman" panose="02020603050405020304" pitchFamily="18" charset="0"/>
              </a:rPr>
              <a:t>3. Окисленные руды цветных металлов – свинцовые руды (англезит, церуссит), медные (малахит, азурит), цинковые (смитсонит), полиметаллические руды. Флотацию ведут сульфгидрильным собирателем с предварительной сульфидизацией сернистым натрием.      4. Карбонаты черных металлов и соли щелочно-земельных металлов, не содержищие кремнекислоту – апатит, флюорит, шеелит, барит, сидерит, доломит, кальцит. Минералы этой группы флотируют жирными карбоновыми кислотами, их мылами, алкилсульфатами, олеиновой кислотой. Расход от 0.15-0.3 кг/т. Для депрессии пустой породы применяют жидкое стекло, соду, кремнефтористый натрий. При селективной флотации реагентный режим сложен из-за близких флотационных свойств минералов.</a:t>
            </a:r>
            <a:endParaRPr lang="zh-CN" altLang="en-US"/>
          </a:p>
        </p:txBody>
      </p:sp>
      <p:sp>
        <p:nvSpPr>
          <p:cNvPr id="9" name="半闭框 8"/>
          <p:cNvSpPr/>
          <p:nvPr/>
        </p:nvSpPr>
        <p:spPr>
          <a:xfrm>
            <a:off x="351155" y="118935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半闭框 4"/>
          <p:cNvSpPr/>
          <p:nvPr/>
        </p:nvSpPr>
        <p:spPr>
          <a:xfrm rot="10800000">
            <a:off x="7913370" y="567436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045335" y="1945640"/>
            <a:ext cx="5260975" cy="2066925"/>
          </a:xfrm>
        </p:spPr>
        <p:txBody>
          <a:bodyPr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6579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6579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COMBINE_RELATE_SLIDE_ID" val="custom925310_1"/>
  <p:tag name="KSO_WM_TEMPLATE_CATEGORY" val="custom"/>
  <p:tag name="KSO_WM_TEMPLATE_INDEX" val="20196579"/>
  <p:tag name="KSO_WM_TEMPLATE_SUBCATEGORY" val="0"/>
  <p:tag name="KSO_WM_TEMPLATE_THUMBS_INDEX" val="1"/>
</p:tagLst>
</file>

<file path=ppt/theme/theme1.xml><?xml version="1.0" encoding="utf-8"?>
<a:theme xmlns:a="http://schemas.openxmlformats.org/drawingml/2006/main" name="1_Office 主题​​">
  <a:themeElements>
    <a:clrScheme name="自定义 4">
      <a:dk1>
        <a:srgbClr val="000000"/>
      </a:dk1>
      <a:lt1>
        <a:srgbClr val="FFFFFF"/>
      </a:lt1>
      <a:dk2>
        <a:srgbClr val="364048"/>
      </a:dk2>
      <a:lt2>
        <a:srgbClr val="8F7046"/>
      </a:lt2>
      <a:accent1>
        <a:srgbClr val="8F7046"/>
      </a:accent1>
      <a:accent2>
        <a:srgbClr val="C8AF92"/>
      </a:accent2>
      <a:accent3>
        <a:srgbClr val="C6BCB2"/>
      </a:accent3>
      <a:accent4>
        <a:srgbClr val="D7C9BC"/>
      </a:accent4>
      <a:accent5>
        <a:srgbClr val="364148"/>
      </a:accent5>
      <a:accent6>
        <a:srgbClr val="907046"/>
      </a:accent6>
      <a:hlink>
        <a:srgbClr val="D7C9BC"/>
      </a:hlink>
      <a:folHlink>
        <a:srgbClr val="BFBFB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6481</Words>
  <Application>WPS 演示</Application>
  <PresentationFormat>Экран (4:3)</PresentationFormat>
  <Paragraphs>68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Microsoft YaHei</vt:lpstr>
      <vt:lpstr>Times New Roman</vt:lpstr>
      <vt:lpstr/>
      <vt:lpstr>Arial Unicode MS</vt:lpstr>
      <vt:lpstr>Calibri</vt:lpstr>
      <vt:lpstr>Segoe Print</vt:lpstr>
      <vt:lpstr>1_Office 主题​​</vt:lpstr>
      <vt:lpstr>PowerPoint 演示文稿</vt:lpstr>
      <vt:lpstr>План занятия: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Tansholpan</dc:creator>
  <cp:lastModifiedBy>Meiirman</cp:lastModifiedBy>
  <cp:revision>21</cp:revision>
  <dcterms:created xsi:type="dcterms:W3CDTF">2018-09-06T13:57:00Z</dcterms:created>
  <dcterms:modified xsi:type="dcterms:W3CDTF">2020-03-19T05:40:52Z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