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20"/>
  </p:handoutMasterIdLst>
  <p:sldIdLst>
    <p:sldId id="256" r:id="rId3"/>
    <p:sldId id="258" r:id="rId4"/>
    <p:sldId id="287" r:id="rId5"/>
    <p:sldId id="288" r:id="rId6"/>
    <p:sldId id="289" r:id="rId7"/>
    <p:sldId id="290" r:id="rId8"/>
    <p:sldId id="291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3" r:id="rId17"/>
    <p:sldId id="304" r:id="rId18"/>
    <p:sldId id="286" r:id="rId19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91" d="100"/>
          <a:sy n="91" d="100"/>
        </p:scale>
        <p:origin x="-9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页眉占位符 409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zh-CN" altLang="en-US" sz="1200" dirty="0">
              <a:ea typeface="SimSun" panose="02010600030101010101" pitchFamily="2" charset="-122"/>
            </a:endParaRPr>
          </a:p>
        </p:txBody>
      </p:sp>
      <p:sp>
        <p:nvSpPr>
          <p:cNvPr id="4099" name="日期占位符 4098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endParaRPr lang="zh-CN" altLang="en-US" sz="1200" dirty="0">
              <a:ea typeface="SimSun" panose="02010600030101010101" pitchFamily="2" charset="-122"/>
            </a:endParaRPr>
          </a:p>
        </p:txBody>
      </p:sp>
      <p:sp>
        <p:nvSpPr>
          <p:cNvPr id="4100" name="页脚占位符 4099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endParaRPr lang="zh-CN" altLang="en-US" sz="1200" dirty="0">
              <a:ea typeface="SimSun" panose="02010600030101010101" pitchFamily="2" charset="-122"/>
            </a:endParaRPr>
          </a:p>
        </p:txBody>
      </p:sp>
      <p:sp>
        <p:nvSpPr>
          <p:cNvPr id="4101" name="灯片编号占位符 4100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>
                <a:ea typeface="SimSun" panose="02010600030101010101" pitchFamily="2" charset="-122"/>
              </a:rPr>
            </a:fld>
            <a:endParaRPr lang="zh-CN" altLang="en-US" sz="1200" dirty="0">
              <a:ea typeface="SimSun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5882"/>
                <a:invGamma/>
              </a:schemeClr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3079" name="图片 3078" descr="back_w"/>
          <p:cNvPicPr>
            <a:picLocks noChangeAspect="1"/>
          </p:cNvPicPr>
          <p:nvPr/>
        </p:nvPicPr>
        <p:blipFill>
          <a:blip r:embed="rId2"/>
          <a:srcRect l="6285"/>
          <a:stretch>
            <a:fillRect/>
          </a:stretch>
        </p:blipFill>
        <p:spPr>
          <a:xfrm>
            <a:off x="1524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0" name="图片 3079" descr="w_bo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688" y="2901950"/>
            <a:ext cx="3990975" cy="393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图片 3080" descr="a"/>
          <p:cNvPicPr>
            <a:picLocks noChangeAspect="1"/>
          </p:cNvPicPr>
          <p:nvPr/>
        </p:nvPicPr>
        <p:blipFill>
          <a:blip r:embed="rId4"/>
          <a:srcRect t="824"/>
          <a:stretch>
            <a:fillRect/>
          </a:stretch>
        </p:blipFill>
        <p:spPr>
          <a:xfrm>
            <a:off x="0" y="0"/>
            <a:ext cx="3892550" cy="6877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2" name="矩形 3081"/>
          <p:cNvSpPr/>
          <p:nvPr/>
        </p:nvSpPr>
        <p:spPr>
          <a:xfrm>
            <a:off x="95250" y="100013"/>
            <a:ext cx="261938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3" name="矩形 3082"/>
          <p:cNvSpPr/>
          <p:nvPr/>
        </p:nvSpPr>
        <p:spPr>
          <a:xfrm>
            <a:off x="395288" y="100013"/>
            <a:ext cx="261937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4" name="矩形 3083"/>
          <p:cNvSpPr/>
          <p:nvPr/>
        </p:nvSpPr>
        <p:spPr>
          <a:xfrm>
            <a:off x="695325" y="100013"/>
            <a:ext cx="261938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5" name="矩形 3084"/>
          <p:cNvSpPr/>
          <p:nvPr/>
        </p:nvSpPr>
        <p:spPr>
          <a:xfrm>
            <a:off x="395288" y="400050"/>
            <a:ext cx="261937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6" name="矩形 3085"/>
          <p:cNvSpPr/>
          <p:nvPr/>
        </p:nvSpPr>
        <p:spPr>
          <a:xfrm>
            <a:off x="95250" y="400050"/>
            <a:ext cx="261938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7" name="矩形 3086"/>
          <p:cNvSpPr/>
          <p:nvPr/>
        </p:nvSpPr>
        <p:spPr>
          <a:xfrm>
            <a:off x="95250" y="700088"/>
            <a:ext cx="261938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3088" name="图片 3087" descr="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0"/>
            <a:ext cx="5334000" cy="2333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9" name="图片 3088" descr="b"/>
          <p:cNvPicPr>
            <a:picLocks noChangeAspect="1"/>
          </p:cNvPicPr>
          <p:nvPr/>
        </p:nvPicPr>
        <p:blipFill>
          <a:blip r:embed="rId6"/>
          <a:srcRect t="8556"/>
          <a:stretch>
            <a:fillRect/>
          </a:stretch>
        </p:blipFill>
        <p:spPr>
          <a:xfrm>
            <a:off x="3886200" y="-219075"/>
            <a:ext cx="2209800" cy="2122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1" name="矩形 3090"/>
          <p:cNvSpPr/>
          <p:nvPr/>
        </p:nvSpPr>
        <p:spPr>
          <a:xfrm>
            <a:off x="5305425" y="5543550"/>
            <a:ext cx="1100138" cy="109537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2" name="矩形 3091"/>
          <p:cNvSpPr/>
          <p:nvPr/>
        </p:nvSpPr>
        <p:spPr>
          <a:xfrm>
            <a:off x="7824788" y="5543550"/>
            <a:ext cx="1100137" cy="109537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4" name="矩形 3093" descr="4"/>
          <p:cNvSpPr/>
          <p:nvPr/>
        </p:nvSpPr>
        <p:spPr>
          <a:xfrm>
            <a:off x="6562725" y="4291013"/>
            <a:ext cx="1100138" cy="109537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5" name="矩形 3094"/>
          <p:cNvSpPr/>
          <p:nvPr/>
        </p:nvSpPr>
        <p:spPr>
          <a:xfrm>
            <a:off x="7824788" y="3038475"/>
            <a:ext cx="1100137" cy="1095375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4" name="标题 3073"/>
          <p:cNvSpPr>
            <a:spLocks noGrp="1"/>
          </p:cNvSpPr>
          <p:nvPr>
            <p:ph type="ctrTitle"/>
          </p:nvPr>
        </p:nvSpPr>
        <p:spPr>
          <a:xfrm>
            <a:off x="990600" y="2590800"/>
            <a:ext cx="6400800" cy="7651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 algn="ctr">
              <a:buClrTx/>
              <a:buSzTx/>
              <a:buFontTx/>
              <a:defRPr sz="4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3075" name="副标题 3074"/>
          <p:cNvSpPr>
            <a:spLocks noGrp="1"/>
          </p:cNvSpPr>
          <p:nvPr>
            <p:ph type="subTitle" idx="1"/>
          </p:nvPr>
        </p:nvSpPr>
        <p:spPr>
          <a:xfrm>
            <a:off x="3886200" y="3432175"/>
            <a:ext cx="35052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r">
              <a:buClr>
                <a:schemeClr val="hlink"/>
              </a:buClr>
              <a:buSzTx/>
              <a:buFont typeface="Wingdings" panose="05000000000000000000" pitchFamily="2" charset="2"/>
              <a:buNone/>
              <a:defRPr sz="1600">
                <a:latin typeface="Arial" panose="020B0604020202020204" pitchFamily="34" charset="0"/>
              </a:defRPr>
            </a:lvl1pPr>
            <a:lvl2pPr marL="457200" lvl="1" indent="0" algn="ctr">
              <a:buClr>
                <a:schemeClr val="accent1"/>
              </a:buClr>
              <a:buSzTx/>
              <a:buFont typeface="Wingdings" panose="05000000000000000000" pitchFamily="2" charset="2"/>
              <a:buNone/>
              <a:defRPr sz="1600">
                <a:latin typeface="Arial" panose="020B0604020202020204" pitchFamily="34" charset="0"/>
              </a:defRPr>
            </a:lvl2pPr>
            <a:lvl3pPr marL="914400" lvl="2" indent="0" algn="ctr">
              <a:buClrTx/>
              <a:buSzTx/>
              <a:buFontTx/>
              <a:buNone/>
              <a:defRPr sz="1600">
                <a:latin typeface="Arial" panose="020B0604020202020204" pitchFamily="34" charset="0"/>
              </a:defRPr>
            </a:lvl3pPr>
            <a:lvl4pPr marL="1371600" lvl="3" indent="0" algn="ctr">
              <a:buClrTx/>
              <a:buSzTx/>
              <a:buFontTx/>
              <a:buNone/>
              <a:defRPr sz="1600">
                <a:latin typeface="Arial" panose="020B0604020202020204" pitchFamily="34" charset="0"/>
              </a:defRPr>
            </a:lvl4pPr>
            <a:lvl5pPr marL="1828800" lvl="4" indent="0" algn="ctr">
              <a:buClrTx/>
              <a:buSzTx/>
              <a:buFontTx/>
              <a:buNone/>
              <a:defRPr sz="1600">
                <a:latin typeface="Arial" panose="020B0604020202020204" pitchFamily="34" charset="0"/>
              </a:defRPr>
            </a:lvl5pPr>
          </a:lstStyle>
          <a:p>
            <a:pPr lvl="0"/>
            <a:r>
              <a:rPr lang="en-US" altLang="zh-CN" dirty="0"/>
              <a:t>Click to edit Master subtitle style</a:t>
            </a:r>
            <a:endParaRPr lang="en-US" altLang="zh-CN" dirty="0"/>
          </a:p>
        </p:txBody>
      </p:sp>
      <p:sp>
        <p:nvSpPr>
          <p:cNvPr id="3076" name="日期占位符 3075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ea typeface="SimSun" panose="02010600030101010101" pitchFamily="2" charset="-122"/>
              </a:defRPr>
            </a:lvl1pPr>
          </a:lstStyle>
          <a:p>
            <a:fld id="{BB962C8B-B14F-4D97-AF65-F5344CB8AC3E}" type="datetime1">
              <a:rPr lang="zh-CN" altLang="en-US" dirty="0"/>
            </a:fld>
            <a:endParaRPr lang="zh-CN" altLang="en-US" dirty="0"/>
          </a:p>
        </p:txBody>
      </p:sp>
      <p:sp>
        <p:nvSpPr>
          <p:cNvPr id="3077" name="页脚占位符 3076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200">
                <a:ea typeface="SimSun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078" name="灯片编号占位符 3077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ea typeface="SimSun" panose="02010600030101010101" pitchFamily="2" charset="-122"/>
              </a:defRPr>
            </a:lvl1pPr>
          </a:lstStyle>
          <a:p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3096" name="文本框 3095"/>
          <p:cNvSpPr txBox="1"/>
          <p:nvPr/>
        </p:nvSpPr>
        <p:spPr>
          <a:xfrm>
            <a:off x="7429500" y="171450"/>
            <a:ext cx="14478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r"/>
            <a:r>
              <a:rPr lang="en-US" altLang="zh-CN" sz="2000" i="1">
                <a:solidFill>
                  <a:srgbClr val="FFFFFF"/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LOGO</a:t>
            </a:r>
            <a:endParaRPr lang="en-US" altLang="zh-CN" sz="2000" i="1">
              <a:solidFill>
                <a:srgbClr val="FFFFFF"/>
              </a:solidFill>
              <a:latin typeface="Arial Black" panose="020B0A04020102020204" pitchFamily="34" charset="0"/>
              <a:ea typeface="SimSun" panose="02010600030101010101" pitchFamily="2" charset="-122"/>
            </a:endParaRPr>
          </a:p>
        </p:txBody>
      </p:sp>
      <p:sp>
        <p:nvSpPr>
          <p:cNvPr id="3097" name="矩形 3096"/>
          <p:cNvSpPr/>
          <p:nvPr/>
        </p:nvSpPr>
        <p:spPr>
          <a:xfrm>
            <a:off x="6578600" y="5540375"/>
            <a:ext cx="1074738" cy="1089025"/>
          </a:xfrm>
          <a:prstGeom prst="rect">
            <a:avLst/>
          </a:prstGeom>
          <a:solidFill>
            <a:schemeClr val="fol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8" name="矩形 3097"/>
          <p:cNvSpPr/>
          <p:nvPr/>
        </p:nvSpPr>
        <p:spPr>
          <a:xfrm>
            <a:off x="7840663" y="4291013"/>
            <a:ext cx="1074737" cy="1089025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30313"/>
            <a:ext cx="4032504" cy="50942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30313"/>
            <a:ext cx="4032504" cy="50942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46088"/>
            <a:ext cx="2057400" cy="58785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46088"/>
            <a:ext cx="6052930" cy="58785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11.png"/><Relationship Id="rId16" Type="http://schemas.openxmlformats.org/officeDocument/2006/relationships/image" Target="../media/image10.png"/><Relationship Id="rId15" Type="http://schemas.openxmlformats.org/officeDocument/2006/relationships/image" Target="../media/image1.png"/><Relationship Id="rId14" Type="http://schemas.openxmlformats.org/officeDocument/2006/relationships/image" Target="../media/image4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9020"/>
                <a:invGamma/>
              </a:schemeClr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1031" name="图片 1030" descr="d"/>
          <p:cNvPicPr>
            <a:picLocks noChangeAspect="1"/>
          </p:cNvPicPr>
          <p:nvPr/>
        </p:nvPicPr>
        <p:blipFill>
          <a:blip r:embed="rId14"/>
          <a:srcRect r="12857"/>
          <a:stretch>
            <a:fillRect/>
          </a:stretch>
        </p:blipFill>
        <p:spPr>
          <a:xfrm>
            <a:off x="4495800" y="0"/>
            <a:ext cx="4648200" cy="2333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2" name="图片 1031" descr="back_w"/>
          <p:cNvPicPr>
            <a:picLocks noChangeAspect="1"/>
          </p:cNvPicPr>
          <p:nvPr/>
        </p:nvPicPr>
        <p:blipFill>
          <a:blip r:embed="rId15"/>
          <a:srcRect l="628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图片 1032" descr="a_1"/>
          <p:cNvPicPr>
            <a:picLocks noChangeAspect="1"/>
          </p:cNvPicPr>
          <p:nvPr/>
        </p:nvPicPr>
        <p:blipFill>
          <a:blip r:embed="rId16"/>
          <a:srcRect l="2174"/>
          <a:stretch>
            <a:fillRect/>
          </a:stretch>
        </p:blipFill>
        <p:spPr>
          <a:xfrm>
            <a:off x="0" y="1549400"/>
            <a:ext cx="9144000" cy="530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4" name="矩形 1033"/>
          <p:cNvSpPr/>
          <p:nvPr/>
        </p:nvSpPr>
        <p:spPr>
          <a:xfrm>
            <a:off x="104775" y="100013"/>
            <a:ext cx="261938" cy="266700"/>
          </a:xfrm>
          <a:prstGeom prst="rect">
            <a:avLst/>
          </a:prstGeom>
          <a:solidFill>
            <a:schemeClr val="bg1">
              <a:alpha val="89999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5" name="矩形 1034"/>
          <p:cNvSpPr/>
          <p:nvPr/>
        </p:nvSpPr>
        <p:spPr>
          <a:xfrm>
            <a:off x="404813" y="100013"/>
            <a:ext cx="261937" cy="266700"/>
          </a:xfrm>
          <a:prstGeom prst="rect">
            <a:avLst/>
          </a:prstGeom>
          <a:solidFill>
            <a:schemeClr val="bg1">
              <a:alpha val="60001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6" name="矩形 1035"/>
          <p:cNvSpPr/>
          <p:nvPr/>
        </p:nvSpPr>
        <p:spPr>
          <a:xfrm>
            <a:off x="704850" y="100013"/>
            <a:ext cx="261938" cy="266700"/>
          </a:xfrm>
          <a:prstGeom prst="rect">
            <a:avLst/>
          </a:prstGeom>
          <a:solidFill>
            <a:schemeClr val="bg1">
              <a:alpha val="85001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7" name="矩形 1036"/>
          <p:cNvSpPr/>
          <p:nvPr/>
        </p:nvSpPr>
        <p:spPr>
          <a:xfrm>
            <a:off x="404813" y="400050"/>
            <a:ext cx="261937" cy="2667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8" name="矩形 1037"/>
          <p:cNvSpPr/>
          <p:nvPr/>
        </p:nvSpPr>
        <p:spPr>
          <a:xfrm>
            <a:off x="104775" y="400050"/>
            <a:ext cx="261938" cy="266700"/>
          </a:xfrm>
          <a:prstGeom prst="rect">
            <a:avLst/>
          </a:prstGeom>
          <a:solidFill>
            <a:schemeClr val="bg1">
              <a:alpha val="60001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9" name="矩形 1038"/>
          <p:cNvSpPr/>
          <p:nvPr/>
        </p:nvSpPr>
        <p:spPr>
          <a:xfrm>
            <a:off x="104775" y="700088"/>
            <a:ext cx="261938" cy="266700"/>
          </a:xfrm>
          <a:prstGeom prst="rect">
            <a:avLst/>
          </a:prstGeom>
          <a:solidFill>
            <a:schemeClr val="bg1">
              <a:alpha val="89999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40" name="文本框 1039"/>
          <p:cNvSpPr txBox="1"/>
          <p:nvPr/>
        </p:nvSpPr>
        <p:spPr>
          <a:xfrm>
            <a:off x="7839075" y="6400800"/>
            <a:ext cx="11430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r"/>
            <a:r>
              <a:rPr lang="en-US" altLang="zh-CN" sz="2000" i="1">
                <a:solidFill>
                  <a:srgbClr val="FFFFFF"/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LOGO</a:t>
            </a:r>
            <a:endParaRPr lang="en-US" altLang="zh-CN" sz="2000" i="1">
              <a:solidFill>
                <a:srgbClr val="FFFFFF"/>
              </a:solidFill>
              <a:latin typeface="Arial Black" panose="020B0A04020102020204" pitchFamily="34" charset="0"/>
              <a:ea typeface="SimSun" panose="02010600030101010101" pitchFamily="2" charset="-122"/>
            </a:endParaRPr>
          </a:p>
        </p:txBody>
      </p:sp>
      <p:pic>
        <p:nvPicPr>
          <p:cNvPr id="1041" name="图片 1040" descr="a_1"/>
          <p:cNvPicPr>
            <a:picLocks noChangeAspect="1"/>
          </p:cNvPicPr>
          <p:nvPr/>
        </p:nvPicPr>
        <p:blipFill>
          <a:blip r:embed="rId17"/>
          <a:srcRect r="2174"/>
          <a:stretch>
            <a:fillRect/>
          </a:stretch>
        </p:blipFill>
        <p:spPr>
          <a:xfrm>
            <a:off x="3657600" y="0"/>
            <a:ext cx="4800600" cy="278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750888" y="446088"/>
            <a:ext cx="7086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230313"/>
            <a:ext cx="8229600" cy="509428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19800" y="6499225"/>
            <a:ext cx="2133600" cy="228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900" b="1">
                <a:latin typeface="Verdana" panose="020B0604030504040204" pitchFamily="34" charset="0"/>
                <a:ea typeface="SimSun" panose="02010600030101010101" pitchFamily="2" charset="-122"/>
              </a:defRPr>
            </a:lvl1pPr>
          </a:lstStyle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47675" y="6477000"/>
            <a:ext cx="2209800" cy="2444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00">
                <a:ea typeface="SimSun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4038600" y="6477000"/>
            <a:ext cx="1219200" cy="2444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00">
                <a:ea typeface="SimSun" panose="02010600030101010101" pitchFamily="2" charset="-122"/>
              </a:defRPr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ftr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1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•"/>
        <a:defRPr sz="24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–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58" name="图片 2057" descr="b2"/>
          <p:cNvPicPr>
            <a:picLocks noChangeAspect="1"/>
          </p:cNvPicPr>
          <p:nvPr/>
        </p:nvPicPr>
        <p:blipFill>
          <a:blip r:embed="rId1">
            <a:lum bright="6000" contrast="6000"/>
          </a:blip>
          <a:stretch>
            <a:fillRect/>
          </a:stretch>
        </p:blipFill>
        <p:spPr>
          <a:xfrm>
            <a:off x="626745" y="1530985"/>
            <a:ext cx="1236663" cy="1371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61" name="矩形 2060"/>
          <p:cNvSpPr/>
          <p:nvPr/>
        </p:nvSpPr>
        <p:spPr>
          <a:xfrm>
            <a:off x="6578600" y="5540375"/>
            <a:ext cx="1074738" cy="108902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063" name="矩形 2062"/>
          <p:cNvSpPr/>
          <p:nvPr/>
        </p:nvSpPr>
        <p:spPr>
          <a:xfrm>
            <a:off x="7842250" y="4289425"/>
            <a:ext cx="1074738" cy="10890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8035" y="4989830"/>
            <a:ext cx="4385310" cy="1854200"/>
          </a:xfrm>
        </p:spPr>
        <p:txBody>
          <a:bodyPr>
            <a:normAutofit/>
          </a:bodyPr>
          <a:p>
            <a:pPr algn="ctr"/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амбеталиева</a:t>
            </a:r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Рахматулаевна</a:t>
            </a:r>
            <a:endParaRPr lang="ru-RU" altLang="ru-RU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(ФИО преподавателя)</a:t>
            </a:r>
            <a:endParaRPr lang="ru-RU" alt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Alima_78@mail,ru</a:t>
            </a:r>
            <a:endParaRPr lang="ru-RU" altLang="ru-RU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почта преподавателя )</a:t>
            </a:r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71145" y="3441700"/>
            <a:ext cx="716661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3200" b="0">
                <a:latin typeface="Times New Roman" panose="02020603050405020304" pitchFamily="18" charset="0"/>
              </a:rPr>
              <a:t> ФЛОТАЦИОННЫЕ МАШИНЫ</a:t>
            </a:r>
            <a:endParaRPr lang="en-US" sz="3200" b="0">
              <a:latin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6800" y="260060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 РЕСПУБЛИКИ КАЗАХСТАН                     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УНИВЕРСИТЕТ имени К.И. САТПАЕВА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6" name="Прямоугольник 6"/>
          <p:cNvSpPr/>
          <p:nvPr/>
        </p:nvSpPr>
        <p:spPr>
          <a:xfrm>
            <a:off x="986840" y="1032194"/>
            <a:ext cx="7560840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Металлургия и обогащение полезных ископаемых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(кафедра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Флотационные методы обогащения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(дисциплина)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765935" y="676275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sz="3200">
                <a:latin typeface="Times New Roman" panose="02020603050405020304" pitchFamily="18" charset="0"/>
              </a:rPr>
              <a:t> П</a:t>
            </a:r>
            <a:r>
              <a:rPr lang="ru-RU" altLang="en-US" sz="3200">
                <a:latin typeface="Times New Roman" panose="02020603050405020304" pitchFamily="18" charset="0"/>
              </a:rPr>
              <a:t>лан занятия:</a:t>
            </a:r>
            <a:endParaRPr lang="ru-RU" altLang="en-US" sz="3200">
              <a:latin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90420" y="1770698"/>
            <a:ext cx="5080000" cy="452310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28600" indent="10160"/>
            <a:r>
              <a:rPr lang="en-US" sz="2400">
                <a:latin typeface="Times New Roman" panose="02020603050405020304" pitchFamily="18" charset="0"/>
              </a:rPr>
              <a:t>1.Классификация флотационных машин</a:t>
            </a:r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r>
              <a:rPr lang="en-US" sz="2400">
                <a:latin typeface="Times New Roman" panose="02020603050405020304" pitchFamily="18" charset="0"/>
              </a:rPr>
              <a:t>2.Механические машины</a:t>
            </a:r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r>
              <a:rPr lang="en-US" sz="2400">
                <a:latin typeface="Times New Roman" panose="02020603050405020304" pitchFamily="18" charset="0"/>
              </a:rPr>
              <a:t>3.Пневмомеханические машины</a:t>
            </a:r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r>
              <a:rPr lang="en-US" sz="2400">
                <a:latin typeface="Times New Roman" panose="02020603050405020304" pitchFamily="18" charset="0"/>
              </a:rPr>
              <a:t>4.Машина для пенной сепарации</a:t>
            </a:r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r>
              <a:rPr lang="en-US" sz="2400">
                <a:latin typeface="Times New Roman" panose="02020603050405020304" pitchFamily="18" charset="0"/>
              </a:rPr>
              <a:t>5.Машина для колонной флотации</a:t>
            </a:r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endParaRPr lang="en-US" sz="2400">
              <a:latin typeface="Times New Roman" panose="02020603050405020304" pitchFamily="18" charset="0"/>
            </a:endParaRPr>
          </a:p>
          <a:p>
            <a:pPr marL="228600" indent="10160"/>
            <a:r>
              <a:rPr lang="en-US" sz="2400">
                <a:latin typeface="Times New Roman" panose="02020603050405020304" pitchFamily="18" charset="0"/>
              </a:rPr>
              <a:t>6.Вспомогательное оборудование</a:t>
            </a:r>
            <a:endParaRPr 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757873"/>
            <a:ext cx="8229600" cy="5094287"/>
          </a:xfrm>
        </p:spPr>
        <p:txBody>
          <a:bodyPr/>
          <a:p>
            <a:r>
              <a:rPr lang="zh-CN" altLang="en-US" sz="2000" b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ведения флотационного процесса флотационная машина должна обеспечивать: 1. перемешивание пульпы для поддержания частиц во взвешенном состоянии; 2. аэрацию пульпы; 3. спокойную зону пенообразования на поверхности машины; 4. непрерывную раздельную разгрузку пенного и камерного продуктов.</a:t>
            </a:r>
            <a:endParaRPr lang="zh-CN" altLang="en-US" sz="20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 b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Различия в конструкциях флотомашин определяются в основном способом перемешивания и аэрации пульпы. По этому признаку машины делятся на: 1) механические – перемешивание пульпы и засасывание воздуха осуществляется импеллером; 2) пневмомеханические – перемешивание пульпы осуществляется импеллером, а воздух подается принудительно; 3) пневматические – перемешивание и аэрация пульпы осуществляется подачей сжатого воздуха.</a:t>
            </a:r>
            <a:endParaRPr lang="zh-CN" altLang="en-US" sz="20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000" b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механических машин наибольшее распространение получили машины, разработанные институтом «Механобр», позднее усовершенствованные и имеющие маркировку ФМР – флотационная машина рудная. Машина ФМР компонуется из секций по 2 камеры, имеющих прямоугольное сечение в плане.</a:t>
            </a:r>
            <a:endParaRPr lang="zh-CN" altLang="en-US" sz="20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104775" y="2230120"/>
            <a:ext cx="3761740" cy="2905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739515" y="1210945"/>
            <a:ext cx="4843145" cy="4831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камера – всасывающая, вторая – прямоточная (рис. 23.1): 1 – всасывающая камера; 2 – прямоточная камера; 3 – окно для перетока пульпы, 4 – карман для приема пульпы, 5 – труба для подачи пульпы на импеллер; 6 – карман для выпуска отходов; 7 – шибер; 8 – штурвал. </a:t>
            </a:r>
            <a:endParaRPr lang="zh-CN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361315" y="2380615"/>
            <a:ext cx="3247390" cy="2984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/>
          <p:cNvSpPr txBox="1"/>
          <p:nvPr/>
        </p:nvSpPr>
        <p:spPr>
          <a:xfrm>
            <a:off x="3585845" y="1122680"/>
            <a:ext cx="5360670" cy="4431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endParaRPr lang="en-US">
              <a:latin typeface="Times New Roman" panose="02020603050405020304" pitchFamily="18" charset="0"/>
            </a:endParaRPr>
          </a:p>
          <a:p>
            <a:pPr indent="457200"/>
            <a:r>
              <a:rPr lang="en-US" sz="2400">
                <a:latin typeface="Times New Roman" panose="02020603050405020304" pitchFamily="18" charset="0"/>
              </a:rPr>
              <a:t>       Устройство камеры (рис. 23.2): 1 - камера машины; 2 – аэратор; 3 – лопатки импеллера, 4 – надыимпеллерный диск; 5 – труба для засасывания воздуха; 6 – патрубок для подачи пульпы на импеллер; 7 – успокоительная решетка; 8 – приемник пенного продукта, 9 – цепной пеногон, 10 – гребок пеногона, 11 – шкив клиноременной передачи; 12 – электропривод.</a:t>
            </a:r>
            <a:r>
              <a:rPr lang="en-US">
                <a:latin typeface="Times New Roman" panose="02020603050405020304" pitchFamily="18" charset="0"/>
              </a:rPr>
              <a:t> 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" name="文本框 101"/>
          <p:cNvSpPr txBox="1"/>
          <p:nvPr/>
        </p:nvSpPr>
        <p:spPr>
          <a:xfrm>
            <a:off x="793115" y="1209040"/>
            <a:ext cx="7798435" cy="43999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000">
                <a:latin typeface="Times New Roman" panose="02020603050405020304" pitchFamily="18" charset="0"/>
              </a:rPr>
              <a:t>Вал импеллера помещен в центральную трубу, в которой имеется трубка для подсоса воздуха из атмосферы. Нижняя часть центральной трубы переходит в надымпеллерный стакан, соединенный со статором. В стакане имеются боковые отверстия. Во всасывающих камерах через одно из них пульпа подается в зону импеллера. В прямоточныхз камерах это отверстие закрывают пробкой. Остальные отверстия служат для рециркуляции пульпы, их размер регулируется шибером со штоком. Всасывающая и прямоточная камеры разделены перегородкой с большим прямоугольным отверстием, величина которого регулируется заслонкой. Также она служит для регулирования уровня пульпы в камере. Пена удаляется пеносъемником в желоб для пенного продукта. Отходы разгружаются через порог в боковом кармане последней камеры.</a:t>
            </a:r>
            <a:endParaRPr lang="zh-CN" altLang="en-US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" name="文本框 101"/>
          <p:cNvSpPr txBox="1"/>
          <p:nvPr/>
        </p:nvSpPr>
        <p:spPr>
          <a:xfrm>
            <a:off x="808355" y="400050"/>
            <a:ext cx="756221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1800">
                <a:latin typeface="Times New Roman" panose="02020603050405020304" pitchFamily="18" charset="0"/>
              </a:rPr>
              <a:t>В рудной практике флотационные машины компонуются из 14 камер, не более, исходя из удобства обслуживания.</a:t>
            </a:r>
            <a:endParaRPr lang="zh-CN" altLang="en-US" sz="1800"/>
          </a:p>
        </p:txBody>
      </p:sp>
      <p:graphicFrame>
        <p:nvGraphicFramePr>
          <p:cNvPr id="2" name="表格 1"/>
          <p:cNvGraphicFramePr/>
          <p:nvPr/>
        </p:nvGraphicFramePr>
        <p:xfrm>
          <a:off x="2032000" y="1262698"/>
          <a:ext cx="0" cy="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0"/>
                <a:gridCol w="0"/>
              </a:tblGrid>
              <a:tr h="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539750" y="1034415"/>
            <a:ext cx="7624445" cy="33540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503555" y="4408805"/>
            <a:ext cx="8405495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sz="1800">
                <a:latin typeface="Times New Roman" panose="02020603050405020304" pitchFamily="18" charset="0"/>
              </a:rPr>
              <a:t>     Основной рабочей деталью машины является импеллер – диск с радиально расположенными вертикальными лопатками (рис. 23.3, слева – фронтальный разрез блока импеллер-статор, справа – вид сверху).      Устройство блока импеллер-статор: 1 - центральная труба для подсоса воздуха; 2 – лопатки импеллера; 3 – лопатки статора; 4 – надымпеллерный диск; 5 – отверстия для внутрикамерной циркуляции пульпы; 6 – регулируемые окна для подачи пульпы на импеллер; 7 – вал импеллера; 8 – надымпеллерный стакан.</a:t>
            </a:r>
            <a:endParaRPr lang="zh-CN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15708"/>
            <a:ext cx="8229600" cy="5094287"/>
          </a:xfrm>
        </p:spPr>
        <p:txBody>
          <a:bodyPr/>
          <a:p>
            <a:r>
              <a:rPr lang="en-US" sz="2000">
                <a:latin typeface="Times New Roman" panose="02020603050405020304" pitchFamily="18" charset="0"/>
                <a:sym typeface="+mn-ea"/>
              </a:rPr>
              <a:t>        Статор – диск с отверстиями и лопатками, расположенными под углом к радиусу диска статора. Статор увеличивает количество засасываемого воздуха и улучшает его диспергацию. Статор отводит от импеллера пульпу в объем камеры, гасит завихрения и увеличивает расход воздуха в машине в 2-2.5 раза. При остановке импеллера статор предохраняет его от заиливания. Статор и особенно импеллер сильно изнашиваются, поэтому их футеруют резиной. Благодаря статору в верхней части камеры, где происходит минерализация пузырьков, образуется относительно спокойная зона разделения минералов.Машина ФМР проста в эксплуатации и регулировании. Производительность машины по потоку составляет 1.2-2 объема одной камеры в минуту. Недостатком является резкое ухудшение аэрации при увеличении зазора между лопатками импеллера и статора более 8-10 мм. </a:t>
            </a:r>
            <a:endParaRPr lang="zh-CN" altLang="en-US"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04875"/>
            <a:ext cx="8229600" cy="676275"/>
          </a:xfrm>
        </p:spPr>
        <p:txBody>
          <a:bodyPr/>
          <a:p>
            <a:r>
              <a:rPr lang="en-US" altLang="zh-CN" sz="1600" b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zh-CN" altLang="en-US" sz="1600" b="0">
                <a:latin typeface="Times New Roman" panose="02020603050405020304" pitchFamily="18" charset="0"/>
                <a:cs typeface="Times New Roman" panose="02020603050405020304" pitchFamily="18" charset="0"/>
              </a:rPr>
              <a:t>Из пневмомеханических машин наиболее совершенной является машина, также разработанная институтом Механобр – ФПР – флотационная, пневмомеханическая, рудная </a:t>
            </a:r>
            <a:r>
              <a:rPr lang="en-US" altLang="zh-CN" sz="1600" b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16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361950" y="2348865"/>
            <a:ext cx="3614420" cy="3436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" name="文本框 102"/>
          <p:cNvSpPr txBox="1"/>
          <p:nvPr/>
        </p:nvSpPr>
        <p:spPr>
          <a:xfrm>
            <a:off x="3976370" y="1946275"/>
            <a:ext cx="471043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Машина состоит из прямоточных камер. 1 – вал импеллера, 2 – пальцы, 3 – успокоительный конус, 4 – пластины диспергатора. 5 – пластины успокоителя. 6 – блок подшипников, 7 – воздушный коллектор, 8 – труба для подачи воздуха, 9 – вентиль, 10 – шкив, 11 – окно.В каждой камере установлен на полом валу пальцевый импеллер-аэратор. Вокруг импеллера радиально укреплены к днищу камеры 12-16 пластин диспергатора. Выше диспергатора расположены радиальные пластины успокоителя, прикрепленные к боковым стенкам камеры.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" name="文本框 102"/>
          <p:cNvSpPr txBox="1"/>
          <p:nvPr/>
        </p:nvSpPr>
        <p:spPr>
          <a:xfrm>
            <a:off x="1123950" y="1126490"/>
            <a:ext cx="7029450" cy="4892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400">
                <a:latin typeface="Times New Roman" panose="02020603050405020304" pitchFamily="18" charset="0"/>
              </a:rPr>
              <a:t>В пневматических машинах диспергирование воздуха, подаваемого в пульпу, выполняется продавливанием его через трубки, неподвижные или подвижные пористые перегородки, а также с помощью эрлифта. Эти машины применяются для флотации руд несложного минерального состава. Степень аэрации здесь 15-35%. При такой аэрации пузырьки сталкиваются и коалесцируют. Крупность пузырьков составляет 3-4 мм в отличие от машин других типов (0.8-1.5мм). Недостатками являются: быстрое забивание пор аэраторов, осаждение зернистых частиц на дне, необходимость выпуска пульпы при остановках машины.</a:t>
            </a:r>
            <a:endParaRPr lang="zh-CN" alt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" name="文本框 102"/>
          <p:cNvSpPr txBox="1"/>
          <p:nvPr/>
        </p:nvSpPr>
        <p:spPr>
          <a:xfrm>
            <a:off x="894080" y="840740"/>
            <a:ext cx="735584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Наибольшее распространение получили аэролифтные (эрлифтные) машины АФМ, т.к. в них эти недостатки отсутствуют . </a:t>
            </a:r>
            <a:endParaRPr lang="zh-CN" altLang="en-US"/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5028565" y="2073275"/>
            <a:ext cx="3865880" cy="3836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" name="文本框 103"/>
          <p:cNvSpPr txBox="1"/>
          <p:nvPr/>
        </p:nvSpPr>
        <p:spPr>
          <a:xfrm>
            <a:off x="553720" y="1821815"/>
            <a:ext cx="4474845" cy="4523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Принцип действия заключается в следующем. Пульпа в центральной трубе насыщается воздухом, подаваемым принудительно. В связи с тем, что плотность аэрированной пульпы ниже, чем не аэрированной, пульпа поднимается вверх по центральной трубе. Для этого должно выполняться условие: h δ</a:t>
            </a:r>
            <a:r>
              <a:rPr lang="en-US" baseline="-25000">
                <a:latin typeface="Times New Roman" panose="02020603050405020304" pitchFamily="18" charset="0"/>
              </a:rPr>
              <a:t>1 </a:t>
            </a:r>
            <a:r>
              <a:rPr lang="en-US">
                <a:latin typeface="Times New Roman" panose="02020603050405020304" pitchFamily="18" charset="0"/>
              </a:rPr>
              <a:t>&gt; (h + H) δ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. Здесь h – глубина погружения эрлифта в не аэрированную пульпу; Н – подъем аэрированной пульпы над уровнем не аэрированной; δ</a:t>
            </a:r>
            <a:r>
              <a:rPr lang="en-US" baseline="-25000">
                <a:latin typeface="Times New Roman" panose="02020603050405020304" pitchFamily="18" charset="0"/>
              </a:rPr>
              <a:t>1</a:t>
            </a:r>
            <a:r>
              <a:rPr lang="en-US">
                <a:latin typeface="Times New Roman" panose="02020603050405020304" pitchFamily="18" charset="0"/>
              </a:rPr>
              <a:t>, δ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 – плотность не аэрированной и аэрированной пульпы. Предельная высота подъема пульпы: Н</a:t>
            </a:r>
            <a:r>
              <a:rPr lang="en-US" baseline="-25000">
                <a:latin typeface="Times New Roman" panose="02020603050405020304" pitchFamily="18" charset="0"/>
              </a:rPr>
              <a:t>пред</a:t>
            </a:r>
            <a:r>
              <a:rPr lang="en-US">
                <a:latin typeface="Times New Roman" panose="02020603050405020304" pitchFamily="18" charset="0"/>
              </a:rPr>
              <a:t> = h (δ</a:t>
            </a:r>
            <a:r>
              <a:rPr lang="en-US" baseline="-25000">
                <a:latin typeface="Times New Roman" panose="02020603050405020304" pitchFamily="18" charset="0"/>
              </a:rPr>
              <a:t>1</a:t>
            </a:r>
            <a:r>
              <a:rPr lang="en-US">
                <a:latin typeface="Times New Roman" panose="02020603050405020304" pitchFamily="18" charset="0"/>
              </a:rPr>
              <a:t> - δ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 ) / δ</a:t>
            </a:r>
            <a:r>
              <a:rPr lang="en-US" baseline="-25000">
                <a:latin typeface="Times New Roman" panose="02020603050405020304" pitchFamily="18" charset="0"/>
              </a:rPr>
              <a:t>2</a:t>
            </a:r>
            <a:r>
              <a:rPr lang="en-US">
                <a:latin typeface="Times New Roman" panose="02020603050405020304" pitchFamily="18" charset="0"/>
              </a:rPr>
              <a:t> .Рисунок 24.1.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" name="文本框 103"/>
          <p:cNvSpPr txBox="1"/>
          <p:nvPr/>
        </p:nvSpPr>
        <p:spPr>
          <a:xfrm>
            <a:off x="736600" y="616585"/>
            <a:ext cx="818388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Аэролифтные машины разработаны институтом Механобр, скорость флотации в них в 2 раза выше, чем в механических.Специально для флотации грубозернистых пульп создана машина пенной сепарации ФПС-16 (рис. 24.2). </a:t>
            </a:r>
            <a:endParaRPr lang="zh-CN" altLang="en-US"/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2336800" y="1836420"/>
            <a:ext cx="4305935" cy="29317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5" name="文本框 104"/>
          <p:cNvSpPr txBox="1"/>
          <p:nvPr/>
        </p:nvSpPr>
        <p:spPr>
          <a:xfrm>
            <a:off x="340360" y="4844415"/>
            <a:ext cx="846391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Пульпа с содержанием твердого 600-700г/л (при обычной флотации 100-120г/л), обработанная реагентами, подается на заранее созданный слой пены в машине. Пузырьки минерализуются при падении частиц на пену и прохождении через нее, поэтому вероятность флотации их гораздо выше, чем в других машинах. Кроме того, отсутствуют центробежные силы отрыва. 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5" name="文本框 104"/>
          <p:cNvSpPr txBox="1"/>
          <p:nvPr/>
        </p:nvSpPr>
        <p:spPr>
          <a:xfrm>
            <a:off x="1455420" y="1318260"/>
            <a:ext cx="6246495" cy="4154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0215"/>
            <a:r>
              <a:rPr lang="en-US" sz="2400">
                <a:latin typeface="Times New Roman" panose="02020603050405020304" pitchFamily="18" charset="0"/>
              </a:rPr>
              <a:t>К вспомогательному оборудованию во флотационном отделении относятся питатели реагентов, контактные чаны и эмульгаторы. Питатели реагентов предназначены для равномерной подачи реагентов в точно дозированном количестве. Конструктивно просты, несложны в обслуживании, надежны в работе. Конструкции и принцип действия зависят от типа реагентов и подразделяются на питатели для сухих сыпучих реагентов, жидких и вязких.</a:t>
            </a:r>
            <a:endParaRPr lang="zh-CN" altLang="en-US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3265" y="772160"/>
            <a:ext cx="7313295" cy="793115"/>
          </a:xfrm>
        </p:spPr>
        <p:txBody>
          <a:bodyPr/>
          <a:p>
            <a:r>
              <a:rPr lang="zh-CN" altLang="en-US" sz="1600" b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необходимого времени контакта пульпы с реагентами применяются контактные чаны типа КЧ.</a:t>
            </a:r>
            <a:endParaRPr lang="zh-CN" altLang="en-US" sz="16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184150" y="2322830"/>
            <a:ext cx="3012440" cy="31946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" name="文本框 105"/>
          <p:cNvSpPr txBox="1"/>
          <p:nvPr/>
        </p:nvSpPr>
        <p:spPr>
          <a:xfrm>
            <a:off x="3361690" y="1381760"/>
            <a:ext cx="5257800" cy="50774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      Контактный чан состоит из цилиндрического бака, по оси которого расположен вертикальный вал с мешалкой (импеллером). Вал импеллера помещен в открытую сверху и снизу вертикальную трубу большего диаметра, имеющую боковые отверстия для циркуляции пульпы. Мешалка поддерживает частицы во взвешенном состоянии. Пульпа поступает в центральную часть чана по трубе и попадает на мешалку, которая направляет ее вниз и к боковым стенкам чана. Далее потоки направляются вверх к разгрузочному отверстию.     Если флотационные реагенты взаимодействуют с поверхностью минерала быстро, то перемешивание пульпы с реагентами производится непосредственно во флотационной машине.Для угля применяются аппараты кондиционирования пульпы АКП.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6" name="文本框 105"/>
          <p:cNvSpPr txBox="1"/>
          <p:nvPr/>
        </p:nvSpPr>
        <p:spPr>
          <a:xfrm>
            <a:off x="678180" y="1028700"/>
            <a:ext cx="8004810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400">
                <a:latin typeface="Times New Roman" panose="02020603050405020304" pitchFamily="18" charset="0"/>
              </a:rPr>
              <a:t>Гидрофобные частицы быстро прилипают к пузырькам и удаляются из машины. Движение пены к разгрузочному порогу создается за счет подачи большего количества воздуха в аэраторы, расположенные ближе к загрузке пульпы. В нижней части пирамидальной ванны имеется выпускной затвор для отходов. Аэраторы выполнены в виде пористых керамических или резиновых трубок. В них подается воздух под давлением до 1.5 кг/см</a:t>
            </a:r>
            <a:r>
              <a:rPr lang="en-US" sz="2400" baseline="30000">
                <a:latin typeface="Times New Roman" panose="02020603050405020304" pitchFamily="18" charset="0"/>
              </a:rPr>
              <a:t>2</a:t>
            </a:r>
            <a:r>
              <a:rPr lang="en-US" sz="2400">
                <a:latin typeface="Times New Roman" panose="02020603050405020304" pitchFamily="18" charset="0"/>
              </a:rPr>
              <a:t>. Машины пенной сепарации изготавливаются одно- и много камерными, мелкими и глубокими. Наибольшее применение они получили при обогащении сильвинитовых руд. Этот принцип флотационного обогащения позволяет получать экономию за счет снижения затрат измельчение руды и имеет высокую скорость процесса.</a:t>
            </a:r>
            <a:endParaRPr lang="zh-CN" altLang="en-US"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6" name="文本框 105"/>
          <p:cNvSpPr txBox="1"/>
          <p:nvPr/>
        </p:nvSpPr>
        <p:spPr>
          <a:xfrm>
            <a:off x="2032000" y="-2800032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 </a:t>
            </a:r>
            <a:endParaRPr lang="zh-CN" altLang="en-US"/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375920" y="537845"/>
            <a:ext cx="3737610" cy="59010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7" name="文本框 106"/>
          <p:cNvSpPr txBox="1"/>
          <p:nvPr/>
        </p:nvSpPr>
        <p:spPr>
          <a:xfrm>
            <a:off x="4112895" y="537845"/>
            <a:ext cx="4474210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Для флотации тонкоизмельченных руд применяются колонные флотационные машины, в которых пузырьки и частицы движутся в противотоке.Колонная машина имеет высоту около 10м и диаметр 0.45м. В верхней части подается промывная вода и имеется труба для выпуска пенного продукта. Ниже уровня пульпы расположен трубопровод для подачи пульпы. В нижней части колонны имеется расширение, в котором расположен диффузор – конус с пористой поверхностью для аэрации пульпы. В диффузор подается воздух от воздуходувки. Ниже диффузора подсоединена воронка для выпуска камерного продукта (отходов). Колонные машины имеют высокую производительность на единицу занимаемой площади, потребляют меньше электроэнергии, ниже капитальные затраты.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矩形 38913"/>
          <p:cNvSpPr/>
          <p:nvPr/>
        </p:nvSpPr>
        <p:spPr>
          <a:xfrm>
            <a:off x="2057400" y="2819400"/>
            <a:ext cx="44958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  <a:normAutofit/>
          </a:bodyPr>
          <a:p>
            <a:pPr algn="ctr"/>
            <a:r>
              <a:rPr lang="zh-CN" altLang="en-US" sz="3600" b="1">
                <a:ln w="19050" cap="flat" cmpd="sng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effectLst>
                  <a:outerShdw dist="53882" dir="2699999" algn="ctr" rotWithShape="0">
                    <a:schemeClr val="tx1">
                      <a:alpha val="50000"/>
                    </a:scheme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Thank You !</a:t>
            </a:r>
            <a:endParaRPr lang="zh-CN" altLang="en-US" sz="3600" b="1">
              <a:ln w="19050" cap="flat" cmpd="sng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effectLst>
                <a:outerShdw dist="53882" dir="2699999" algn="ctr" rotWithShape="0">
                  <a:schemeClr val="tx1">
                    <a:alpha val="50000"/>
                  </a:schemeClr>
                </a:outerShdw>
              </a:effectLst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8916" name="矩形 38915"/>
          <p:cNvSpPr/>
          <p:nvPr/>
        </p:nvSpPr>
        <p:spPr>
          <a:xfrm>
            <a:off x="6578600" y="5540375"/>
            <a:ext cx="1074738" cy="108902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8917" name="矩形 38916"/>
          <p:cNvSpPr/>
          <p:nvPr/>
        </p:nvSpPr>
        <p:spPr>
          <a:xfrm>
            <a:off x="7842250" y="4289425"/>
            <a:ext cx="1074738" cy="108902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34TGp_education_light_ani">
  <a:themeElements>
    <a:clrScheme name="">
      <a:dk1>
        <a:srgbClr val="000000"/>
      </a:dk1>
      <a:lt1>
        <a:srgbClr val="F2D360"/>
      </a:lt1>
      <a:dk2>
        <a:srgbClr val="000066"/>
      </a:dk2>
      <a:lt2>
        <a:srgbClr val="808080"/>
      </a:lt2>
      <a:accent1>
        <a:srgbClr val="66B1CC"/>
      </a:accent1>
      <a:accent2>
        <a:srgbClr val="C85414"/>
      </a:accent2>
      <a:accent3>
        <a:srgbClr val="F7E5B7"/>
      </a:accent3>
      <a:accent4>
        <a:srgbClr val="000000"/>
      </a:accent4>
      <a:accent5>
        <a:srgbClr val="B9D4E2"/>
      </a:accent5>
      <a:accent6>
        <a:srgbClr val="B34B11"/>
      </a:accent6>
      <a:hlink>
        <a:srgbClr val="A6C701"/>
      </a:hlink>
      <a:folHlink>
        <a:srgbClr val="7D94F7"/>
      </a:folHlink>
    </a:clrScheme>
    <a:fontScheme name="">
      <a:majorFont>
        <a:latin typeface="Verdana"/>
        <a:ea typeface="Arial"/>
        <a:cs typeface=""/>
      </a:majorFont>
      <a:minorFont>
        <a:latin typeface="Verdana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2D360"/>
        </a:lt1>
        <a:dk2>
          <a:srgbClr val="000066"/>
        </a:dk2>
        <a:lt2>
          <a:srgbClr val="808080"/>
        </a:lt2>
        <a:accent1>
          <a:srgbClr val="66B1CC"/>
        </a:accent1>
        <a:accent2>
          <a:srgbClr val="C85414"/>
        </a:accent2>
        <a:accent3>
          <a:srgbClr val="F7E5B7"/>
        </a:accent3>
        <a:accent4>
          <a:srgbClr val="000000"/>
        </a:accent4>
        <a:accent5>
          <a:srgbClr val="B9D4E2"/>
        </a:accent5>
        <a:accent6>
          <a:srgbClr val="B34B11"/>
        </a:accent6>
        <a:hlink>
          <a:srgbClr val="A6C701"/>
        </a:hlink>
        <a:folHlink>
          <a:srgbClr val="7D94F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C0B6CE"/>
        </a:lt1>
        <a:dk2>
          <a:srgbClr val="4C004C"/>
        </a:dk2>
        <a:lt2>
          <a:srgbClr val="969696"/>
        </a:lt2>
        <a:accent1>
          <a:srgbClr val="89C41E"/>
        </a:accent1>
        <a:accent2>
          <a:srgbClr val="9A75E5"/>
        </a:accent2>
        <a:accent3>
          <a:srgbClr val="DCD7E3"/>
        </a:accent3>
        <a:accent4>
          <a:srgbClr val="000000"/>
        </a:accent4>
        <a:accent5>
          <a:srgbClr val="C4DEAA"/>
        </a:accent5>
        <a:accent6>
          <a:srgbClr val="8A68CD"/>
        </a:accent6>
        <a:hlink>
          <a:srgbClr val="77B0D3"/>
        </a:hlink>
        <a:folHlink>
          <a:srgbClr val="C5A5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8FD5CE"/>
        </a:lt1>
        <a:dk2>
          <a:srgbClr val="000066"/>
        </a:dk2>
        <a:lt2>
          <a:srgbClr val="808080"/>
        </a:lt2>
        <a:accent1>
          <a:srgbClr val="0A96E3"/>
        </a:accent1>
        <a:accent2>
          <a:srgbClr val="4695A8"/>
        </a:accent2>
        <a:accent3>
          <a:srgbClr val="C6E6E3"/>
        </a:accent3>
        <a:accent4>
          <a:srgbClr val="000000"/>
        </a:accent4>
        <a:accent5>
          <a:srgbClr val="AAC9EE"/>
        </a:accent5>
        <a:accent6>
          <a:srgbClr val="3E8596"/>
        </a:accent6>
        <a:hlink>
          <a:srgbClr val="99CC00"/>
        </a:hlink>
        <a:folHlink>
          <a:srgbClr val="8D8D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9516</Words>
  <Application>WPS 演示</Application>
  <PresentationFormat>在屏幕上显示</PresentationFormat>
  <Paragraphs>84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SimSun</vt:lpstr>
      <vt:lpstr>Wingdings</vt:lpstr>
      <vt:lpstr>Arial Black</vt:lpstr>
      <vt:lpstr>Verdana</vt:lpstr>
      <vt:lpstr>Times New Roman</vt:lpstr>
      <vt:lpstr>Microsoft YaHei</vt:lpstr>
      <vt:lpstr/>
      <vt:lpstr>Arial Unicode MS</vt:lpstr>
      <vt:lpstr>Segoe Print</vt:lpstr>
      <vt:lpstr>Calibri</vt:lpstr>
      <vt:lpstr>434TGp_education_light_ani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 Design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PowerTemplates</dc:title>
  <dc:creator>www.themegallery.com</dc:creator>
  <cp:lastModifiedBy>Meiirman</cp:lastModifiedBy>
  <cp:revision>10</cp:revision>
  <dcterms:created xsi:type="dcterms:W3CDTF">2007-05-12T02:09:00Z</dcterms:created>
  <dcterms:modified xsi:type="dcterms:W3CDTF">2020-03-19T06:14:26Z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