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13-апта" id="{d547be32-ad93-2026-4371-72f6a7b78404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>
            <p:ph idx="102" type="title" hasCustomPrompt="1"/>
          </p:nvPr>
        </p:nvSpPr>
        <p:spPr>
          <a:xfrm>
            <a:off x="640080" y="1371600"/>
            <a:ext cx="731520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4" name="Text 1"/>
          <p:cNvSpPr/>
          <p:nvPr>
            <p:ph idx="103" type="body" hasCustomPrompt="1"/>
          </p:nvPr>
        </p:nvSpPr>
        <p:spPr>
          <a:xfrm>
            <a:off x="640080" y="2926080"/>
            <a:ext cx="731520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640080" y="1371600"/>
            <a:ext cx="73152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ДНҚ-микрочиптер және биосенсорлар</a:t>
            </a:r>
            <a:endParaRPr lang="en-US" sz="38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640080" y="2926080"/>
            <a:ext cx="731520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CHE9131 ДНҚ технологиялары · 6В05105 Биотехнология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13-апта · Жаниязов Ж.А., аға оқытушы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Дәріс жоспары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Микрочип принципі және түрлері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Қолдану салалары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Артықшылықтары мен шектеулері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Биосенсордың құрылымы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Түрлендіргіштер және қолданылуы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13 / 15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апта · микрочиптер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Микрочип принципі</a:t>
            </a:r>
            <a:endParaRPr lang="en-US" sz="3000" dirty="0"/>
          </a:p>
        </p:txBody>
      </p:sp>
      <p:sp>
        <p:nvSpPr>
          <p:cNvPr id="3" name="step0"/>
          <p:cNvSpPr/>
          <p:nvPr/>
        </p:nvSpPr>
        <p:spPr>
          <a:xfrm>
            <a:off x="45720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4864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Чип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қатты бетте мыңдаған зонд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213741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6" name="step1"/>
          <p:cNvSpPr/>
          <p:nvPr/>
        </p:nvSpPr>
        <p:spPr>
          <a:xfrm>
            <a:off x="264033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73177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Белгілеу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үлгіні флуоресцентті бояу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432054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9" name="step2"/>
          <p:cNvSpPr/>
          <p:nvPr/>
        </p:nvSpPr>
        <p:spPr>
          <a:xfrm>
            <a:off x="482346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91490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Гибридизация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үлгі зондпен жұптасады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650367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12" name="step3"/>
          <p:cNvSpPr/>
          <p:nvPr/>
        </p:nvSpPr>
        <p:spPr>
          <a:xfrm>
            <a:off x="700659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709803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Сканерлеу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сигнал қарқындылығын талдау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457200" y="347472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Сигнал неғұрлым күшті болса, сәйкес тізбек үлгіде соғұрлым көп.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Микрочип түрлері</a:t>
            </a:r>
            <a:endParaRPr lang="en-US" sz="3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2926080"/>
                <a:gridCol w="530352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Түрі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Қолданылуы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кДНҚ-микрочип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Гендер экспрессиясын салыстыру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Олигонуклеотидті чип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Жоғары тығыздық, дәл анықтау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SNP-чип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Мыңдаған нұсқаны бір мезгілде генотиптеу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CGH-чип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Көшірме санының өзгерісін табу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Қолдану салалары</a:t>
            </a:r>
            <a:endParaRPr lang="en-US" sz="3000" dirty="0"/>
          </a:p>
        </p:txBody>
      </p:sp>
      <p:sp>
        <p:nvSpPr>
          <p:cNvPr id="3" name="card0"/>
          <p:cNvSpPr/>
          <p:nvPr/>
        </p:nvSpPr>
        <p:spPr>
          <a:xfrm>
            <a:off x="4572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943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Экспрессияны талдау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Норма мен патологияда белсенді гендерді салыстыру</a:t>
            </a:r>
            <a:endParaRPr lang="en-US" sz="1600" dirty="0"/>
          </a:p>
        </p:txBody>
      </p:sp>
      <p:sp>
        <p:nvSpPr>
          <p:cNvPr id="5" name="card1"/>
          <p:cNvSpPr/>
          <p:nvPr/>
        </p:nvSpPr>
        <p:spPr>
          <a:xfrm>
            <a:off x="46863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8234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Генотиптеу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Популяциялық зерттеулер, GWAS</a:t>
            </a:r>
            <a:endParaRPr lang="en-US" sz="1600" dirty="0"/>
          </a:p>
        </p:txBody>
      </p:sp>
      <p:sp>
        <p:nvSpPr>
          <p:cNvPr id="7" name="card2"/>
          <p:cNvSpPr/>
          <p:nvPr/>
        </p:nvSpPr>
        <p:spPr>
          <a:xfrm>
            <a:off x="4572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943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Онкодиагностика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Ісіктің молекулалық профилі</a:t>
            </a:r>
            <a:endParaRPr lang="en-US" sz="1600" dirty="0"/>
          </a:p>
        </p:txBody>
      </p:sp>
      <p:sp>
        <p:nvSpPr>
          <p:cNvPr id="9" name="card3"/>
          <p:cNvSpPr/>
          <p:nvPr/>
        </p:nvSpPr>
        <p:spPr>
          <a:xfrm>
            <a:off x="46863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8234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Патогендерді анықтау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Бір сынамада бірнеше микроб түрі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Артықшылықтары мен шектеулері</a:t>
            </a:r>
            <a:endParaRPr lang="en-US" sz="30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4114800"/>
                <a:gridCol w="411480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Артықшылығы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Шектеуі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Мыңдаған ген бір мезгілде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Тек алдын ала белгілі тізбектер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Жақсы қайталанғыштық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Кросс-гибридизация қаупі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Салыстырмалы түрде арзан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Сигналдың динамикалық диапазоны тар (RNA-seq-ке қарағанда)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Биосенсордың құрылымы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Биологиялық тану элементі: фермент, антидене, ДНҚ-зонд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Түрлендіргіш: биологиялық жауапты өлшенетін сигналға айналдырады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Сигнал өңдеу және көрсету блогы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Негізгі талаптар: талғампаздық, жылдамдық, қайталанғыштық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3 бөлік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тану, түрлендіру, сигнал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Түрлендіргіш түрлері</a:t>
            </a:r>
            <a:endParaRPr lang="en-US" sz="3000" dirty="0"/>
          </a:p>
        </p:txBody>
      </p:sp>
      <p:sp>
        <p:nvSpPr>
          <p:cNvPr id="3" name="card0"/>
          <p:cNvSpPr/>
          <p:nvPr/>
        </p:nvSpPr>
        <p:spPr>
          <a:xfrm>
            <a:off x="4572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943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Электрохимиялық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Ток немесе потенциал өзгерісі; глюкометр мысал</a:t>
            </a:r>
            <a:endParaRPr lang="en-US" sz="1600" dirty="0"/>
          </a:p>
        </p:txBody>
      </p:sp>
      <p:sp>
        <p:nvSpPr>
          <p:cNvPr id="5" name="card1"/>
          <p:cNvSpPr/>
          <p:nvPr/>
        </p:nvSpPr>
        <p:spPr>
          <a:xfrm>
            <a:off x="46863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8234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Оптикалық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Флуоресценция, SPR</a:t>
            </a:r>
            <a:endParaRPr lang="en-US" sz="1600" dirty="0"/>
          </a:p>
        </p:txBody>
      </p:sp>
      <p:sp>
        <p:nvSpPr>
          <p:cNvPr id="7" name="card2"/>
          <p:cNvSpPr/>
          <p:nvPr/>
        </p:nvSpPr>
        <p:spPr>
          <a:xfrm>
            <a:off x="4572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943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Пьезоэлектрлік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Бетке байланысқан масса өзгерісін өлшейді</a:t>
            </a:r>
            <a:endParaRPr lang="en-US" sz="1600" dirty="0"/>
          </a:p>
        </p:txBody>
      </p:sp>
      <p:sp>
        <p:nvSpPr>
          <p:cNvPr id="9" name="card3"/>
          <p:cNvSpPr/>
          <p:nvPr/>
        </p:nvSpPr>
        <p:spPr>
          <a:xfrm>
            <a:off x="46863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8234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Калориметриялық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Реакцияда бөлінетін жылу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ДНҚ-биосенсорлар және қолдану</a:t>
            </a:r>
            <a:endParaRPr lang="en-US" sz="3000" dirty="0"/>
          </a:p>
        </p:txBody>
      </p:sp>
      <p:sp>
        <p:nvSpPr>
          <p:cNvPr id="3" name="card0"/>
          <p:cNvSpPr/>
          <p:nvPr/>
        </p:nvSpPr>
        <p:spPr>
          <a:xfrm>
            <a:off x="4572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943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ДНҚ-зонд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Гибридизацияны электрод немесе оптика арқылы тіркеу</a:t>
            </a:r>
            <a:endParaRPr lang="en-US" sz="1600" dirty="0"/>
          </a:p>
        </p:txBody>
      </p:sp>
      <p:sp>
        <p:nvSpPr>
          <p:cNvPr id="5" name="card1"/>
          <p:cNvSpPr/>
          <p:nvPr/>
        </p:nvSpPr>
        <p:spPr>
          <a:xfrm>
            <a:off x="46863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8234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Диагностика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Патогендерді жылдам анықтау</a:t>
            </a:r>
            <a:endParaRPr lang="en-US" sz="1600" dirty="0"/>
          </a:p>
        </p:txBody>
      </p:sp>
      <p:sp>
        <p:nvSpPr>
          <p:cNvPr id="7" name="card2"/>
          <p:cNvSpPr/>
          <p:nvPr/>
        </p:nvSpPr>
        <p:spPr>
          <a:xfrm>
            <a:off x="4572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943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Экология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Су мен топырақ ластануын бақылау</a:t>
            </a:r>
            <a:endParaRPr lang="en-US" sz="1600" dirty="0"/>
          </a:p>
        </p:txBody>
      </p:sp>
      <p:sp>
        <p:nvSpPr>
          <p:cNvPr id="9" name="card3"/>
          <p:cNvSpPr/>
          <p:nvPr/>
        </p:nvSpPr>
        <p:spPr>
          <a:xfrm>
            <a:off x="46863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8234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Тағам қауіпсіздігі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Уыттар мен контаминанттарды табу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Қорытынды және бақылау сұрақтары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Микрочип қалай жұмыс істейді?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Биосенсордың үш негізгі бөлігі қандай?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Глюкометр қай түрлендіргішке жатады?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Тапсырма: ПР №13 «Қолдану бағыттары»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201–214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бет · [1] Brown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NA">
  <a:themeElements>
    <a:clrScheme name="DNA">
      <a:dk1>
        <a:srgbClr val="0B2A35"/>
      </a:dk1>
      <a:lt1>
        <a:srgbClr val="FFFFFF"/>
      </a:lt1>
      <a:dk2>
        <a:srgbClr val="0F4C5C"/>
      </a:dk2>
      <a:lt2>
        <a:srgbClr val="EAF4F4"/>
      </a:lt2>
      <a:accent1>
        <a:srgbClr val="1C7293"/>
      </a:accent1>
      <a:accent2>
        <a:srgbClr val="E36414"/>
      </a:accent2>
      <a:accent3>
        <a:srgbClr val="2A9D8F"/>
      </a:accent3>
      <a:accent4>
        <a:srgbClr val="8E5572"/>
      </a:accent4>
      <a:accent5>
        <a:srgbClr val="F4A261"/>
      </a:accent5>
      <a:accent6>
        <a:srgbClr val="5C7AEA"/>
      </a:accent6>
      <a:hlink>
        <a:srgbClr val="1C7293"/>
      </a:hlink>
      <a:folHlink>
        <a:srgbClr val="8E5572"/>
      </a:folHlink>
    </a:clrScheme>
    <a:fontScheme name="DNA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2026-10-20T03:56:19Z</dcterms:created>
  <dcterms:modified xsi:type="dcterms:W3CDTF">2026-10-20T03:56:19Z</dcterms:modified>
</cp:coreProperties>
</file>