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6-апта" id="{22500d27-7b03-b6a5-a2e4-7742aff2a7f1}">
          <p14:sldIdLst>
            <p14:sldId id="256"/>
            <p14:sldId id="257"/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2"/>
          </a:solidFill>
          <a:ln/>
        </p:spPr>
      </p:sp>
      <p:sp>
        <p:nvSpPr>
          <p:cNvPr id="3" name="Text 1"/>
          <p:cNvSpPr/>
          <p:nvPr>
            <p:ph idx="102" type="title" hasCustomPrompt="1"/>
          </p:nvPr>
        </p:nvSpPr>
        <p:spPr>
          <a:xfrm>
            <a:off x="640080" y="1371600"/>
            <a:ext cx="7315200" cy="13716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8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3800" dirty="0"/>
          </a:p>
        </p:txBody>
      </p:sp>
      <p:sp>
        <p:nvSpPr>
          <p:cNvPr id="4" name="Text 1"/>
          <p:cNvSpPr/>
          <p:nvPr>
            <p:ph idx="103" type="body" hasCustomPrompt="1"/>
          </p:nvPr>
        </p:nvSpPr>
        <p:spPr>
          <a:xfrm>
            <a:off x="640080" y="2926080"/>
            <a:ext cx="731520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chemeClr val="bg2"/>
                </a:solidFill>
              </a:defRPr>
            </a:lvl1pPr>
          </a:lstStyle>
          <a:p>
            <a:pPr algn="l" indent="0" marL="0">
              <a:buNone/>
            </a:pPr>
            <a:endParaRPr lang="en-US" sz="18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000" b="1" dirty="0">
                <a:solidFill>
                  <a:schemeClr val="tx2"/>
                </a:solidFill>
              </a:defRPr>
            </a:lvl1pPr>
          </a:lstStyle>
          <a:p>
            <a:pPr algn="l" indent="0" marL="0">
              <a:buNone/>
            </a:pPr>
            <a:endParaRPr lang="en-US" sz="3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title" hasCustomPrompt="1"/>
          </p:nvPr>
        </p:nvSpPr>
        <p:spPr>
          <a:xfrm>
            <a:off x="640080" y="1371600"/>
            <a:ext cx="73152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800" b="1" dirty="0">
                <a:solidFill>
                  <a:schemeClr val="bg1"/>
                </a:solidFill>
              </a:rPr>
              <a:t>Рестриктазалар және молекулалық клондау</a:t>
            </a:r>
            <a:endParaRPr lang="en-US" sz="3800" dirty="0"/>
          </a:p>
        </p:txBody>
      </p:sp>
      <p:sp>
        <p:nvSpPr>
          <p:cNvPr id="3" name="Text 1"/>
          <p:cNvSpPr/>
          <p:nvPr>
            <p:ph idx="103" type="body" hasCustomPrompt="1"/>
          </p:nvPr>
        </p:nvSpPr>
        <p:spPr>
          <a:xfrm>
            <a:off x="640080" y="2926080"/>
            <a:ext cx="731520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bg2"/>
                </a:solidFill>
              </a:rPr>
              <a:t>CHE9131 ДНҚ технологиялары · 6В05105 Биотехнология</a:t>
            </a:r>
            <a:endParaRPr lang="en-US" sz="1800" dirty="0"/>
          </a:p>
          <a:p>
            <a:pPr algn="l" indent="0" marL="0">
              <a:buNone/>
            </a:pPr>
            <a:r>
              <a:rPr lang="en-US" sz="1800" dirty="0">
                <a:solidFill>
                  <a:schemeClr val="bg2"/>
                </a:solidFill>
              </a:rPr>
              <a:t>6-апта · Жаниязов Ж.А., аға оқытушы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Дәріс жоспары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280160"/>
            <a:ext cx="512064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Рестриктазалар және олардың тану тізбектері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Жабысқақ және тұйық ұштар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Клондау кезеңдері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Клондау векторлары, плазмида картасы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Рекомбинантты клондарды іріктеу</a:t>
            </a:r>
            <a:endParaRPr lang="en-US" sz="1600" dirty="0"/>
          </a:p>
        </p:txBody>
      </p:sp>
      <p:sp>
        <p:nvSpPr>
          <p:cNvPr id="4" name="panel"/>
          <p:cNvSpPr/>
          <p:nvPr/>
        </p:nvSpPr>
        <p:spPr>
          <a:xfrm>
            <a:off x="5943600" y="1280160"/>
            <a:ext cx="2743200" cy="3108960"/>
          </a:xfrm>
          <a:prstGeom prst="roundRect">
            <a:avLst>
              <a:gd name="adj" fmla="val 3333"/>
            </a:avLst>
          </a:prstGeom>
          <a:solidFill>
            <a:schemeClr val="tx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035040" y="1280160"/>
            <a:ext cx="256032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accent5"/>
                </a:solidFill>
              </a:rPr>
              <a:t>6 / 15</a:t>
            </a:r>
            <a:endParaRPr lang="en-US" sz="4000" dirty="0"/>
          </a:p>
          <a:p>
            <a:pPr algn="ctr" indent="0" marL="0">
              <a:buNone/>
            </a:pPr>
            <a:r>
              <a:rPr lang="en-US" sz="1600" dirty="0">
                <a:solidFill>
                  <a:schemeClr val="bg1"/>
                </a:solidFill>
              </a:rPr>
              <a:t>апта · клондау</a:t>
            </a:r>
            <a:endParaRPr lang="en-US" sz="4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Рестриктазалар: ДНҚ «қайшысы»</a:t>
            </a:r>
            <a:endParaRPr lang="en-US" sz="3000" dirty="0"/>
          </a:p>
        </p:txBody>
      </p:sp>
      <p:sp>
        <p:nvSpPr>
          <p:cNvPr id="3" name="stat0"/>
          <p:cNvSpPr/>
          <p:nvPr/>
        </p:nvSpPr>
        <p:spPr>
          <a:xfrm>
            <a:off x="457200" y="1280160"/>
            <a:ext cx="1885950" cy="2011680"/>
          </a:xfrm>
          <a:prstGeom prst="roundRect">
            <a:avLst>
              <a:gd name="adj" fmla="val 4848"/>
            </a:avLst>
          </a:prstGeom>
          <a:solidFill>
            <a:schemeClr val="bg2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457200" y="1463040"/>
            <a:ext cx="188595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chemeClr val="accent2"/>
                </a:solidFill>
              </a:rPr>
              <a:t>1970</a:t>
            </a:r>
            <a:endParaRPr lang="en-US" sz="3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2240280"/>
            <a:ext cx="170307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Х. Смит HindII ферментін бөліп алды</a:t>
            </a:r>
            <a:endParaRPr lang="en-US" sz="1400" dirty="0"/>
          </a:p>
        </p:txBody>
      </p:sp>
      <p:sp>
        <p:nvSpPr>
          <p:cNvPr id="6" name="stat1"/>
          <p:cNvSpPr/>
          <p:nvPr/>
        </p:nvSpPr>
        <p:spPr>
          <a:xfrm>
            <a:off x="2571750" y="1280160"/>
            <a:ext cx="1885950" cy="2011680"/>
          </a:xfrm>
          <a:prstGeom prst="roundRect">
            <a:avLst>
              <a:gd name="adj" fmla="val 4848"/>
            </a:avLst>
          </a:prstGeom>
          <a:solidFill>
            <a:schemeClr val="bg2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2571750" y="1463040"/>
            <a:ext cx="188595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chemeClr val="accent2"/>
                </a:solidFill>
              </a:rPr>
              <a:t>1978</a:t>
            </a:r>
            <a:endParaRPr lang="en-US" sz="3200" dirty="0"/>
          </a:p>
        </p:txBody>
      </p:sp>
      <p:sp>
        <p:nvSpPr>
          <p:cNvPr id="8" name="Text 6"/>
          <p:cNvSpPr txBox="1"/>
          <p:nvPr/>
        </p:nvSpPr>
        <p:spPr>
          <a:xfrm>
            <a:off x="2663190" y="2240280"/>
            <a:ext cx="170307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Арбер, Натанс, Смит — Нобель сыйлығы</a:t>
            </a:r>
            <a:endParaRPr lang="en-US" sz="1400" dirty="0"/>
          </a:p>
        </p:txBody>
      </p:sp>
      <p:sp>
        <p:nvSpPr>
          <p:cNvPr id="9" name="stat2"/>
          <p:cNvSpPr/>
          <p:nvPr/>
        </p:nvSpPr>
        <p:spPr>
          <a:xfrm>
            <a:off x="4686300" y="1280160"/>
            <a:ext cx="1885950" cy="2011680"/>
          </a:xfrm>
          <a:prstGeom prst="roundRect">
            <a:avLst>
              <a:gd name="adj" fmla="val 4848"/>
            </a:avLst>
          </a:prstGeom>
          <a:solidFill>
            <a:schemeClr val="bg2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4686300" y="1463040"/>
            <a:ext cx="188595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chemeClr val="accent2"/>
                </a:solidFill>
              </a:rPr>
              <a:t>4–8 н.</a:t>
            </a:r>
            <a:endParaRPr lang="en-US" sz="3200" dirty="0"/>
          </a:p>
        </p:txBody>
      </p:sp>
      <p:sp>
        <p:nvSpPr>
          <p:cNvPr id="11" name="Text 9"/>
          <p:cNvSpPr txBox="1"/>
          <p:nvPr/>
        </p:nvSpPr>
        <p:spPr>
          <a:xfrm>
            <a:off x="4777740" y="2240280"/>
            <a:ext cx="170307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тану тізбегінің типтік ұзындығы</a:t>
            </a:r>
            <a:endParaRPr lang="en-US" sz="1400" dirty="0"/>
          </a:p>
        </p:txBody>
      </p:sp>
      <p:sp>
        <p:nvSpPr>
          <p:cNvPr id="12" name="stat3"/>
          <p:cNvSpPr/>
          <p:nvPr/>
        </p:nvSpPr>
        <p:spPr>
          <a:xfrm>
            <a:off x="6800850" y="1280160"/>
            <a:ext cx="1885950" cy="2011680"/>
          </a:xfrm>
          <a:prstGeom prst="roundRect">
            <a:avLst>
              <a:gd name="adj" fmla="val 4848"/>
            </a:avLst>
          </a:prstGeom>
          <a:solidFill>
            <a:schemeClr val="bg2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6800850" y="1463040"/>
            <a:ext cx="188595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chemeClr val="accent2"/>
                </a:solidFill>
              </a:rPr>
              <a:t>II тип</a:t>
            </a:r>
            <a:endParaRPr lang="en-US" sz="3200" dirty="0"/>
          </a:p>
        </p:txBody>
      </p:sp>
      <p:sp>
        <p:nvSpPr>
          <p:cNvPr id="14" name="Text 12"/>
          <p:cNvSpPr txBox="1"/>
          <p:nvPr/>
        </p:nvSpPr>
        <p:spPr>
          <a:xfrm>
            <a:off x="6892290" y="2240280"/>
            <a:ext cx="170307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клондауда қолданылатын топ</a:t>
            </a:r>
            <a:endParaRPr lang="en-US" sz="1400" dirty="0"/>
          </a:p>
        </p:txBody>
      </p:sp>
      <p:sp>
        <p:nvSpPr>
          <p:cNvPr id="15" name="Text 13"/>
          <p:cNvSpPr txBox="1"/>
          <p:nvPr/>
        </p:nvSpPr>
        <p:spPr>
          <a:xfrm>
            <a:off x="457200" y="3566160"/>
            <a:ext cx="8229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Бактерияларда рестриктазалар бөгде ДНҚ-дан (мысалы, фагтан) қорғайды.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Тану тізбектері</a:t>
            </a:r>
            <a:endParaRPr lang="en-US" sz="3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34440"/>
          <a:ext cx="8229600" cy="914400"/>
        </p:xfrm>
        <a:graphic>
          <a:graphicData uri="http://schemas.openxmlformats.org/drawingml/2006/table">
            <a:tbl>
              <a:tblPr/>
              <a:tblGrid>
                <a:gridCol w="1828800"/>
                <a:gridCol w="3657600"/>
                <a:gridCol w="2743200"/>
              </a:tblGrid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Фермент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Тану тізбегі (^ — кесу орны)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Ұштары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EcoRI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G^AATTC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жабысқақ (5′)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BamHI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G^GATCC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жабысқақ (5′)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HindIII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A^AGCTT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жабысқақ (5′)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SmaI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CCC^GGG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тұйық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Жабысқақ және тұйық ұштар</a:t>
            </a:r>
            <a:endParaRPr lang="en-US" sz="3000" dirty="0"/>
          </a:p>
        </p:txBody>
      </p:sp>
      <p:sp>
        <p:nvSpPr>
          <p:cNvPr id="3" name="card0"/>
          <p:cNvSpPr/>
          <p:nvPr/>
        </p:nvSpPr>
        <p:spPr>
          <a:xfrm>
            <a:off x="457200" y="123444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594360" y="134416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Жабысқақ ұштар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Шығыңқы бір тізбекті ұштар комплементарлы, лигирлеу тиімді әрі бағытты</a:t>
            </a:r>
            <a:endParaRPr lang="en-US" sz="1600" dirty="0"/>
          </a:p>
        </p:txBody>
      </p:sp>
      <p:sp>
        <p:nvSpPr>
          <p:cNvPr id="5" name="card1"/>
          <p:cNvSpPr/>
          <p:nvPr/>
        </p:nvSpPr>
        <p:spPr>
          <a:xfrm>
            <a:off x="4686300" y="123444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4823460" y="134416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Тұйық ұштар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Шығыңқы жоқ, кез келген тұйық ұшты жалғауға болады, бірақ тиімділігі төмен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457200" y="3108960"/>
            <a:ext cx="8229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Тану тізбектері палиндромды: екі тізбекте де 5′→3′ бағытында бірдей оқылады.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Клондау кезеңдері</a:t>
            </a:r>
            <a:endParaRPr lang="en-US" sz="3000" dirty="0"/>
          </a:p>
        </p:txBody>
      </p:sp>
      <p:sp>
        <p:nvSpPr>
          <p:cNvPr id="3" name="step0"/>
          <p:cNvSpPr/>
          <p:nvPr/>
        </p:nvSpPr>
        <p:spPr>
          <a:xfrm>
            <a:off x="457200" y="1371600"/>
            <a:ext cx="1680210" cy="1737360"/>
          </a:xfrm>
          <a:prstGeom prst="roundRect">
            <a:avLst>
              <a:gd name="adj" fmla="val 5442"/>
            </a:avLst>
          </a:prstGeom>
          <a:solidFill>
            <a:schemeClr val="accent1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548640" y="1371600"/>
            <a:ext cx="149733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Кесу</a:t>
            </a:r>
            <a:endParaRPr lang="en-US" sz="1600" dirty="0"/>
          </a:p>
          <a:p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вектор мен ген бір ферментпен</a:t>
            </a:r>
            <a:endParaRPr lang="en-US" sz="1600" dirty="0"/>
          </a:p>
        </p:txBody>
      </p:sp>
      <p:sp>
        <p:nvSpPr>
          <p:cNvPr id="5" name="Text 3"/>
          <p:cNvSpPr txBox="1"/>
          <p:nvPr/>
        </p:nvSpPr>
        <p:spPr>
          <a:xfrm>
            <a:off x="2137410" y="1874520"/>
            <a:ext cx="502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2"/>
                </a:solidFill>
              </a:rPr>
              <a:t>→</a:t>
            </a:r>
            <a:endParaRPr lang="en-US" sz="2400" dirty="0"/>
          </a:p>
        </p:txBody>
      </p:sp>
      <p:sp>
        <p:nvSpPr>
          <p:cNvPr id="6" name="step1"/>
          <p:cNvSpPr/>
          <p:nvPr/>
        </p:nvSpPr>
        <p:spPr>
          <a:xfrm>
            <a:off x="2640330" y="1371600"/>
            <a:ext cx="1680210" cy="1737360"/>
          </a:xfrm>
          <a:prstGeom prst="roundRect">
            <a:avLst>
              <a:gd name="adj" fmla="val 5442"/>
            </a:avLst>
          </a:prstGeom>
          <a:solidFill>
            <a:schemeClr val="accent1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2731770" y="1371600"/>
            <a:ext cx="149733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Лигирлеу</a:t>
            </a:r>
            <a:endParaRPr lang="en-US" sz="1600" dirty="0"/>
          </a:p>
          <a:p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ДНҚ-лигаза жалғайды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4320540" y="1874520"/>
            <a:ext cx="502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2"/>
                </a:solidFill>
              </a:rPr>
              <a:t>→</a:t>
            </a:r>
            <a:endParaRPr lang="en-US" sz="2400" dirty="0"/>
          </a:p>
        </p:txBody>
      </p:sp>
      <p:sp>
        <p:nvSpPr>
          <p:cNvPr id="9" name="step2"/>
          <p:cNvSpPr/>
          <p:nvPr/>
        </p:nvSpPr>
        <p:spPr>
          <a:xfrm>
            <a:off x="4823460" y="1371600"/>
            <a:ext cx="1680210" cy="1737360"/>
          </a:xfrm>
          <a:prstGeom prst="roundRect">
            <a:avLst>
              <a:gd name="adj" fmla="val 5442"/>
            </a:avLst>
          </a:prstGeom>
          <a:solidFill>
            <a:schemeClr val="accent1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4914900" y="1371600"/>
            <a:ext cx="149733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Трансформация</a:t>
            </a:r>
            <a:endParaRPr lang="en-US" sz="1600" dirty="0"/>
          </a:p>
          <a:p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бактерияға енгізу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6503670" y="1874520"/>
            <a:ext cx="502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2"/>
                </a:solidFill>
              </a:rPr>
              <a:t>→</a:t>
            </a:r>
            <a:endParaRPr lang="en-US" sz="2400" dirty="0"/>
          </a:p>
        </p:txBody>
      </p:sp>
      <p:sp>
        <p:nvSpPr>
          <p:cNvPr id="12" name="step3"/>
          <p:cNvSpPr/>
          <p:nvPr/>
        </p:nvSpPr>
        <p:spPr>
          <a:xfrm>
            <a:off x="7006590" y="1371600"/>
            <a:ext cx="1680210" cy="1737360"/>
          </a:xfrm>
          <a:prstGeom prst="roundRect">
            <a:avLst>
              <a:gd name="adj" fmla="val 5442"/>
            </a:avLst>
          </a:prstGeom>
          <a:solidFill>
            <a:schemeClr val="accent2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7098030" y="1371600"/>
            <a:ext cx="149733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Іріктеу</a:t>
            </a:r>
            <a:endParaRPr lang="en-US" sz="1600" dirty="0"/>
          </a:p>
          <a:p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рекомбинантты клондар</a:t>
            </a:r>
            <a:endParaRPr lang="en-US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457200" y="3474720"/>
            <a:ext cx="8229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Нәтиже: мақсатты ген бар және жасуша бөлінгенде көбейетін рекомбинантты ДНҚ.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Клондау векторлары</a:t>
            </a:r>
            <a:endParaRPr lang="en-US" sz="30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34440"/>
          <a:ext cx="8229600" cy="914400"/>
        </p:xfrm>
        <a:graphic>
          <a:graphicData uri="http://schemas.openxmlformats.org/drawingml/2006/table">
            <a:tbl>
              <a:tblPr/>
              <a:tblGrid>
                <a:gridCol w="3657600"/>
                <a:gridCol w="4572000"/>
              </a:tblGrid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Вектор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Қыстырма көлемі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Плазмида (pUC19)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шамамен 10 мың н.ж.-ға дейін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λ-фаг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≈ 20 мың н.ж.-ға дейін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Космида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≈ 35–45 мың н.ж.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BAC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100–300 мың н.ж.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Плазмида картасы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280160"/>
            <a:ext cx="512064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ori — репликация басталатын нүкте, көшірме санын анықтайды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Селективті маркер, мысалы AmpR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MCS — көп клондау орны, бірнеше рестрикция нүктесі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lacZα — көк–ақ іріктеуге арналған</a:t>
            </a:r>
            <a:endParaRPr lang="en-US" sz="1600" dirty="0"/>
          </a:p>
        </p:txBody>
      </p:sp>
      <p:sp>
        <p:nvSpPr>
          <p:cNvPr id="4" name="panel"/>
          <p:cNvSpPr/>
          <p:nvPr/>
        </p:nvSpPr>
        <p:spPr>
          <a:xfrm>
            <a:off x="5943600" y="1280160"/>
            <a:ext cx="2743200" cy="3108960"/>
          </a:xfrm>
          <a:prstGeom prst="roundRect">
            <a:avLst>
              <a:gd name="adj" fmla="val 3333"/>
            </a:avLst>
          </a:prstGeom>
          <a:solidFill>
            <a:schemeClr val="tx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035040" y="1280160"/>
            <a:ext cx="256032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accent5"/>
                </a:solidFill>
              </a:rPr>
              <a:t>MCS</a:t>
            </a:r>
            <a:endParaRPr lang="en-US" sz="4000" dirty="0"/>
          </a:p>
          <a:p>
            <a:pPr algn="ctr" indent="0" marL="0">
              <a:buNone/>
            </a:pPr>
            <a:r>
              <a:rPr lang="en-US" sz="1600" dirty="0">
                <a:solidFill>
                  <a:schemeClr val="bg1"/>
                </a:solidFill>
              </a:rPr>
              <a:t>көп клондау орны</a:t>
            </a:r>
            <a:endParaRPr lang="en-US" sz="4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Рекомбинанттарды іріктеу</a:t>
            </a:r>
            <a:endParaRPr lang="en-US" sz="3000" dirty="0"/>
          </a:p>
        </p:txBody>
      </p:sp>
      <p:sp>
        <p:nvSpPr>
          <p:cNvPr id="3" name="card0"/>
          <p:cNvSpPr/>
          <p:nvPr/>
        </p:nvSpPr>
        <p:spPr>
          <a:xfrm>
            <a:off x="457200" y="123444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594360" y="134416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Антибиотик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Тек вектор алған жасушалар антибиотикті ортада өседі</a:t>
            </a:r>
            <a:endParaRPr lang="en-US" sz="1600" dirty="0"/>
          </a:p>
        </p:txBody>
      </p:sp>
      <p:sp>
        <p:nvSpPr>
          <p:cNvPr id="5" name="card1"/>
          <p:cNvSpPr/>
          <p:nvPr/>
        </p:nvSpPr>
        <p:spPr>
          <a:xfrm>
            <a:off x="4686300" y="123444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4823460" y="134416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Көк–ақ іріктеу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X-gal және IPTG: ақ колония — қыстырмасы бар</a:t>
            </a:r>
            <a:endParaRPr lang="en-US" sz="1600" dirty="0"/>
          </a:p>
        </p:txBody>
      </p:sp>
      <p:sp>
        <p:nvSpPr>
          <p:cNvPr id="7" name="card2"/>
          <p:cNvSpPr/>
          <p:nvPr/>
        </p:nvSpPr>
        <p:spPr>
          <a:xfrm>
            <a:off x="457200" y="292608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94360" y="303580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Колония-ПЦР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Қыстырманың болуын жылдам тексереді</a:t>
            </a:r>
            <a:endParaRPr lang="en-US" sz="1600" dirty="0"/>
          </a:p>
        </p:txBody>
      </p:sp>
      <p:sp>
        <p:nvSpPr>
          <p:cNvPr id="9" name="card3"/>
          <p:cNvSpPr/>
          <p:nvPr/>
        </p:nvSpPr>
        <p:spPr>
          <a:xfrm>
            <a:off x="4686300" y="292608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4823460" y="303580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Рестрикциялық талдау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Плазмиданы кесіп, гельде фрагмент өлшемін салыстыру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Қорытынды және бақылау сұрақтары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280160"/>
            <a:ext cx="512064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Рестриктаза қандай қызмет атқарады?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Жабысқақ ұш неге ыңғайлы?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Плазмида векторының негізгі элементтерін атаңыз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Ақ колония нені білдіреді?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Тапсырма: ПР №6 «Вектор картасын талдау»</a:t>
            </a:r>
            <a:endParaRPr lang="en-US" sz="1600" dirty="0"/>
          </a:p>
        </p:txBody>
      </p:sp>
      <p:sp>
        <p:nvSpPr>
          <p:cNvPr id="4" name="panel"/>
          <p:cNvSpPr/>
          <p:nvPr/>
        </p:nvSpPr>
        <p:spPr>
          <a:xfrm>
            <a:off x="5943600" y="1280160"/>
            <a:ext cx="2743200" cy="3108960"/>
          </a:xfrm>
          <a:prstGeom prst="roundRect">
            <a:avLst>
              <a:gd name="adj" fmla="val 3333"/>
            </a:avLst>
          </a:prstGeom>
          <a:solidFill>
            <a:schemeClr val="tx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035040" y="1280160"/>
            <a:ext cx="256032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accent5"/>
                </a:solidFill>
              </a:rPr>
              <a:t>40–55</a:t>
            </a:r>
            <a:endParaRPr lang="en-US" sz="4000" dirty="0"/>
          </a:p>
          <a:p>
            <a:pPr algn="ctr" indent="0" marL="0">
              <a:buNone/>
            </a:pPr>
            <a:r>
              <a:rPr lang="en-US" sz="1600" dirty="0">
                <a:solidFill>
                  <a:schemeClr val="bg1"/>
                </a:solidFill>
              </a:rPr>
              <a:t>бет · [2] Green, Sambrook</a:t>
            </a:r>
            <a:endParaRPr lang="en-US" sz="4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NA">
  <a:themeElements>
    <a:clrScheme name="DNA">
      <a:dk1>
        <a:srgbClr val="0B2A35"/>
      </a:dk1>
      <a:lt1>
        <a:srgbClr val="FFFFFF"/>
      </a:lt1>
      <a:dk2>
        <a:srgbClr val="0F4C5C"/>
      </a:dk2>
      <a:lt2>
        <a:srgbClr val="EAF4F4"/>
      </a:lt2>
      <a:accent1>
        <a:srgbClr val="1C7293"/>
      </a:accent1>
      <a:accent2>
        <a:srgbClr val="E36414"/>
      </a:accent2>
      <a:accent3>
        <a:srgbClr val="2A9D8F"/>
      </a:accent3>
      <a:accent4>
        <a:srgbClr val="8E5572"/>
      </a:accent4>
      <a:accent5>
        <a:srgbClr val="F4A261"/>
      </a:accent5>
      <a:accent6>
        <a:srgbClr val="5C7AEA"/>
      </a:accent6>
      <a:hlink>
        <a:srgbClr val="1C7293"/>
      </a:hlink>
      <a:folHlink>
        <a:srgbClr val="8E5572"/>
      </a:folHlink>
    </a:clrScheme>
    <a:fontScheme name="DNA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2026-10-20T03:23:13Z</dcterms:created>
  <dcterms:modified xsi:type="dcterms:W3CDTF">2026-10-20T03:23:13Z</dcterms:modified>
</cp:coreProperties>
</file>