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8-апта" id="{fe144a0d-63da-27c8-b5c1-88a915761cac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Геномдық кітапханалар</a:t>
            </a:r>
            <a:endParaRPr lang="en-US" sz="38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CHE9131 ДНҚ технологиялары · 6В05105 Биотехнология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8-апта · Жаниязов Ж.А., аға оқытушы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Дәріс жоспары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Геномдық кітапхана ұғымы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Геномдық және кДНҚ-кітапханалар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Құру кезеңдері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Қажетті клон санын есептеу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Скрининг және қолданылуы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8 / 15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апта · кітапханалар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Геномдық кітапхана дегеніміз не?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Ағза геномының барлық фрагменттерін қамтитын рекомбинантты клондар жиынтығы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кДНҚ-кітапхана: тек экспрессияланатын гендер (мРНҚ-дан синтезделген кДНҚ)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Әр клонда геномның бір бөлігі бар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2 түрі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геномдық және кДНҚ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Геномдық және кДНҚ кітапханасы</a:t>
            </a:r>
            <a:endParaRPr lang="en-US" sz="3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Белгі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Геномдық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кДНҚ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Бастапқы материал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геномдық ДНҚ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мРНҚ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Интрондар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бар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жоқ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Реттеуші аймақтар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бар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жоқ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Тінге тәуелділік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жоқ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бар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Кітапхана құру кезеңдері</a:t>
            </a:r>
            <a:endParaRPr lang="en-US" sz="3000" dirty="0"/>
          </a:p>
        </p:txBody>
      </p:sp>
      <p:sp>
        <p:nvSpPr>
          <p:cNvPr id="3" name="step0"/>
          <p:cNvSpPr/>
          <p:nvPr/>
        </p:nvSpPr>
        <p:spPr>
          <a:xfrm>
            <a:off x="45720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ДНҚ алу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жоғары молекулалы ДНҚ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213741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6" name="step1"/>
          <p:cNvSpPr/>
          <p:nvPr/>
        </p:nvSpPr>
        <p:spPr>
          <a:xfrm>
            <a:off x="264033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73177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Рестрикция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ішінара кесу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432054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9" name="step2"/>
          <p:cNvSpPr/>
          <p:nvPr/>
        </p:nvSpPr>
        <p:spPr>
          <a:xfrm>
            <a:off x="482346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91490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Лигирлеу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векторға жалғау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50367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12" name="step3"/>
          <p:cNvSpPr/>
          <p:nvPr/>
        </p:nvSpPr>
        <p:spPr>
          <a:xfrm>
            <a:off x="700659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09803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Трансформация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хост жасуша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3474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Әр жасушаға бір рекомбинантты вектор түседі, сондықтан әр колония — бір клон.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Кітапхана көлемін есептеу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N = ln(1 – P) / ln(1 – f)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P — геномды қамту ықтималдығы, f — қыстырма өлшемі мен геном өлшемінің қатынасы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Мысал: E. coli (4,6 млн н.ж.), қыстырма 20 мың н.ж., P = 0,99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Нәтиже шамамен 1 000 клон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N≈1000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E. coli, 99% қамту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Кітапхананы скринингтеу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Гибридизация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Белгіленген зонд колониядағы ДНҚ-мен жұптасады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ПЦР-скрининг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Клон пулдарында мақсатты генді іздеу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Антиденелер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Экспрессиялық кітапханада ақуызды анықтау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Функционалды комплементация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Клон мутантты жасушада қызметті қалпына келтіреді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Қолданылуы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Генді клондау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Белгілі қызметі бар генді бөліп алу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Физикалық карта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Геномды бір-бірін жабатын клондармен картаға түсіру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Секвенирлеу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Үлкен геномдарды бөліктеп оқу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Экспрессияны зерттеу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кДНҚ арқылы тін мен жағдайға тәуелді гендер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1-ші аралық бақылауға дайындық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ДНҚ құрылымы мен қасиеттері (1–2 апта)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ДНҚ бөліп алу, ПЦР, электрофорез (3–5 апта)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Рестриктазалар және клондау (6-апта)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Секвенирлеу әдістері (7-апта)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Геномдық кітапханалар (8-апта)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10 балл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1-ші аралық бақылау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Қорытынды және бақылау сұрақтары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Геномдық және кДНҚ-кітапхананың айырмасы қандай?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Кітапхана көлемі қандай шамаларға тәуелді?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Скринингтің қандай тәсілдерін білесіз?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Тапсырма: ПР №8 «GenBank базасымен жұмыс»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Келесі апта: GenBank, [1] 141–159 б.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ПР №8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GenBank базасымен жұмыс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NA">
  <a:themeElements>
    <a:clrScheme name="DNA">
      <a:dk1>
        <a:srgbClr val="0B2A35"/>
      </a:dk1>
      <a:lt1>
        <a:srgbClr val="FFFFFF"/>
      </a:lt1>
      <a:dk2>
        <a:srgbClr val="0F4C5C"/>
      </a:dk2>
      <a:lt2>
        <a:srgbClr val="EAF4F4"/>
      </a:lt2>
      <a:accent1>
        <a:srgbClr val="1C7293"/>
      </a:accent1>
      <a:accent2>
        <a:srgbClr val="E36414"/>
      </a:accent2>
      <a:accent3>
        <a:srgbClr val="2A9D8F"/>
      </a:accent3>
      <a:accent4>
        <a:srgbClr val="8E5572"/>
      </a:accent4>
      <a:accent5>
        <a:srgbClr val="F4A261"/>
      </a:accent5>
      <a:accent6>
        <a:srgbClr val="5C7AEA"/>
      </a:accent6>
      <a:hlink>
        <a:srgbClr val="1C7293"/>
      </a:hlink>
      <a:folHlink>
        <a:srgbClr val="8E5572"/>
      </a:folHlink>
    </a:clrScheme>
    <a:fontScheme name="DN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2026-10-20T03:23:14Z</dcterms:created>
  <dcterms:modified xsi:type="dcterms:W3CDTF">2026-10-20T03:23:14Z</dcterms:modified>
</cp:coreProperties>
</file>