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Неделя 4" id="{b652fa1a-cb1a-dcdb-6e92-54d626a01cf1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Сложные признаки и исключения из законов Менделя</a:t>
            </a:r>
            <a:endParaRPr lang="en-US" sz="38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CHE 8952 Общая генетика · 6B05105 Биотехнология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Неделя 4 · Жаниязов Ж.А., старший преподаватель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План лекции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Дигибридное скрещивание и III закон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Неполное доминирование и кодоминирование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Множественные аллели, группы крови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Взаимодействие генов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Сцепленное наследование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4 / 15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неделя · сложные признаки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Дигибридное скрещивание</a:t>
            </a:r>
            <a:endParaRPr lang="en-US" sz="3000" dirty="0"/>
          </a:p>
        </p:txBody>
      </p:sp>
      <p:sp>
        <p:nvSpPr>
          <p:cNvPr id="3" name="step0"/>
          <p:cNvSpPr/>
          <p:nvPr/>
        </p:nvSpPr>
        <p:spPr>
          <a:xfrm>
            <a:off x="457200" y="1371600"/>
            <a:ext cx="2194560" cy="1737360"/>
          </a:xfrm>
          <a:prstGeom prst="roundRect">
            <a:avLst>
              <a:gd name="adj" fmla="val 5263"/>
            </a:avLst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48640" y="1371600"/>
            <a:ext cx="20116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P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AABB × aabb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2651760" y="1874520"/>
            <a:ext cx="82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6" name="step1"/>
          <p:cNvSpPr/>
          <p:nvPr/>
        </p:nvSpPr>
        <p:spPr>
          <a:xfrm>
            <a:off x="3474720" y="1371600"/>
            <a:ext cx="2194560" cy="1737360"/>
          </a:xfrm>
          <a:prstGeom prst="roundRect">
            <a:avLst>
              <a:gd name="adj" fmla="val 5263"/>
            </a:avLst>
          </a:prstGeom>
          <a:solidFill>
            <a:schemeClr val="accent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3566160" y="1371600"/>
            <a:ext cx="20116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F1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все AaBb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5669280" y="1874520"/>
            <a:ext cx="82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9" name="step2"/>
          <p:cNvSpPr/>
          <p:nvPr/>
        </p:nvSpPr>
        <p:spPr>
          <a:xfrm>
            <a:off x="6492240" y="1371600"/>
            <a:ext cx="2194560" cy="1737360"/>
          </a:xfrm>
          <a:prstGeom prst="roundRect">
            <a:avLst>
              <a:gd name="adj" fmla="val 5263"/>
            </a:avLst>
          </a:prstGeom>
          <a:solidFill>
            <a:schemeClr val="accent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583680" y="1371600"/>
            <a:ext cx="20116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F2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9 : 3 : 3 : 1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457200" y="347472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Две пары признаков наследуются независимо, если гены лежат в разных хромосомах.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III закон: независимое наследование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Дигетерозигота AaBb образует 4 типа гамет: AB, Ab, aB, ab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Каждый тип гамет встречается с частотой 25%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Решётка Пеннета содержит 16 сочетаний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Расщепление по фенотипу 9 : 3 : 3 : 1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9:3:3:1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расщепление в F2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Правило умножения вероятностей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Каждую пару признаков анализируем отдельно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Вероятности независимых событий перемножаем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Пример: (3/4) × (3/4) = 9/16 — оба доминантных признака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Проверка: сумма всех классов равна 16/16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×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вместо решётки 4×4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Неполное доминирование и кодоминирование</a:t>
            </a:r>
            <a:endParaRPr lang="en-US" sz="30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2560320"/>
                <a:gridCol w="3291840"/>
                <a:gridCol w="237744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Явление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Пример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Результат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Неполное доминирование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Ночная красавица: красный × белый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розовые, F2 1 : 2 : 1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Кодоминирование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Группа крови AB (IAIB)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проявляются оба аллеля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Множественные аллели: группы крови AB0</a:t>
            </a:r>
            <a:endParaRPr lang="en-US" sz="30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548640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Группа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Генотипы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I (0)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ii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II (A)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IAIA, IAi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III (B)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IBIB, IBi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IV (AB)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IAIB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457200" y="356616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Три аллеля IA, IB, i; у человека всегда два из них.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Взаимодействие неаллельных генов</a:t>
            </a:r>
            <a:endParaRPr lang="en-US" sz="3000" dirty="0"/>
          </a:p>
        </p:txBody>
      </p:sp>
      <p:sp>
        <p:nvSpPr>
          <p:cNvPr id="3" name="card0"/>
          <p:cNvSpPr/>
          <p:nvPr/>
        </p:nvSpPr>
        <p:spPr>
          <a:xfrm>
            <a:off x="4572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943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Комплементарность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Признак появляется при наличии двух генов вместе</a:t>
            </a:r>
            <a:endParaRPr lang="en-US" sz="1600" dirty="0"/>
          </a:p>
        </p:txBody>
      </p:sp>
      <p:sp>
        <p:nvSpPr>
          <p:cNvPr id="5" name="card1"/>
          <p:cNvSpPr/>
          <p:nvPr/>
        </p:nvSpPr>
        <p:spPr>
          <a:xfrm>
            <a:off x="46863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8234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Эпистаз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Один ген подавляет проявление другого</a:t>
            </a:r>
            <a:endParaRPr lang="en-US" sz="1600" dirty="0"/>
          </a:p>
        </p:txBody>
      </p:sp>
      <p:sp>
        <p:nvSpPr>
          <p:cNvPr id="7" name="card2"/>
          <p:cNvSpPr/>
          <p:nvPr/>
        </p:nvSpPr>
        <p:spPr>
          <a:xfrm>
            <a:off x="4572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943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Полимерия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Признак зависит от многих генов: рост, цвет кожи</a:t>
            </a:r>
            <a:endParaRPr lang="en-US" sz="1600" dirty="0"/>
          </a:p>
        </p:txBody>
      </p:sp>
      <p:sp>
        <p:nvSpPr>
          <p:cNvPr id="9" name="card3"/>
          <p:cNvSpPr/>
          <p:nvPr/>
        </p:nvSpPr>
        <p:spPr>
          <a:xfrm>
            <a:off x="46863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8234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Плейотропия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Один ген влияет на несколько признаков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Сцепленное наследование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Гены одной хромосомы наследуются вместе (Морган)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Кроссинговер нарушает сцепление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Частота рекомбинации пропорциональна расстоянию между генами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1% рекомбинации соответствует 1 сантиморгане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1 сМ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1% рекомбинации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Итоги и контрольные вопросы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Какое расщепление даёт дигибридное скрещивание?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Чем кодоминирование отличается от неполного доминирования?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Какие генотипы возможны у людей с группой крови A?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Практика: дигибридные задачи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50–70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стр. · [1]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NA">
  <a:themeElements>
    <a:clrScheme name="DNA">
      <a:dk1>
        <a:srgbClr val="0B2A35"/>
      </a:dk1>
      <a:lt1>
        <a:srgbClr val="FFFFFF"/>
      </a:lt1>
      <a:dk2>
        <a:srgbClr val="0F4C5C"/>
      </a:dk2>
      <a:lt2>
        <a:srgbClr val="EAF4F4"/>
      </a:lt2>
      <a:accent1>
        <a:srgbClr val="1C7293"/>
      </a:accent1>
      <a:accent2>
        <a:srgbClr val="E36414"/>
      </a:accent2>
      <a:accent3>
        <a:srgbClr val="2A9D8F"/>
      </a:accent3>
      <a:accent4>
        <a:srgbClr val="8E5572"/>
      </a:accent4>
      <a:accent5>
        <a:srgbClr val="F4A261"/>
      </a:accent5>
      <a:accent6>
        <a:srgbClr val="5C7AEA"/>
      </a:accent6>
      <a:hlink>
        <a:srgbClr val="1C7293"/>
      </a:hlink>
      <a:folHlink>
        <a:srgbClr val="8E5572"/>
      </a:folHlink>
    </a:clrScheme>
    <a:fontScheme name="DNA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2026-10-20T06:07:57Z</dcterms:created>
  <dcterms:modified xsi:type="dcterms:W3CDTF">2026-10-20T06:07:57Z</dcterms:modified>
</cp:coreProperties>
</file>