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11" id="{97ef9f70-14ea-f9f3-63a6-943e4dc13dd2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  <p14:sldId id="269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Аннотация генома и анализ генов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11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аннотация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Особенности генов бактерий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Prokka и его результаты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Функциональный анализ генов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Ограничения и групповые презентации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11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аннотация генома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такое аннотация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Определение положения и функции элементов генома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Структурная: поиск генов, рРНК, тРНК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Функциональная: назначение продукта и функции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Следует за сборкой генома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Gene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где и что делает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Что ищем в геноме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CDS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Белок-кодирующие гены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рРНК и тРНК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Гены рибосомальных и транспортных РНК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ncRNA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Некодирующие РНК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Другие элементы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CRISPR-массивы, регуляторные участки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Особенности генов бактерий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Интронов нет, гены расположены плотно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ORF идёт от старт-кодона до стоп-кодона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Старты: ATG, реже GTG и TTG; стопы: TAA, TAG, TGA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Перед геном находится участок связывания рибосомы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ORF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открытая рамка считывания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Поиск ORF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6 рамок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три на каждой цепи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Старт и стоп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поиск кодонов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Отбор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длинные ORF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Гены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предсказание Prodigal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Prokka использует Prodigal для предсказания генов.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Prokka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Быстрая аннотация геномов бактерий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Prodigal ищет гены, Aragorn — тРНК, Barrnap — рРНК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Функции назначаются по базам белков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Вывод: GFF, GenBank, FASTA белков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Prokka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аннотация бактерий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Команда Prokka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4023360"/>
                <a:gridCol w="420624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Параметр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--outdir out --prefix sample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Каталог и префикс файлов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--genus --species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Название организма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--kingdom Bacteria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Группа организмов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--cpus 8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потоков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contigs.fasta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Входная сборка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Файлы результатов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Расширение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Содержание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.gff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Аннотация (положение признаков)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.gbk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Формат GenBank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.faa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Белки в FASTA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.ffn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Нуклеотидные последовательности генов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.tsv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Таблица признаков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.txt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Итоговая статистика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Статистика аннотации</a:t>
            </a:r>
            <a:endParaRPr lang="en-US" sz="3000" dirty="0"/>
          </a:p>
        </p:txBody>
      </p:sp>
      <p:sp>
        <p:nvSpPr>
          <p:cNvPr id="3" name="stat0"/>
          <p:cNvSpPr/>
          <p:nvPr/>
        </p:nvSpPr>
        <p:spPr>
          <a:xfrm>
            <a:off x="4572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4572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contigs</a:t>
            </a:r>
            <a:endParaRPr lang="en-US" sz="3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число контигов</a:t>
            </a:r>
            <a:endParaRPr lang="en-US" sz="1400" dirty="0"/>
          </a:p>
        </p:txBody>
      </p:sp>
      <p:sp>
        <p:nvSpPr>
          <p:cNvPr id="6" name="stat1"/>
          <p:cNvSpPr/>
          <p:nvPr/>
        </p:nvSpPr>
        <p:spPr>
          <a:xfrm>
            <a:off x="25717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5717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bases</a:t>
            </a:r>
            <a:endParaRPr lang="en-US" sz="3200" dirty="0"/>
          </a:p>
        </p:txBody>
      </p:sp>
      <p:sp>
        <p:nvSpPr>
          <p:cNvPr id="8" name="Text 6"/>
          <p:cNvSpPr txBox="1"/>
          <p:nvPr/>
        </p:nvSpPr>
        <p:spPr>
          <a:xfrm>
            <a:off x="26631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общая длина</a:t>
            </a:r>
            <a:endParaRPr lang="en-US" sz="1400" dirty="0"/>
          </a:p>
        </p:txBody>
      </p:sp>
      <p:sp>
        <p:nvSpPr>
          <p:cNvPr id="9" name="stat2"/>
          <p:cNvSpPr/>
          <p:nvPr/>
        </p:nvSpPr>
        <p:spPr>
          <a:xfrm>
            <a:off x="468630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68630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CDS</a:t>
            </a:r>
            <a:endParaRPr lang="en-US" sz="3200" dirty="0"/>
          </a:p>
        </p:txBody>
      </p:sp>
      <p:sp>
        <p:nvSpPr>
          <p:cNvPr id="11" name="Text 9"/>
          <p:cNvSpPr txBox="1"/>
          <p:nvPr/>
        </p:nvSpPr>
        <p:spPr>
          <a:xfrm>
            <a:off x="477774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белок-кодирующие гены</a:t>
            </a:r>
            <a:endParaRPr lang="en-US" sz="1400" dirty="0"/>
          </a:p>
        </p:txBody>
      </p:sp>
      <p:sp>
        <p:nvSpPr>
          <p:cNvPr id="12" name="stat3"/>
          <p:cNvSpPr/>
          <p:nvPr/>
        </p:nvSpPr>
        <p:spPr>
          <a:xfrm>
            <a:off x="6800850" y="1280160"/>
            <a:ext cx="1885950" cy="2011680"/>
          </a:xfrm>
          <a:prstGeom prst="roundRect">
            <a:avLst>
              <a:gd name="adj" fmla="val 4848"/>
            </a:avLst>
          </a:prstGeom>
          <a:solidFill>
            <a:schemeClr val="bg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6800850" y="1463040"/>
            <a:ext cx="188595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chemeClr val="accent2"/>
                </a:solidFill>
              </a:rPr>
              <a:t>tRNA, rRNA</a:t>
            </a:r>
            <a:endParaRPr lang="en-US" sz="3200" dirty="0"/>
          </a:p>
        </p:txBody>
      </p:sp>
      <p:sp>
        <p:nvSpPr>
          <p:cNvPr id="14" name="Text 12"/>
          <p:cNvSpPr txBox="1"/>
          <p:nvPr/>
        </p:nvSpPr>
        <p:spPr>
          <a:xfrm>
            <a:off x="6892290" y="2240280"/>
            <a:ext cx="170307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РНК-гены</a:t>
            </a:r>
            <a:endParaRPr lang="en-US" sz="1400" dirty="0"/>
          </a:p>
        </p:txBody>
      </p:sp>
      <p:sp>
        <p:nvSpPr>
          <p:cNvPr id="15" name="Text 13"/>
          <p:cNvSpPr txBox="1"/>
          <p:nvPr/>
        </p:nvSpPr>
        <p:spPr>
          <a:xfrm>
            <a:off x="457200" y="356616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Сравните значения с ожидаемыми для вашего вида.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Функциональный анализ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Hypothetical protein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Функция пока неизвестна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Гомологи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BLAST, UniProt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Домены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Pfam, InterPro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Специальные базы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CARD: устойчивость к антибиотикам, VFDB: вирулентность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Анализ конкретного гена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Найдите ген в файле .gff командой grep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Извлеките белок из файла .faa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Проверьте гомологи в BLAST и UniProt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Оцените, где расположен ген и какие рядом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grep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поиск гена в .gff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Ограничения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Границы генов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Автоматические ошибки в старт-кодонах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Гипотетические белки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Много генов без известной функции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Зависимость от баз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Качество аннотации зависит от базы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Ручная проверка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Важные гены нужно проверять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такое аннотация генома?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программы использует Prokka?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Какие файлы создаёт Prokka?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№11 «Prokka». СРО №3: групповые презентации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180–190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2026-10-21T05:11:54Z</dcterms:created>
  <dcterms:modified xsi:type="dcterms:W3CDTF">2026-10-21T05:11:54Z</dcterms:modified>
</cp:coreProperties>
</file>