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Неделя 4" id="{9bc4238b-25aa-3981-f9c9-42296b1916e6}">
          <p14:sldIdLst>
            <p14:sldId id="256"/>
            <p14:sldId id="257"/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2"/>
          </a:solidFill>
          <a:ln/>
        </p:spPr>
      </p:sp>
      <p:sp>
        <p:nvSpPr>
          <p:cNvPr id="3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4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bg2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3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/>
          <p:nvPr>
            <p:ph idx="102" type="title" hasCustomPrompt="1"/>
          </p:nvPr>
        </p:nvSpPr>
        <p:spPr>
          <a:xfrm>
            <a:off x="640080" y="137160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Работа с текстом: nano, less, grep, cat</a:t>
            </a:r>
            <a:endParaRPr lang="en-US" sz="3800" dirty="0"/>
          </a:p>
        </p:txBody>
      </p:sp>
      <p:sp>
        <p:nvSpPr>
          <p:cNvPr id="3" name="Text 1"/>
          <p:cNvSpPr/>
          <p:nvPr>
            <p:ph idx="103" type="body" hasCustomPrompt="1"/>
          </p:nvPr>
        </p:nvSpPr>
        <p:spPr>
          <a:xfrm>
            <a:off x="640080" y="2926080"/>
            <a:ext cx="731520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CHE 8972 Биоинформатика · 6B05105 Биотехнология</a:t>
            </a:r>
            <a:endParaRPr lang="en-US" sz="1800" dirty="0"/>
          </a:p>
          <a:p>
            <a:pPr algn="l" indent="0" marL="0">
              <a:buNone/>
            </a:pPr>
            <a:r>
              <a:rPr lang="en-US" sz="1800" dirty="0">
                <a:solidFill>
                  <a:schemeClr val="bg2"/>
                </a:solidFill>
              </a:rPr>
              <a:t>Неделя 4 · Жаниязов Ж.А., старший преподаватель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План лекции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Почему важен текст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Просмотр файлов: cat, head, tail, less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Редактор nano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Поиск grep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Перенаправление и конвейеры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4 / 15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неделя · работа с текстом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Почему важен текст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Большинство биоинформатических файлов текстовые: FASTA, FASTQ, VCF, GFF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Команды Linux обрабатывают потоки текста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Файлы велики, открывать их редакторами нельзя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Нужны быстрые команды просмотра и поиска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Текст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основа данных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Просмотр: cat, head, tail</a:t>
            </a:r>
            <a:endParaRPr lang="en-US" sz="3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Что делает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cat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Выводит файл целиком (осторожно с большими)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head -n 5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Первые 5 строк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tail -n 5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Последние 5 строк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wc -l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Число строк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tail -f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Следит за дописыванием файла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Постраничный просмотр: less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Открывает большой файл по страницам и не загружает его целиком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Пробел — страница вперёд, b — назад, G — в конец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/слово — поиск, n — следующее совпадение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q — выход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less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q — выход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Редактор nano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53035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Сочетание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Действие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nano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Открыть или создать файл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Ctrl+O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Сохранить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Ctrl+X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Выйти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Ctrl+W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Поиск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Ctrl+K / Ctrl+U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Вырезать строку / вставить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Поиск: grep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Ищет строки, содержащие шаблон: grep "ATG" файл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-i игнорировать регистр, -n показывать номера строк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-c считать совпадения, -v выводить строки без шаблона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Шаблон лучше заключать в кавычки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grep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поиск по шаблону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grep в биоинформатике</a:t>
            </a:r>
            <a:endParaRPr lang="en-US" sz="30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3840480"/>
                <a:gridCol w="438912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Задача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Число последовательностей в FASTA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grep -c "&gt;" file.fa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Заголовки последовательностей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grep "&gt;" file.fa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Поиск гена в аннотации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grep -i "recA" annotation.gff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Строки VCF без комментариев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grep -v "^#" file.vcf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Перенаправление ввода и вывода</a:t>
            </a:r>
            <a:endParaRPr lang="en-US" sz="30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1828800"/>
                <a:gridCol w="64008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Символ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&gt;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Записать вывод в файл (перезаписывает)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&gt;&gt;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Дописать вывод в конец файла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2&gt;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Записать сообщения об ошибках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|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Передать вывод следующей команде (конвейер)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Конвейер: пример</a:t>
            </a:r>
            <a:endParaRPr lang="en-US" sz="3000" dirty="0"/>
          </a:p>
        </p:txBody>
      </p:sp>
      <p:sp>
        <p:nvSpPr>
          <p:cNvPr id="3" name="step0"/>
          <p:cNvSpPr/>
          <p:nvPr/>
        </p:nvSpPr>
        <p:spPr>
          <a:xfrm>
            <a:off x="45720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4864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cat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читает файл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213741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|</a:t>
            </a:r>
            <a:endParaRPr lang="en-US" sz="2400" dirty="0"/>
          </a:p>
        </p:txBody>
      </p:sp>
      <p:sp>
        <p:nvSpPr>
          <p:cNvPr id="6" name="step1"/>
          <p:cNvSpPr/>
          <p:nvPr/>
        </p:nvSpPr>
        <p:spPr>
          <a:xfrm>
            <a:off x="264033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273177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grep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оставляет заголовки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432054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|</a:t>
            </a:r>
            <a:endParaRPr lang="en-US" sz="2400" dirty="0"/>
          </a:p>
        </p:txBody>
      </p:sp>
      <p:sp>
        <p:nvSpPr>
          <p:cNvPr id="9" name="step2"/>
          <p:cNvSpPr/>
          <p:nvPr/>
        </p:nvSpPr>
        <p:spPr>
          <a:xfrm>
            <a:off x="482346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1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91490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wc -l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считает строки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6503670" y="1874520"/>
            <a:ext cx="5029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chemeClr val="tx2"/>
                </a:solidFill>
              </a:rPr>
              <a:t>→</a:t>
            </a:r>
            <a:endParaRPr lang="en-US" sz="2400" dirty="0"/>
          </a:p>
        </p:txBody>
      </p:sp>
      <p:sp>
        <p:nvSpPr>
          <p:cNvPr id="12" name="step3"/>
          <p:cNvSpPr/>
          <p:nvPr/>
        </p:nvSpPr>
        <p:spPr>
          <a:xfrm>
            <a:off x="7006590" y="1371600"/>
            <a:ext cx="1680210" cy="1737360"/>
          </a:xfrm>
          <a:prstGeom prst="roundRect">
            <a:avLst>
              <a:gd name="adj" fmla="val 5442"/>
            </a:avLst>
          </a:prstGeom>
          <a:solidFill>
            <a:schemeClr val="accent2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7098030" y="1371600"/>
            <a:ext cx="149733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Результат</a:t>
            </a:r>
            <a:endParaRPr lang="en-US" sz="1600" dirty="0"/>
          </a:p>
          <a:p>
            <a:pPr algn="ctr" indent="0" marL="0">
              <a:buNone/>
            </a:pPr>
            <a:r>
              <a:rPr lang="en-US" sz="1400" dirty="0">
                <a:solidFill>
                  <a:schemeClr val="bg1"/>
                </a:solidFill>
              </a:rPr>
              <a:t>число записей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457200" y="3474720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Короткие команды объединяются в конвейер для решения задачи.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Сортировка и подсчёт</a:t>
            </a:r>
            <a:endParaRPr lang="en-US" sz="30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34440"/>
          <a:ext cx="8229600" cy="914400"/>
        </p:xfrm>
        <a:graphic>
          <a:graphicData uri="http://schemas.openxmlformats.org/drawingml/2006/table">
            <a:tbl>
              <a:tblPr/>
              <a:tblGrid>
                <a:gridCol w="2743200"/>
                <a:gridCol w="5486400"/>
              </a:tblGrid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Команда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</a:rPr>
                        <a:t>Назначение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C7293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sort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Сортировка строк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uniq -c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Подсчёт повторяющихся строк (после sort)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cut -f1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Выбор столбца по номеру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wc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400" dirty="0">
                          <a:solidFill>
                            <a:srgbClr val="0B2A35"/>
                          </a:solidFill>
                        </a:rPr>
                        <a:t>Подсчёт строк, слов и символов</a:t>
                      </a:r>
                      <a:endParaRPr lang="en-US" sz="1400" dirty="0"/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AD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Типичные ошибки</a:t>
            </a:r>
            <a:endParaRPr lang="en-US" sz="3000" dirty="0"/>
          </a:p>
        </p:txBody>
      </p:sp>
      <p:sp>
        <p:nvSpPr>
          <p:cNvPr id="3" name="card0"/>
          <p:cNvSpPr/>
          <p:nvPr/>
        </p:nvSpPr>
        <p:spPr>
          <a:xfrm>
            <a:off x="4572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5943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Большой файл в nano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Используйте less, head или tail</a:t>
            </a:r>
            <a:endParaRPr lang="en-US" sz="1600" dirty="0"/>
          </a:p>
        </p:txBody>
      </p:sp>
      <p:sp>
        <p:nvSpPr>
          <p:cNvPr id="5" name="card1"/>
          <p:cNvSpPr/>
          <p:nvPr/>
        </p:nvSpPr>
        <p:spPr>
          <a:xfrm>
            <a:off x="4686300" y="123444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4823460" y="134416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Перезапись через &gt;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Для дозаписи нужен &gt;&gt;</a:t>
            </a:r>
            <a:endParaRPr lang="en-US" sz="1600" dirty="0"/>
          </a:p>
        </p:txBody>
      </p:sp>
      <p:sp>
        <p:nvSpPr>
          <p:cNvPr id="7" name="card2"/>
          <p:cNvSpPr/>
          <p:nvPr/>
        </p:nvSpPr>
        <p:spPr>
          <a:xfrm>
            <a:off x="4572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943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Шаблон без кавычек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Специальные символы обрабатываются оболочкой</a:t>
            </a:r>
            <a:endParaRPr lang="en-US" sz="1600" dirty="0"/>
          </a:p>
        </p:txBody>
      </p:sp>
      <p:sp>
        <p:nvSpPr>
          <p:cNvPr id="9" name="card3"/>
          <p:cNvSpPr/>
          <p:nvPr/>
        </p:nvSpPr>
        <p:spPr>
          <a:xfrm>
            <a:off x="4686300" y="2926080"/>
            <a:ext cx="4000500" cy="1463040"/>
          </a:xfrm>
          <a:prstGeom prst="roundRect">
            <a:avLst>
              <a:gd name="adj" fmla="val 6250"/>
            </a:avLst>
          </a:prstGeom>
          <a:solidFill>
            <a:schemeClr val="bg2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4823460" y="3035808"/>
            <a:ext cx="37261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</a:rPr>
              <a:t>Регистр</a:t>
            </a:r>
            <a:endParaRPr lang="en-US" sz="16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Для grep нужна опция -i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chemeClr val="tx2"/>
                </a:solidFill>
              </a:rPr>
              <a:t>Итоги и контрольные вопросы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80160"/>
            <a:ext cx="512064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Чем less отличается от cat?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Что делает grep -c?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Для чего нужен конвейер?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tx1"/>
                </a:solidFill>
              </a:rPr>
              <a:t>Практика: ПР №4 «Поиск и редактирование файлов»</a:t>
            </a:r>
            <a:endParaRPr lang="en-US" sz="1600" dirty="0"/>
          </a:p>
        </p:txBody>
      </p:sp>
      <p:sp>
        <p:nvSpPr>
          <p:cNvPr id="4" name="panel"/>
          <p:cNvSpPr/>
          <p:nvPr/>
        </p:nvSpPr>
        <p:spPr>
          <a:xfrm>
            <a:off x="5943600" y="1280160"/>
            <a:ext cx="2743200" cy="3108960"/>
          </a:xfrm>
          <a:prstGeom prst="roundRect">
            <a:avLst>
              <a:gd name="adj" fmla="val 3333"/>
            </a:avLst>
          </a:prstGeom>
          <a:solidFill>
            <a:schemeClr val="tx2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035040" y="1280160"/>
            <a:ext cx="25603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chemeClr val="accent5"/>
                </a:solidFill>
              </a:rPr>
              <a:t>50–70</a:t>
            </a:r>
            <a:endParaRPr lang="en-US" sz="4000" dirty="0"/>
          </a:p>
          <a:p>
            <a:pPr algn="ctr"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стр. · [1] Lesk</a:t>
            </a:r>
            <a:endParaRPr lang="en-US" sz="4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1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NA">
  <a:themeElements>
    <a:clrScheme name="DNA">
      <a:dk1>
        <a:srgbClr val="0B2A35"/>
      </a:dk1>
      <a:lt1>
        <a:srgbClr val="FFFFFF"/>
      </a:lt1>
      <a:dk2>
        <a:srgbClr val="0F4C5C"/>
      </a:dk2>
      <a:lt2>
        <a:srgbClr val="EAF4F4"/>
      </a:lt2>
      <a:accent1>
        <a:srgbClr val="1C7293"/>
      </a:accent1>
      <a:accent2>
        <a:srgbClr val="E36414"/>
      </a:accent2>
      <a:accent3>
        <a:srgbClr val="2A9D8F"/>
      </a:accent3>
      <a:accent4>
        <a:srgbClr val="8E5572"/>
      </a:accent4>
      <a:accent5>
        <a:srgbClr val="F4A261"/>
      </a:accent5>
      <a:accent6>
        <a:srgbClr val="5C7AEA"/>
      </a:accent6>
      <a:hlink>
        <a:srgbClr val="1C7293"/>
      </a:hlink>
      <a:folHlink>
        <a:srgbClr val="8E5572"/>
      </a:folHlink>
    </a:clrScheme>
    <a:fontScheme name="DNA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2026-10-21T04:43:48Z</dcterms:created>
  <dcterms:modified xsi:type="dcterms:W3CDTF">2026-10-21T04:43:48Z</dcterms:modified>
</cp:coreProperties>
</file>