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716b2eeed44454" /><Relationship Type="http://schemas.openxmlformats.org/officeDocument/2006/relationships/extended-properties" Target="/docProps/app.xml" Id="Rd6db7bbb8e924ccd" /><Relationship Type="http://schemas.openxmlformats.org/officeDocument/2006/relationships/officeDocument" Target="/ppt/presentation.xml" Id="R0da4f0dbc95f4ed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88cf4c609f54900"/>
  </p:sldMasterIdLst>
  <p:notesMasterIdLst>
    <p:notesMasterId xmlns:r="http://schemas.openxmlformats.org/officeDocument/2006/relationships" r:id="R43d6da6ba01b4cb4"/>
  </p:notesMasterIdLst>
  <p:sldIdLst>
    <p:sldId xmlns:r="http://schemas.openxmlformats.org/officeDocument/2006/relationships" id="256" r:id="R89427d69ee914930"/>
    <p:sldId xmlns:r="http://schemas.openxmlformats.org/officeDocument/2006/relationships" id="257" r:id="R5e2daf50926e4a69"/>
    <p:sldId xmlns:r="http://schemas.openxmlformats.org/officeDocument/2006/relationships" id="258" r:id="R2242cc887f7b4135"/>
    <p:sldId xmlns:r="http://schemas.openxmlformats.org/officeDocument/2006/relationships" id="259" r:id="Reacc0c0513564662"/>
    <p:sldId xmlns:r="http://schemas.openxmlformats.org/officeDocument/2006/relationships" id="260" r:id="Rccdd719e840945ac"/>
    <p:sldId xmlns:r="http://schemas.openxmlformats.org/officeDocument/2006/relationships" id="261" r:id="R3fdd897c07a64c20"/>
    <p:sldId xmlns:r="http://schemas.openxmlformats.org/officeDocument/2006/relationships" id="262" r:id="R22b8fcf4cfff48cc"/>
    <p:sldId xmlns:r="http://schemas.openxmlformats.org/officeDocument/2006/relationships" id="263" r:id="R798da726cf1c44f3"/>
    <p:sldId xmlns:r="http://schemas.openxmlformats.org/officeDocument/2006/relationships" id="264" r:id="Rc58ed25a57404ed4"/>
    <p:sldId xmlns:r="http://schemas.openxmlformats.org/officeDocument/2006/relationships" id="265" r:id="R3eaefcb543624ab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cebbb4447b74602" /><Relationship Type="http://schemas.openxmlformats.org/officeDocument/2006/relationships/slideMaster" Target="/ppt/slideMasters/slideMaster1.xml" Id="R988cf4c609f54900" /><Relationship Type="http://schemas.openxmlformats.org/officeDocument/2006/relationships/notesMaster" Target="/ppt/notesMasters/notesMaster1.xml" Id="R43d6da6ba01b4cb4" /><Relationship Type="http://schemas.openxmlformats.org/officeDocument/2006/relationships/presProps" Target="/ppt/presProps.xml" Id="Rd27c2cb95eec41f7" /><Relationship Type="http://schemas.openxmlformats.org/officeDocument/2006/relationships/tableStyles" Target="/ppt/tableStyles.xml" Id="R9250df2e876847b0" /><Relationship Type="http://schemas.openxmlformats.org/officeDocument/2006/relationships/slide" Target="/ppt/slides/slide1.xml" Id="R89427d69ee914930" /><Relationship Type="http://schemas.openxmlformats.org/officeDocument/2006/relationships/slide" Target="/ppt/slides/slide2.xml" Id="R5e2daf50926e4a69" /><Relationship Type="http://schemas.openxmlformats.org/officeDocument/2006/relationships/slide" Target="/ppt/slides/slide3.xml" Id="R2242cc887f7b4135" /><Relationship Type="http://schemas.openxmlformats.org/officeDocument/2006/relationships/slide" Target="/ppt/slides/slide4.xml" Id="Reacc0c0513564662" /><Relationship Type="http://schemas.openxmlformats.org/officeDocument/2006/relationships/slide" Target="/ppt/slides/slide5.xml" Id="Rccdd719e840945ac" /><Relationship Type="http://schemas.openxmlformats.org/officeDocument/2006/relationships/slide" Target="/ppt/slides/slide6.xml" Id="R3fdd897c07a64c20" /><Relationship Type="http://schemas.openxmlformats.org/officeDocument/2006/relationships/slide" Target="/ppt/slides/slide7.xml" Id="R22b8fcf4cfff48cc" /><Relationship Type="http://schemas.openxmlformats.org/officeDocument/2006/relationships/slide" Target="/ppt/slides/slide8.xml" Id="R798da726cf1c44f3" /><Relationship Type="http://schemas.openxmlformats.org/officeDocument/2006/relationships/slide" Target="/ppt/slides/slide9.xml" Id="Rc58ed25a57404ed4" /><Relationship Type="http://schemas.openxmlformats.org/officeDocument/2006/relationships/slide" Target="/ppt/slides/slide10.xml" Id="R3eaefcb543624ab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75a35a5157749f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b303487ff3b49a7" /><Relationship Type="http://schemas.openxmlformats.org/officeDocument/2006/relationships/notesMaster" Target="/ppt/notesMasters/notesMaster1.xml" Id="Rf537a91667c84de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6e3a080c9a14244" /><Relationship Type="http://schemas.openxmlformats.org/officeDocument/2006/relationships/notesMaster" Target="/ppt/notesMasters/notesMaster1.xml" Id="R5b64d04dc097445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38a59fdfba240b0" /><Relationship Type="http://schemas.openxmlformats.org/officeDocument/2006/relationships/notesMaster" Target="/ppt/notesMasters/notesMaster1.xml" Id="Rb759d4f089854b5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79eea5a236547ba" /><Relationship Type="http://schemas.openxmlformats.org/officeDocument/2006/relationships/notesMaster" Target="/ppt/notesMasters/notesMaster1.xml" Id="Ra233d660446b403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9610c57f55b4639" /><Relationship Type="http://schemas.openxmlformats.org/officeDocument/2006/relationships/notesMaster" Target="/ppt/notesMasters/notesMaster1.xml" Id="Rdf70333e25da4fa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4b6b5357757453f" /><Relationship Type="http://schemas.openxmlformats.org/officeDocument/2006/relationships/notesMaster" Target="/ppt/notesMasters/notesMaster1.xml" Id="R33a406e8cc03417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984d25bfd9f4cbd" /><Relationship Type="http://schemas.openxmlformats.org/officeDocument/2006/relationships/notesMaster" Target="/ppt/notesMasters/notesMaster1.xml" Id="Rbae5b475eee44d3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1e4ed7aeb6a4859" /><Relationship Type="http://schemas.openxmlformats.org/officeDocument/2006/relationships/notesMaster" Target="/ppt/notesMasters/notesMaster1.xml" Id="R265b2a32d4ab42e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ccc0675cd874ad7" /><Relationship Type="http://schemas.openxmlformats.org/officeDocument/2006/relationships/notesMaster" Target="/ppt/notesMasters/notesMaster1.xml" Id="R3b0fe98166da402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bbcec0fbabf4a31" /><Relationship Type="http://schemas.openxmlformats.org/officeDocument/2006/relationships/notesMaster" Target="/ppt/notesMasters/notesMaster1.xml" Id="Re4c04856c694488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Дереккөз: 1 дәріс (1).docx.</a:t>
            </a:r>
          </a:p>
          <a:p xmlns:a="http://schemas.openxmlformats.org/drawingml/2006/main">
            <a:r>
              <a:t>Оқу презентациясы бастапқы дәріс мазмұнын ықшамдап береді. Түпнұсқадағы тарихи деректер қазіргі жағдайдың статистикасы ретінде берілмейді.</a:t>
            </a:r>
          </a:p>
          <a:p xmlns:a="http://schemas.openxmlformats.org/drawingml/2006/main">
            <a:r>
              <a:t>Обложка: AI-generated illustrative landscape, not a real location.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 дәріс (1).docx.</a:t>
            </a:r>
          </a:p>
          <a:p xmlns:a="http://schemas.openxmlformats.org/drawingml/2006/main">
            <a:r>
              <a:t>Тақырып: Мониторинг ұғымы.</a:t>
            </a:r>
          </a:p>
          <a:p xmlns:a="http://schemas.openxmlformats.org/drawingml/2006/main">
            <a:r>
              <a:t>Қоршаған ортаның жағдайын жүйелі бақылау.</a:t>
            </a:r>
          </a:p>
          <a:p xmlns:a="http://schemas.openxmlformats.org/drawingml/2006/main">
            <a:r>
              <a:t>Өзгерістерді бағалау және олардың себептерін анықтау.</a:t>
            </a:r>
          </a:p>
          <a:p xmlns:a="http://schemas.openxmlformats.org/drawingml/2006/main">
            <a:r>
              <a:t>Алдағы жағдайды болжауға арналған ақпарат жинау.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 дәріс (1).docx.</a:t>
            </a:r>
          </a:p>
          <a:p xmlns:a="http://schemas.openxmlformats.org/drawingml/2006/main">
            <a:r>
              <a:t>Тақырып: Негізгі қызметтері.</a:t>
            </a:r>
          </a:p>
          <a:p xmlns:a="http://schemas.openxmlformats.org/drawingml/2006/main">
            <a:r>
              <a:t>Бақылау табиғи орта мен әсер етуші факторларды сипаттайды.</a:t>
            </a:r>
          </a:p>
          <a:p xmlns:a="http://schemas.openxmlformats.org/drawingml/2006/main">
            <a:r>
              <a:t>Бағалау нақты жағдайды қабылданған өлшемдермен салыстырады.</a:t>
            </a:r>
          </a:p>
          <a:p xmlns:a="http://schemas.openxmlformats.org/drawingml/2006/main">
            <a:r>
              <a:t>Болжау өзгерістердің ықтимал бағытын көрсетеді.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 дәріс (1).docx.</a:t>
            </a:r>
          </a:p>
          <a:p xmlns:a="http://schemas.openxmlformats.org/drawingml/2006/main">
            <a:r>
              <a:t>Тақырып: Мониторинг нысандары.</a:t>
            </a:r>
          </a:p>
          <a:p xmlns:a="http://schemas.openxmlformats.org/drawingml/2006/main">
            <a:r>
              <a:t>Атмосфералық ауа, жерүсті және теңіз сулары.</a:t>
            </a:r>
          </a:p>
          <a:p xmlns:a="http://schemas.openxmlformats.org/drawingml/2006/main">
            <a:r>
              <a:t>Топырақ жамылғысы мен геологиялық орта.</a:t>
            </a:r>
          </a:p>
          <a:p xmlns:a="http://schemas.openxmlformats.org/drawingml/2006/main">
            <a:r>
              <a:t>Өсімдіктер, жануарлар және антропогендік әсер көздері.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 дәріс (1).docx.</a:t>
            </a:r>
          </a:p>
          <a:p xmlns:a="http://schemas.openxmlformats.org/drawingml/2006/main">
            <a:r>
              <a:t>Тақырып: Бақылаудың аумақтық деңгейлері.</a:t>
            </a:r>
          </a:p>
          <a:p xmlns:a="http://schemas.openxmlformats.org/drawingml/2006/main">
            <a:r>
              <a:t>Ғаламдық мониторинг биосферадағы кең ауқымды өзгерістерді қамтиды.</a:t>
            </a:r>
          </a:p>
          <a:p xmlns:a="http://schemas.openxmlformats.org/drawingml/2006/main">
            <a:r>
              <a:t>Ұлттық және аймақтық деңгейлер ел мен өңір жағдайын сипаттайды.</a:t>
            </a:r>
          </a:p>
          <a:p xmlns:a="http://schemas.openxmlformats.org/drawingml/2006/main">
            <a:r>
              <a:t>Жергілікті бақылау қала, кәсіпорын немесе жеке учаскеге бағытталады.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 дәріс (1).docx.</a:t>
            </a:r>
          </a:p>
          <a:p xmlns:a="http://schemas.openxmlformats.org/drawingml/2006/main">
            <a:r>
              <a:t>Тақырып: Фондық мониторинг.</a:t>
            </a:r>
          </a:p>
          <a:p xmlns:a="http://schemas.openxmlformats.org/drawingml/2006/main">
            <a:r>
              <a:t>Антропогендік әсері салыстырмалы аз аумақтар зерттеледі.</a:t>
            </a:r>
          </a:p>
          <a:p xmlns:a="http://schemas.openxmlformats.org/drawingml/2006/main">
            <a:r>
              <a:t>Табиғи жағдайдың ұзақ мерзімді өзгерістері анықталады.</a:t>
            </a:r>
          </a:p>
          <a:p xmlns:a="http://schemas.openxmlformats.org/drawingml/2006/main">
            <a:r>
              <a:t>Фондық деректер ластанған аумақтарды салыстыру үшін қажет.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 дәріс (1).docx.</a:t>
            </a:r>
          </a:p>
          <a:p xmlns:a="http://schemas.openxmlformats.org/drawingml/2006/main">
            <a:r>
              <a:t>Тақырып: Экожүйе және геосфералар.</a:t>
            </a:r>
          </a:p>
          <a:p xmlns:a="http://schemas.openxmlformats.org/drawingml/2006/main">
            <a:r>
              <a:t>Экожүйе тірі организмдер мен олардың ортасын біріктіреді.</a:t>
            </a:r>
          </a:p>
          <a:p xmlns:a="http://schemas.openxmlformats.org/drawingml/2006/main">
            <a:r>
              <a:t>Атмосфера, гидросфера және литосфера өзара байланысады.</a:t>
            </a:r>
          </a:p>
          <a:p xmlns:a="http://schemas.openxmlformats.org/drawingml/2006/main">
            <a:r>
              <a:t>Геоэкология табиғи орта мен адамның әрекеттесуін зерттейді.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 дәріс (1).docx.</a:t>
            </a:r>
          </a:p>
          <a:p xmlns:a="http://schemas.openxmlformats.org/drawingml/2006/main">
            <a:r>
              <a:t>Тақырып: Ақпаратты жинау және өңдеу.</a:t>
            </a:r>
          </a:p>
          <a:p xmlns:a="http://schemas.openxmlformats.org/drawingml/2006/main">
            <a:r>
              <a:t>Стационарлық, экспедициялық және қашықтан бақылаулар қолданылады.</a:t>
            </a:r>
          </a:p>
          <a:p xmlns:a="http://schemas.openxmlformats.org/drawingml/2006/main">
            <a:r>
              <a:t>Мәліметтер жүйеленіп, кешенді талдаудан өтеді.</a:t>
            </a:r>
          </a:p>
          <a:p xmlns:a="http://schemas.openxmlformats.org/drawingml/2006/main">
            <a:r>
              <a:t>Мониторинг нәтижелері басқару шешімдеріне ақпарат береді.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 дәріс (1).docx.</a:t>
            </a:r>
          </a:p>
          <a:p xmlns:a="http://schemas.openxmlformats.org/drawingml/2006/main">
            <a:r>
              <a:t>Тақырып: Басым бағыттарды таңдау.</a:t>
            </a:r>
          </a:p>
          <a:p xmlns:a="http://schemas.openxmlformats.org/drawingml/2006/main">
            <a:r>
              <a:t>Адам денсаулығы мен экожүйелерге ықтимал әсер ескеріледі.</a:t>
            </a:r>
          </a:p>
          <a:p xmlns:a="http://schemas.openxmlformats.org/drawingml/2006/main">
            <a:r>
              <a:t>Ластаушының уыттылығы, қозғалғыштығы және жинақталуы бағаланады.</a:t>
            </a:r>
          </a:p>
          <a:p xmlns:a="http://schemas.openxmlformats.org/drawingml/2006/main">
            <a:r>
              <a:t>Әсердің ауқымы, жиілігі және өзгеру үрдісі салыстырылады.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 дәріс (1).docx.</a:t>
            </a:r>
          </a:p>
          <a:p xmlns:a="http://schemas.openxmlformats.org/drawingml/2006/main">
            <a:r>
              <a:t>Тақырып: Бақылау сұрақтары.</a:t>
            </a:r>
          </a:p>
          <a:p xmlns:a="http://schemas.openxmlformats.org/drawingml/2006/main">
            <a:r>
              <a:t>Мониторингтің негізгі қызметтері қандай?</a:t>
            </a:r>
          </a:p>
          <a:p xmlns:a="http://schemas.openxmlformats.org/drawingml/2006/main">
            <a:r>
              <a:t>Фондық және жергілікті мониторинг қалай ерекшеленеді?</a:t>
            </a:r>
          </a:p>
          <a:p xmlns:a="http://schemas.openxmlformats.org/drawingml/2006/main">
            <a:r>
              <a:t>Бақылау нысандары мен басым бағыттар қалай таңдалады?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f36de9622a40b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e281f828fe4d3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3cc8570d7b41b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c7e7850681491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a1bf54c15c48c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4011b08140409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CCF27D7-A775-4972-BC54-0F5A30291F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F722939-44D3-4A58-869D-397BC6109E0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BB99CE3-63F3-4620-BC5F-7658DB1DCD9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DB0583A-9B2B-4975-9575-E8F36617A55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C81740C-72F8-44AC-8528-7461D21931A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AAE3D30-945D-4793-A084-FB4DB99EAD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195CC37-CB1C-4815-A259-D9F6B9EA222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1811E88-DDC3-4984-8D37-D546A6C1203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AAB0FDA-2508-4EE4-BE66-33C1B39EAA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CE4A6F2-A2C2-4B61-B8DA-2129831AA93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7252f2c376e449a" /><Relationship Type="http://schemas.openxmlformats.org/officeDocument/2006/relationships/slideLayout" Target="/ppt/slideLayouts/slideLayout1.xml" Id="Rdeb144188dda4d96" /><Relationship Type="http://schemas.openxmlformats.org/officeDocument/2006/relationships/slideLayout" Target="/ppt/slideLayouts/slideLayout2.xml" Id="Re62d59ead44a4506" /><Relationship Type="http://schemas.openxmlformats.org/officeDocument/2006/relationships/slideLayout" Target="/ppt/slideLayouts/slideLayout3.xml" Id="R19482fbb81dd4759" /><Relationship Type="http://schemas.openxmlformats.org/officeDocument/2006/relationships/slideLayout" Target="/ppt/slideLayouts/slideLayout4.xml" Id="R1b0315843969423c" /><Relationship Type="http://schemas.openxmlformats.org/officeDocument/2006/relationships/slideLayout" Target="/ppt/slideLayouts/slideLayout5.xml" Id="Rab5c814cdf9a4c80" /><Relationship Type="http://schemas.openxmlformats.org/officeDocument/2006/relationships/slideLayout" Target="/ppt/slideLayouts/slideLayout6.xml" Id="Rbb5786cbfa74456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eb144188dda4d96"/>
    <p:sldLayoutId xmlns:r="http://schemas.openxmlformats.org/officeDocument/2006/relationships" id="2147483650" r:id="Re62d59ead44a4506"/>
    <p:sldLayoutId xmlns:r="http://schemas.openxmlformats.org/officeDocument/2006/relationships" id="2147483651" r:id="R19482fbb81dd4759"/>
    <p:sldLayoutId xmlns:r="http://schemas.openxmlformats.org/officeDocument/2006/relationships" id="2147483652" r:id="R1b0315843969423c"/>
    <p:sldLayoutId xmlns:r="http://schemas.openxmlformats.org/officeDocument/2006/relationships" id="2147483653" r:id="Rab5c814cdf9a4c80"/>
    <p:sldLayoutId xmlns:r="http://schemas.openxmlformats.org/officeDocument/2006/relationships" id="2147483654" r:id="Rbb5786cbfa74456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cdfa371ef140a6" /><Relationship Type="http://schemas.openxmlformats.org/officeDocument/2006/relationships/image" Target="/ppt/media/image.png" Id="R14d76bd40fce4ad1" /><Relationship Type="http://schemas.openxmlformats.org/officeDocument/2006/relationships/notesSlide" Target="/ppt/notesSlides/notesSlide1.xml" Id="R98325df09f984b6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492f93216e4fa3" /><Relationship Type="http://schemas.openxmlformats.org/officeDocument/2006/relationships/notesSlide" Target="/ppt/notesSlides/notesSlide2.xml" Id="R5ed2918eed0b4b4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f17504feef40db" /><Relationship Type="http://schemas.openxmlformats.org/officeDocument/2006/relationships/notesSlide" Target="/ppt/notesSlides/notesSlide3.xml" Id="R27a332d94baf4b3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58c13d46e548a1" /><Relationship Type="http://schemas.openxmlformats.org/officeDocument/2006/relationships/notesSlide" Target="/ppt/notesSlides/notesSlide4.xml" Id="R037e57070b50475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c8045658544a9f" /><Relationship Type="http://schemas.openxmlformats.org/officeDocument/2006/relationships/notesSlide" Target="/ppt/notesSlides/notesSlide5.xml" Id="R282142c6f05d4ae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3b161545404a48" /><Relationship Type="http://schemas.openxmlformats.org/officeDocument/2006/relationships/notesSlide" Target="/ppt/notesSlides/notesSlide6.xml" Id="Rac814e6b31e446c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ae9e76f1eb4884" /><Relationship Type="http://schemas.openxmlformats.org/officeDocument/2006/relationships/notesSlide" Target="/ppt/notesSlides/notesSlide7.xml" Id="Rc841084fbaf94ed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78325ea05e4f47" /><Relationship Type="http://schemas.openxmlformats.org/officeDocument/2006/relationships/notesSlide" Target="/ppt/notesSlides/notesSlide8.xml" Id="Ra7c4360c2dc54ee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733a20fb3a42bd" /><Relationship Type="http://schemas.openxmlformats.org/officeDocument/2006/relationships/notesSlide" Target="/ppt/notesSlides/notesSlide9.xml" Id="R1ba4272b0c43424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94d45cc9b14e85" /><Relationship Type="http://schemas.openxmlformats.org/officeDocument/2006/relationships/notesSlide" Target="/ppt/notesSlides/notesSlide10.xml" Id="Rf2a10a0a50414353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572F16-B220-4C13-BCD8-B816F5FEBB7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d76bd40fce4ad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1BD04626-B061-4B04-81AC-C025F6344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1-дәріс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868098E8-F0F0-4DCD-958B-6AFCED3DE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10375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Экологиялық мониторингтің пәні мен міндеттері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64761BB7-A1B7-4523-86BD-B6273E9F6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150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Экологиялық мониторинг және геоэкология</a:t>
            </a:r>
          </a:p>
        </p:txBody>
      </p:sp>
    </p:spTree>
    <p:extLst>
      <p:ext uri="{BB962C8B-B14F-4D97-AF65-F5344CB8AC3E}">
        <p14:creationId xmlns:p14="http://schemas.microsoft.com/office/powerpoint/2010/main" val="4330553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C0E020B-DCE6-402B-B65B-14128E196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Мониторинг ұғымы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ADCD07D-73A2-4026-951C-267971490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B342759-ADE4-4023-AED5-FB57664CD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Қоршаған ортаның жағдайын жүйелі бақылау.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71BD6FF-3839-482E-A79E-A385A53FE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C4A5EFF-7208-415C-8236-22DAF5F56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Өзгерістерді бағалау және олардың себептерін анықтау.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2250C01-7AC6-44BC-9B82-07D088AF2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C069162-3C5F-49B3-AEEF-C718631D5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Алдағы жағдайды болжауға арналған ақпарат жинау.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FB1A7B99-E458-4AA2-B695-71E88196A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1-дәріс   /   2</a:t>
            </a:r>
          </a:p>
        </p:txBody>
      </p:sp>
    </p:spTree>
    <p:extLst>
      <p:ext uri="{BB962C8B-B14F-4D97-AF65-F5344CB8AC3E}">
        <p14:creationId xmlns:p14="http://schemas.microsoft.com/office/powerpoint/2010/main" val="12393347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3DE2F540-DD15-4C54-AD90-DD87BEF43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Негізгі қызметтері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B194FFD1-585A-4D63-A250-1E321A30D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9EEF6C9-2C8B-41E2-B7F4-2B36A8039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Бақылау табиғи орта мен әсер етуші факторларды сипаттайды.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822DFAC4-0ED6-4E7D-8DB2-12863A54D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BEA3E55A-4B0D-49B2-986C-FA42DED18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Бағалау нақты жағдайды қабылданған өлшемдермен салыстырады.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4F20DC3D-8E03-4C36-9A1F-8D869E835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3DFE9D51-CA48-4601-A01A-2EC5BC029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Болжау өзгерістердің ықтимал бағытын көрсетеді.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9F515C28-5BA0-4013-AC49-23B2EC6F6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1-дәріс   /   3</a:t>
            </a:r>
          </a:p>
        </p:txBody>
      </p:sp>
    </p:spTree>
    <p:extLst>
      <p:ext uri="{BB962C8B-B14F-4D97-AF65-F5344CB8AC3E}">
        <p14:creationId xmlns:p14="http://schemas.microsoft.com/office/powerpoint/2010/main" val="14873438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796FAF6F-CF22-426B-A433-6702CED19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Мониторинг нысандары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206D98EE-2DE4-45CA-A629-6CC3985B1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91A6873-1C47-42EC-8053-500848ED2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Атмосфералық ауа, жерүсті және теңіз сулары.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6C78409C-1BD3-46EA-A6CE-335A50B85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01E7305A-DB1E-415B-B76A-F7648EBE3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Топырақ жамылғысы мен геологиялық орта.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86B3B5DC-C479-40CE-8E0D-3FAD0C1C3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280F5C8-7025-4621-BAFF-8C0A2F3F8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Өсімдіктер, жануарлар және антропогендік әсер көздері.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181C40B-4B69-4183-A64B-ED248E117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1-дәріс   /   4</a:t>
            </a:r>
          </a:p>
        </p:txBody>
      </p:sp>
    </p:spTree>
    <p:extLst>
      <p:ext uri="{BB962C8B-B14F-4D97-AF65-F5344CB8AC3E}">
        <p14:creationId xmlns:p14="http://schemas.microsoft.com/office/powerpoint/2010/main" val="51717174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DACB3F45-1172-4796-B0BB-19369A098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Бақылаудың аумақтық деңгейлері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28CDC1-2D1B-4431-9994-E05A6AF1F9C3}"/>
              </a:ext>
            </a:extLst>
          </p:cNvPr>
          <p:cNvGraphicFramePr/>
          <p:nvPr/>
        </p:nvGraphicFramePr>
        <p:xfrm>
          <a:off xmlns:a="http://schemas.openxmlformats.org/drawingml/2006/main" x="685800" y="2200275"/>
          <a:ext xmlns:a="http://schemas.openxmlformats.org/drawingml/2006/main" cx="10820400" cy="3476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90875"/>
                <a:gridCol w="7629525"/>
              </a:tblGrid>
              <a:tr h="695325">
                <a:tc>
                  <a:txBody>
                    <a:bodyPr lIns="171450" tIns="171450" rIns="171450" bIns="1714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Деңгей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74C54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Қамтылатын аумақ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B5159"/>
                    </a:solidFill>
                  </a:tcPr>
                </a:tc>
              </a:tr>
              <a:tr h="695325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Ғаламдық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Жердің табиғи жүйелері және биосфера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Ұлттық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Мемлекет аумағы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</a:tr>
              <a:tr h="695325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Аймақтық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Өңір, облыс немесе ірі табиғи аудан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Жергілікті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Қала, кәсіпорын немесе жеке учаске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</a:tr>
            </a:tbl>
          </a:graphicData>
        </a:graphic>
      </p:graphicFrame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DD5A5D1F-7F0E-41EE-BC07-AB866DEA9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1-дәріс   /   5</a:t>
            </a:r>
          </a:p>
        </p:txBody>
      </p:sp>
    </p:spTree>
    <p:extLst>
      <p:ext uri="{BB962C8B-B14F-4D97-AF65-F5344CB8AC3E}">
        <p14:creationId xmlns:p14="http://schemas.microsoft.com/office/powerpoint/2010/main" val="4023556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57449B7-C18C-4866-A19D-5842BBD04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Фондық мониторинг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C63B51B-A9F1-4745-8F73-B7C3E3C21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8DE8259-0B64-49B5-A017-3EE334762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Антропогендік әсері салыстырмалы аз аумақтар зерттеледі.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14553612-31C0-429B-AB85-C79CC248E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0FB6A26C-530C-4345-B43F-B604A57BE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Табиғи жағдайдың ұзақ мерзімді өзгерістері анықталады.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F347C7B5-C7C9-45B1-A257-E6E27E741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1292F4C-B0A1-42DD-A929-3FDF7371B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Фондық деректер ластанған аумақтарды салыстыру үшін қажет.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7B9386DE-F777-41A3-80D8-D82621B95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1-дәріс   /   6</a:t>
            </a:r>
          </a:p>
        </p:txBody>
      </p:sp>
    </p:spTree>
    <p:extLst>
      <p:ext uri="{BB962C8B-B14F-4D97-AF65-F5344CB8AC3E}">
        <p14:creationId xmlns:p14="http://schemas.microsoft.com/office/powerpoint/2010/main" val="10967858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31F57E8-A112-4C73-9DCA-2CA74DB4C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Экожүйе және геосфералар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2DDD152A-DA15-4E17-9F07-B0CBA77A2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D729047-EFB0-43AC-8BAE-0E2D91048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Экожүйе тірі организмдер мен олардың ортасын біріктіреді.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30544057-37A3-4FEB-A5AF-657811DC2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2AAF049-79BA-42A6-B239-166E77FFC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Атмосфера, гидросфера және литосфера өзара байланысады.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37C77E1A-C3D2-4F09-8379-212D499B6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E677382-3B3D-4939-9B4B-60C4F7A00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Геоэкология табиғи орта мен адамның әрекеттесуін зерттейді.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66F9217-997D-44C9-8999-151A663E8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1-дәріс   /   7</a:t>
            </a:r>
          </a:p>
        </p:txBody>
      </p:sp>
    </p:spTree>
    <p:extLst>
      <p:ext uri="{BB962C8B-B14F-4D97-AF65-F5344CB8AC3E}">
        <p14:creationId xmlns:p14="http://schemas.microsoft.com/office/powerpoint/2010/main" val="9644707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923805D7-A671-4156-A26D-95D35F5BA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Ақпаратты жинау және өңдеу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5E7361A-8BB1-4306-B5AD-6B344A60B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23EDDE80-4FA9-4C4E-84DC-401316C5A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Стационарлық, экспедициялық және қашықтан бақылаулар қолданылады.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56415DA4-4DB0-44A9-A820-68B3F73DE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B0F70BA4-AAC1-4B15-8DEB-9B751B4CD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Мәліметтер жүйеленіп, кешенді талдаудан өтеді.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1F2950B-57CE-44F1-981F-11B66E2F3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3FA8522D-BD5A-4DD1-90B3-1AF32A04D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Мониторинг нәтижелері басқару шешімдеріне ақпарат береді.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B16315F-1129-487A-A505-D2EF36223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1-дәріс   /   8</a:t>
            </a:r>
          </a:p>
        </p:txBody>
      </p:sp>
    </p:spTree>
    <p:extLst>
      <p:ext uri="{BB962C8B-B14F-4D97-AF65-F5344CB8AC3E}">
        <p14:creationId xmlns:p14="http://schemas.microsoft.com/office/powerpoint/2010/main" val="87774991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2B2B00CB-690E-470A-BE13-575DB35EB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Басым бағыттарды таңдау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9E61732-8BF1-48C0-8F4D-50993594F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FFA0CF2-661E-4ACD-8E1E-18C6CB250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Адам денсаулығы мен экожүйелерге ықтимал әсер ескеріледі.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C20A987B-4C31-4E4D-98B8-3165FC4AB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0E1B603C-8F35-4AD2-9A63-8A950673B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Ластаушының уыттылығы, қозғалғыштығы және жинақталуы бағаланады.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83E011CF-1BE4-487D-A74E-7297918C6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6767C14B-E478-4F43-90E4-58C6E9435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Әсердің ауқымы, жиілігі және өзгеру үрдісі салыстырылады.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368E25D5-9D92-4175-810F-91BD7F799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1-дәріс   /   9</a:t>
            </a:r>
          </a:p>
        </p:txBody>
      </p:sp>
    </p:spTree>
    <p:extLst>
      <p:ext uri="{BB962C8B-B14F-4D97-AF65-F5344CB8AC3E}">
        <p14:creationId xmlns:p14="http://schemas.microsoft.com/office/powerpoint/2010/main" val="76427065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6E8839BE-DA9A-4097-AB68-847415132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Бақылау сұрақтары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310FABAA-F28E-4B15-BEC0-778FDBD73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95FD21C-955D-43A3-9ACB-222DA0374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Мониторингтің негізгі қызметтері қандай?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499C1FB7-8792-4F8D-A9B4-91EDF2DD5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D1298F23-545F-478D-B813-BD19B8639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Фондық және жергілікті мониторинг қалай ерекшеленеді?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F0D09034-DD71-48EF-8702-0CDCF7CEB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5F305B18-97AD-457B-B37D-DAEC2DD7B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Бақылау нысандары мен басым бағыттар қалай таңдалады?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3F8B2A82-471D-4309-93EB-755C89EE0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1-дәріс   /   10</a:t>
            </a:r>
          </a:p>
        </p:txBody>
      </p:sp>
    </p:spTree>
    <p:extLst>
      <p:ext uri="{BB962C8B-B14F-4D97-AF65-F5344CB8AC3E}">
        <p14:creationId xmlns:p14="http://schemas.microsoft.com/office/powerpoint/2010/main" val="9830060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2026-10-28T09:57:11.1300000Z</dcterms:created>
  <dcterms:modified xsi:type="dcterms:W3CDTF">2026-10-28T09:57:11.1300000Z</dcterms:modified>
</coreProperties>
</file>