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14778d34ce84c35" /><Relationship Type="http://schemas.openxmlformats.org/officeDocument/2006/relationships/extended-properties" Target="/docProps/app.xml" Id="R0125f1ef5ccf4c17" /><Relationship Type="http://schemas.openxmlformats.org/officeDocument/2006/relationships/officeDocument" Target="/ppt/presentation.xml" Id="Rb9bbd11640a848e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6b051ba2dd547bb"/>
  </p:sldMasterIdLst>
  <p:notesMasterIdLst>
    <p:notesMasterId xmlns:r="http://schemas.openxmlformats.org/officeDocument/2006/relationships" r:id="Rfae1d4515728467b"/>
  </p:notesMasterIdLst>
  <p:sldIdLst>
    <p:sldId xmlns:r="http://schemas.openxmlformats.org/officeDocument/2006/relationships" id="256" r:id="Rfd3ea154fcd04651"/>
    <p:sldId xmlns:r="http://schemas.openxmlformats.org/officeDocument/2006/relationships" id="257" r:id="Re5bb7edb9b16439d"/>
    <p:sldId xmlns:r="http://schemas.openxmlformats.org/officeDocument/2006/relationships" id="258" r:id="R303c8550e86143c0"/>
    <p:sldId xmlns:r="http://schemas.openxmlformats.org/officeDocument/2006/relationships" id="259" r:id="Rf65935705b834c84"/>
    <p:sldId xmlns:r="http://schemas.openxmlformats.org/officeDocument/2006/relationships" id="260" r:id="Rc6f4e57dbee048ce"/>
    <p:sldId xmlns:r="http://schemas.openxmlformats.org/officeDocument/2006/relationships" id="261" r:id="R912ec18317d445f7"/>
    <p:sldId xmlns:r="http://schemas.openxmlformats.org/officeDocument/2006/relationships" id="262" r:id="R3944f9f528724f4b"/>
    <p:sldId xmlns:r="http://schemas.openxmlformats.org/officeDocument/2006/relationships" id="263" r:id="R140d07d500d941d6"/>
    <p:sldId xmlns:r="http://schemas.openxmlformats.org/officeDocument/2006/relationships" id="264" r:id="Rf7f2b0ca022d4a51"/>
    <p:sldId xmlns:r="http://schemas.openxmlformats.org/officeDocument/2006/relationships" id="265" r:id="R4ae33971d6af4b9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042a935acaa43f7" /><Relationship Type="http://schemas.openxmlformats.org/officeDocument/2006/relationships/slideMaster" Target="/ppt/slideMasters/slideMaster1.xml" Id="R76b051ba2dd547bb" /><Relationship Type="http://schemas.openxmlformats.org/officeDocument/2006/relationships/notesMaster" Target="/ppt/notesMasters/notesMaster1.xml" Id="Rfae1d4515728467b" /><Relationship Type="http://schemas.openxmlformats.org/officeDocument/2006/relationships/presProps" Target="/ppt/presProps.xml" Id="Rb38b4d45cc3245b4" /><Relationship Type="http://schemas.openxmlformats.org/officeDocument/2006/relationships/tableStyles" Target="/ppt/tableStyles.xml" Id="R6e2a4d6a829543b0" /><Relationship Type="http://schemas.openxmlformats.org/officeDocument/2006/relationships/slide" Target="/ppt/slides/slide1.xml" Id="Rfd3ea154fcd04651" /><Relationship Type="http://schemas.openxmlformats.org/officeDocument/2006/relationships/slide" Target="/ppt/slides/slide2.xml" Id="Re5bb7edb9b16439d" /><Relationship Type="http://schemas.openxmlformats.org/officeDocument/2006/relationships/slide" Target="/ppt/slides/slide3.xml" Id="R303c8550e86143c0" /><Relationship Type="http://schemas.openxmlformats.org/officeDocument/2006/relationships/slide" Target="/ppt/slides/slide4.xml" Id="Rf65935705b834c84" /><Relationship Type="http://schemas.openxmlformats.org/officeDocument/2006/relationships/slide" Target="/ppt/slides/slide5.xml" Id="Rc6f4e57dbee048ce" /><Relationship Type="http://schemas.openxmlformats.org/officeDocument/2006/relationships/slide" Target="/ppt/slides/slide6.xml" Id="R912ec18317d445f7" /><Relationship Type="http://schemas.openxmlformats.org/officeDocument/2006/relationships/slide" Target="/ppt/slides/slide7.xml" Id="R3944f9f528724f4b" /><Relationship Type="http://schemas.openxmlformats.org/officeDocument/2006/relationships/slide" Target="/ppt/slides/slide8.xml" Id="R140d07d500d941d6" /><Relationship Type="http://schemas.openxmlformats.org/officeDocument/2006/relationships/slide" Target="/ppt/slides/slide9.xml" Id="Rf7f2b0ca022d4a51" /><Relationship Type="http://schemas.openxmlformats.org/officeDocument/2006/relationships/slide" Target="/ppt/slides/slide10.xml" Id="R4ae33971d6af4b9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c83e901bc09412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6d31f9fada9439c" /><Relationship Type="http://schemas.openxmlformats.org/officeDocument/2006/relationships/notesMaster" Target="/ppt/notesMasters/notesMaster1.xml" Id="Re152184efb0f484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e86d660c8be4b82" /><Relationship Type="http://schemas.openxmlformats.org/officeDocument/2006/relationships/notesMaster" Target="/ppt/notesMasters/notesMaster1.xml" Id="Rfb820152fade4f7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5b67d71d95f4da3" /><Relationship Type="http://schemas.openxmlformats.org/officeDocument/2006/relationships/notesMaster" Target="/ppt/notesMasters/notesMaster1.xml" Id="Rc13f1c5ab15e461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a1f8ab01f9c4f49" /><Relationship Type="http://schemas.openxmlformats.org/officeDocument/2006/relationships/notesMaster" Target="/ppt/notesMasters/notesMaster1.xml" Id="Rf036cb3d5e32486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70b77275c994b18" /><Relationship Type="http://schemas.openxmlformats.org/officeDocument/2006/relationships/notesMaster" Target="/ppt/notesMasters/notesMaster1.xml" Id="Rcd22071ddcab4fd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27bf5eb091b4dba" /><Relationship Type="http://schemas.openxmlformats.org/officeDocument/2006/relationships/notesMaster" Target="/ppt/notesMasters/notesMaster1.xml" Id="Re0969582b27545d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340cc8ae96d46e1" /><Relationship Type="http://schemas.openxmlformats.org/officeDocument/2006/relationships/notesMaster" Target="/ppt/notesMasters/notesMaster1.xml" Id="R505fd825a205482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8cbb0984a164bc5" /><Relationship Type="http://schemas.openxmlformats.org/officeDocument/2006/relationships/notesMaster" Target="/ppt/notesMasters/notesMaster1.xml" Id="Ra84fe7c543fe4ed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1e4165fe5e54494" /><Relationship Type="http://schemas.openxmlformats.org/officeDocument/2006/relationships/notesMaster" Target="/ppt/notesMasters/notesMaster1.xml" Id="R51eedffc669347b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3d00b8ae7574517" /><Relationship Type="http://schemas.openxmlformats.org/officeDocument/2006/relationships/notesMaster" Target="/ppt/notesMasters/notesMaster1.xml" Id="R033fd3cea1a54d1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Дереккөз: 3 дәріс.docx.</a:t>
            </a:r>
          </a:p>
          <a:p xmlns:a="http://schemas.openxmlformats.org/drawingml/2006/main">
            <a:r>
              <a:t>Оқу презентациясы бастапқы дәріс мазмұнын ықшамдап береді. Түпнұсқадағы тарихи деректер қазіргі жағдайдың статистикасы ретінде берілмейді.</a:t>
            </a:r>
          </a:p>
          <a:p xmlns:a="http://schemas.openxmlformats.org/drawingml/2006/main">
            <a:r>
              <a:t>Обложка: AI-generated illustrative landscape, not a real location.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3 дәріс.docx.</a:t>
            </a:r>
          </a:p>
          <a:p xmlns:a="http://schemas.openxmlformats.org/drawingml/2006/main">
            <a:r>
              <a:t>Тақырып: Бірыңғай жүйенің қажеттілігі.</a:t>
            </a:r>
          </a:p>
          <a:p xmlns:a="http://schemas.openxmlformats.org/drawingml/2006/main">
            <a:r>
              <a:t>Экологиялық мәселелер бірнеше табиғи компонентті қатар қамтиды.</a:t>
            </a:r>
          </a:p>
          <a:p xmlns:a="http://schemas.openxmlformats.org/drawingml/2006/main">
            <a:r>
              <a:t>Ведомстволық деректердің бытыраңқылығы кешенді бағалауды қиындатады.</a:t>
            </a:r>
          </a:p>
          <a:p xmlns:a="http://schemas.openxmlformats.org/drawingml/2006/main">
            <a:r>
              <a:t>Ортақ жүйе ақпаратты салыстыру мен үйлестіруге мүмкіндік береді.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3 дәріс.docx.</a:t>
            </a:r>
          </a:p>
          <a:p xmlns:a="http://schemas.openxmlformats.org/drawingml/2006/main">
            <a:r>
              <a:t>Тақырып: Бастапқы жүйелердің шектеулері.</a:t>
            </a:r>
          </a:p>
          <a:p xmlns:a="http://schemas.openxmlformats.org/drawingml/2006/main">
            <a:r>
              <a:t>Өлшеу және өңдеу әдістерінің сәйкессіздігі.</a:t>
            </a:r>
          </a:p>
          <a:p xmlns:a="http://schemas.openxmlformats.org/drawingml/2006/main">
            <a:r>
              <a:t>Ақпарат алмасу мен автоматтандырудың жеткіліксіздігі.</a:t>
            </a:r>
          </a:p>
          <a:p xmlns:a="http://schemas.openxmlformats.org/drawingml/2006/main">
            <a:r>
              <a:t>Кешенді талдау және болжамдық модельдердің шектеулілігі.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3 дәріс.docx.</a:t>
            </a:r>
          </a:p>
          <a:p xmlns:a="http://schemas.openxmlformats.org/drawingml/2006/main">
            <a:r>
              <a:t>Тақырып: Жүйенің мақсаты.</a:t>
            </a:r>
          </a:p>
          <a:p xmlns:a="http://schemas.openxmlformats.org/drawingml/2006/main">
            <a:r>
              <a:t>Қоршаған орта мен табиғи ресурстар жағдайын бақылау.</a:t>
            </a:r>
          </a:p>
          <a:p xmlns:a="http://schemas.openxmlformats.org/drawingml/2006/main">
            <a:r>
              <a:t>Ресурстарды сақтау және ұтымды пайдалану үшін дерек ұсыну.</a:t>
            </a:r>
          </a:p>
          <a:p xmlns:a="http://schemas.openxmlformats.org/drawingml/2006/main">
            <a:r>
              <a:t>Экологиялық қауіпсіздік жөніндегі шешімдерді ақпаратпен қамтамасыз ету.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3 дәріс.docx.</a:t>
            </a:r>
          </a:p>
          <a:p xmlns:a="http://schemas.openxmlformats.org/drawingml/2006/main">
            <a:r>
              <a:t>Тақырып: Мониторингтің құрамдас бөліктері.</a:t>
            </a:r>
          </a:p>
          <a:p xmlns:a="http://schemas.openxmlformats.org/drawingml/2006/main">
            <a:r>
              <a:t>Табиғи компоненттердің жағдайы бақыланады.</a:t>
            </a:r>
          </a:p>
          <a:p xmlns:a="http://schemas.openxmlformats.org/drawingml/2006/main">
            <a:r>
              <a:t>Ластану көздері мен антропогендік әсерлер зерттеледі.</a:t>
            </a:r>
          </a:p>
          <a:p xmlns:a="http://schemas.openxmlformats.org/drawingml/2006/main">
            <a:r>
              <a:t>Ресурстарды пайдалану нәтижелері бірге қарастырылады.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3 дәріс.docx.</a:t>
            </a:r>
          </a:p>
          <a:p xmlns:a="http://schemas.openxmlformats.org/drawingml/2006/main">
            <a:r>
              <a:t>Тақырып: Аумақтық ұйымдастыру.</a:t>
            </a:r>
          </a:p>
          <a:p xmlns:a="http://schemas.openxmlformats.org/drawingml/2006/main">
            <a:r>
              <a:t>Республикалық деңгей бүкіл ел бойынша мәліметтерді біріктіреді.</a:t>
            </a:r>
          </a:p>
          <a:p xmlns:a="http://schemas.openxmlformats.org/drawingml/2006/main">
            <a:r>
              <a:t>Аймақтық деңгей табиғи және әлеуметтік ерекшеліктерді ескереді.</a:t>
            </a:r>
          </a:p>
          <a:p xmlns:a="http://schemas.openxmlformats.org/drawingml/2006/main">
            <a:r>
              <a:t>Жергілікті деңгей нақты учаскелерді егжей-тегжейлі зерттейді.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3 дәріс.docx.</a:t>
            </a:r>
          </a:p>
          <a:p xmlns:a="http://schemas.openxmlformats.org/drawingml/2006/main">
            <a:r>
              <a:t>Тақырып: Ақпараттық қамтамасыз ету.</a:t>
            </a:r>
          </a:p>
          <a:p xmlns:a="http://schemas.openxmlformats.org/drawingml/2006/main">
            <a:r>
              <a:t>Деректер банктері мен кадастрлар қалыптастырылады.</a:t>
            </a:r>
          </a:p>
          <a:p xmlns:a="http://schemas.openxmlformats.org/drawingml/2006/main">
            <a:r>
              <a:t>Бақылау нәтижелері талданып, бағалау және болжам жасалады.</a:t>
            </a:r>
          </a:p>
          <a:p xmlns:a="http://schemas.openxmlformats.org/drawingml/2006/main">
            <a:r>
              <a:t>Мәліметтер мемлекеттік органдарға және халыққа ұсынылады.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3 дәріс.docx.</a:t>
            </a:r>
          </a:p>
          <a:p xmlns:a="http://schemas.openxmlformats.org/drawingml/2006/main">
            <a:r>
              <a:t>Тақырып: Үйлестіру және ресурстар.</a:t>
            </a:r>
          </a:p>
          <a:p xmlns:a="http://schemas.openxmlformats.org/drawingml/2006/main">
            <a:r>
              <a:t>Қатысушылардың міндеттері мен ақпарат беру тәртібі келісіледі.</a:t>
            </a:r>
          </a:p>
          <a:p xmlns:a="http://schemas.openxmlformats.org/drawingml/2006/main">
            <a:r>
              <a:t>Бірыңғай әдістемелер деректердің салыстырмалылығын арттырады.</a:t>
            </a:r>
          </a:p>
          <a:p xmlns:a="http://schemas.openxmlformats.org/drawingml/2006/main">
            <a:r>
              <a:t>Қаржыландыру мен техникалық жабдықтау жүйенің жұмысын қолдайды.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3 дәріс.docx.</a:t>
            </a:r>
          </a:p>
          <a:p xmlns:a="http://schemas.openxmlformats.org/drawingml/2006/main">
            <a:r>
              <a:t>Тақырып: Экологиялық геологиямен байланыс.</a:t>
            </a:r>
          </a:p>
          <a:p xmlns:a="http://schemas.openxmlformats.org/drawingml/2006/main">
            <a:r>
              <a:t>Литосфераның жоғарғы бөлігі тіршілік ортасының құрамдасы ретінде зерттеледі.</a:t>
            </a:r>
          </a:p>
          <a:p xmlns:a="http://schemas.openxmlformats.org/drawingml/2006/main">
            <a:r>
              <a:t>Геологиялық ортаның экологиялық қызметтері бағаланады.</a:t>
            </a:r>
          </a:p>
          <a:p xmlns:a="http://schemas.openxmlformats.org/drawingml/2006/main">
            <a:r>
              <a:t>Табиғи және техногендік өзгерістер біртұтас жүйеде қарастырылады.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3 дәріс.docx.</a:t>
            </a:r>
          </a:p>
          <a:p xmlns:a="http://schemas.openxmlformats.org/drawingml/2006/main">
            <a:r>
              <a:t>Тақырып: Бақылау сұрақтары.</a:t>
            </a:r>
          </a:p>
          <a:p xmlns:a="http://schemas.openxmlformats.org/drawingml/2006/main">
            <a:r>
              <a:t>Бірыңғай мониторинг жүйесі не үшін қажет?</a:t>
            </a:r>
          </a:p>
          <a:p xmlns:a="http://schemas.openxmlformats.org/drawingml/2006/main">
            <a:r>
              <a:t>Республикалық, аймақтық және жергілікті деңгейлер қалай байланысады?</a:t>
            </a:r>
          </a:p>
          <a:p xmlns:a="http://schemas.openxmlformats.org/drawingml/2006/main">
            <a:r>
              <a:t>Ортақ әдістемелердің маңызы қандай?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1002bee25c2425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3a07cdc8670450a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b9f393d5bf9489b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a5eb3d982d8423f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6def11553f041a8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e98f7c1e8e9463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1E4EFA3-8512-4FDD-984D-6FCE929E0F3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EA4899F9-3347-4FD0-83B5-33F088853198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42C74056-8218-4EA8-8A40-7A6EF25DFB7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3E4B864-15BC-4B64-B43B-D5B90DD1C38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EDC2F025-8327-4CB9-B580-BF4AC59C4BE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2864AC41-3A9F-4E4B-A024-2ACEFC9C326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7B48F69-EDFC-4C69-8B9F-179028FB703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6CD150F4-043D-42A2-AAE9-43364CB9D99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8D2695E-CFFD-45E2-8FA0-8795EDD6686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5424E5C-9737-492C-9313-D61280EE81C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3337d54ef244345" /><Relationship Type="http://schemas.openxmlformats.org/officeDocument/2006/relationships/slideLayout" Target="/ppt/slideLayouts/slideLayout1.xml" Id="Rfbe8e8040d59489c" /><Relationship Type="http://schemas.openxmlformats.org/officeDocument/2006/relationships/slideLayout" Target="/ppt/slideLayouts/slideLayout2.xml" Id="R5799494514334a19" /><Relationship Type="http://schemas.openxmlformats.org/officeDocument/2006/relationships/slideLayout" Target="/ppt/slideLayouts/slideLayout3.xml" Id="R592f579333ae42ff" /><Relationship Type="http://schemas.openxmlformats.org/officeDocument/2006/relationships/slideLayout" Target="/ppt/slideLayouts/slideLayout4.xml" Id="R367d710fe72b4088" /><Relationship Type="http://schemas.openxmlformats.org/officeDocument/2006/relationships/slideLayout" Target="/ppt/slideLayouts/slideLayout5.xml" Id="R8893753a4e3a4078" /><Relationship Type="http://schemas.openxmlformats.org/officeDocument/2006/relationships/slideLayout" Target="/ppt/slideLayouts/slideLayout6.xml" Id="Re59328fdd56d45a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be8e8040d59489c"/>
    <p:sldLayoutId xmlns:r="http://schemas.openxmlformats.org/officeDocument/2006/relationships" id="2147483650" r:id="R5799494514334a19"/>
    <p:sldLayoutId xmlns:r="http://schemas.openxmlformats.org/officeDocument/2006/relationships" id="2147483651" r:id="R592f579333ae42ff"/>
    <p:sldLayoutId xmlns:r="http://schemas.openxmlformats.org/officeDocument/2006/relationships" id="2147483652" r:id="R367d710fe72b4088"/>
    <p:sldLayoutId xmlns:r="http://schemas.openxmlformats.org/officeDocument/2006/relationships" id="2147483653" r:id="R8893753a4e3a4078"/>
    <p:sldLayoutId xmlns:r="http://schemas.openxmlformats.org/officeDocument/2006/relationships" id="2147483654" r:id="Re59328fdd56d45a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c66600db1c84c26" /><Relationship Type="http://schemas.openxmlformats.org/officeDocument/2006/relationships/image" Target="/ppt/media/image.png" Id="R624790ab4e17455f" /><Relationship Type="http://schemas.openxmlformats.org/officeDocument/2006/relationships/notesSlide" Target="/ppt/notesSlides/notesSlide1.xml" Id="R2ddcc82641f8429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2b1b210d2f844f9" /><Relationship Type="http://schemas.openxmlformats.org/officeDocument/2006/relationships/notesSlide" Target="/ppt/notesSlides/notesSlide2.xml" Id="R9f2cb2ef61a647f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74ea50f890242f8" /><Relationship Type="http://schemas.openxmlformats.org/officeDocument/2006/relationships/notesSlide" Target="/ppt/notesSlides/notesSlide3.xml" Id="Rf0ed996e37bb41c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2f4f31edd574dfc" /><Relationship Type="http://schemas.openxmlformats.org/officeDocument/2006/relationships/notesSlide" Target="/ppt/notesSlides/notesSlide4.xml" Id="R45570b22b519491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8a1a1fbe9f54273" /><Relationship Type="http://schemas.openxmlformats.org/officeDocument/2006/relationships/notesSlide" Target="/ppt/notesSlides/notesSlide5.xml" Id="R04c1847a93b24d0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2ded40ef74b47a2" /><Relationship Type="http://schemas.openxmlformats.org/officeDocument/2006/relationships/notesSlide" Target="/ppt/notesSlides/notesSlide6.xml" Id="Re5be4da7a9aa4c5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90d8f1fcc614852" /><Relationship Type="http://schemas.openxmlformats.org/officeDocument/2006/relationships/notesSlide" Target="/ppt/notesSlides/notesSlide7.xml" Id="Reea1c300035c4c0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670b6b4aec84dda" /><Relationship Type="http://schemas.openxmlformats.org/officeDocument/2006/relationships/notesSlide" Target="/ppt/notesSlides/notesSlide8.xml" Id="Rc9d3cbf0391a467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842cdb5d51841a4" /><Relationship Type="http://schemas.openxmlformats.org/officeDocument/2006/relationships/notesSlide" Target="/ppt/notesSlides/notesSlide9.xml" Id="Ra7631ddb5cd843a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363e1d7d8d84838" /><Relationship Type="http://schemas.openxmlformats.org/officeDocument/2006/relationships/notesSlide" Target="/ppt/notesSlides/notesSlide10.xml" Id="R91d55f8b90674c5d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B39447-BE7D-4827-A727-E0D90E58521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4790ab4e17455f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lecture">
            <a:extLst xmlns:a="http://schemas.openxmlformats.org/drawingml/2006/main">
              <a:ext uri="{FF2B5EF4-FFF2-40B4-BE49-F238E27FC236}">
                <a16:creationId xmlns:a16="http://schemas.microsoft.com/office/drawing/2014/main" id="{B01B8262-0281-442F-8BF1-D018BC2B2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95325"/>
            <a:ext cx="590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rPr>
              <a:t>3-дәріс</a:t>
            </a:r>
          </a:p>
        </p:txBody>
      </p:sp>
      <p:sp>
        <p:nvSpPr>
          <p:cNvPr id="3" name="headline">
            <a:extLst xmlns:a="http://schemas.openxmlformats.org/drawingml/2006/main">
              <a:ext uri="{FF2B5EF4-FFF2-40B4-BE49-F238E27FC236}">
                <a16:creationId xmlns:a16="http://schemas.microsoft.com/office/drawing/2014/main" id="{47F7C053-60ED-48CF-BAE9-F00012D0E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90700"/>
            <a:ext cx="6810375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Қоршаған орта мен табиғи ресурстар мониторингінің бірыңғай жүйесі</a:t>
            </a:r>
          </a:p>
        </p:txBody>
      </p:sp>
      <p:sp>
        <p:nvSpPr>
          <p:cNvPr id="4" name="course">
            <a:extLst xmlns:a="http://schemas.openxmlformats.org/drawingml/2006/main">
              <a:ext uri="{FF2B5EF4-FFF2-40B4-BE49-F238E27FC236}">
                <a16:creationId xmlns:a16="http://schemas.microsoft.com/office/drawing/2014/main" id="{C3028A22-D2CF-4E9A-9E8C-861C616BA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115050"/>
            <a:ext cx="857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rPr>
              <a:t>Экологиялық мониторинг және геоэкология</a:t>
            </a:r>
          </a:p>
        </p:txBody>
      </p:sp>
    </p:spTree>
    <p:extLst>
      <p:ext uri="{BB962C8B-B14F-4D97-AF65-F5344CB8AC3E}">
        <p14:creationId xmlns:p14="http://schemas.microsoft.com/office/powerpoint/2010/main" val="21207160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0FB83C73-60DD-4EE9-BB81-7EB35AD1B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Бірыңғай жүйенің қажеттілігі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2F4F63B7-67CD-4CE0-AD75-4CAFD8AF2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FF59B14C-33E2-4CB3-B1B4-34FD45746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Экологиялық мәселелер бірнеше табиғи компонентті қатар қамтиды.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D30BDF7D-6C90-449C-BDE0-8B54401D4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DC29FDAF-9090-48B2-8FFA-7D7D03419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Ведомстволық деректердің бытыраңқылығы кешенді бағалауды қиындатады.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9719BECA-271F-4B65-A1B5-E2375D80E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5F647141-26DF-4A6F-834C-120F33953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Ортақ жүйе ақпаратты салыстыру мен үйлестіруге мүмкіндік береді.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0CF99B23-11F7-43A6-B83D-6329D77C2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3-дәріс   /   2</a:t>
            </a:r>
          </a:p>
        </p:txBody>
      </p:sp>
    </p:spTree>
    <p:extLst>
      <p:ext uri="{BB962C8B-B14F-4D97-AF65-F5344CB8AC3E}">
        <p14:creationId xmlns:p14="http://schemas.microsoft.com/office/powerpoint/2010/main" val="183174575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4F9CCEA3-5D03-492C-81B5-9CA6E78F0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Бастапқы жүйелердің шектеулері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08F8BFD9-E356-4C3D-BC8C-D0BBC803C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D57551E6-61FE-47EC-89BF-83002E252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Өлшеу және өңдеу әдістерінің сәйкессіздігі.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B9B1B7DF-4167-45DA-A6D3-852EC9B4C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643F8EA8-4969-4FFF-8555-3DCB59C24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Ақпарат алмасу мен автоматтандырудың жеткіліксіздігі.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C2F5D964-91C9-45F1-9CB3-AAD5B1A37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C63F2FD2-026B-40F8-99F2-203454B0E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Кешенді талдау және болжамдық модельдердің шектеулілігі.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83CE4B28-B9A6-4BDD-BAE9-A3B1622A1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3-дәріс   /   3</a:t>
            </a:r>
          </a:p>
        </p:txBody>
      </p:sp>
    </p:spTree>
    <p:extLst>
      <p:ext uri="{BB962C8B-B14F-4D97-AF65-F5344CB8AC3E}">
        <p14:creationId xmlns:p14="http://schemas.microsoft.com/office/powerpoint/2010/main" val="89247351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DCCB0DFC-AAE7-4276-A538-620F308C1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Жүйенің мақсаты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F153FC23-FD26-4853-947C-95663ED2D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A3D8C296-7892-4150-A54F-311776902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Қоршаған орта мен табиғи ресурстар жағдайын бақылау.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21CD0880-F284-44CC-86BA-BF9887CF9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6DFA76B8-7B8C-4789-8743-89CEC43E9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Ресурстарды сақтау және ұтымды пайдалану үшін дерек ұсыну.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65DB8C30-F607-4983-A25C-AAA38DB9E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0E897571-F273-4714-A5B8-1F3298911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Экологиялық қауіпсіздік жөніндегі шешімдерді ақпаратпен қамтамасыз ету.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C8ED1448-5C95-4ED3-895B-3EB3B4E67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3-дәріс   /   4</a:t>
            </a:r>
          </a:p>
        </p:txBody>
      </p:sp>
    </p:spTree>
    <p:extLst>
      <p:ext uri="{BB962C8B-B14F-4D97-AF65-F5344CB8AC3E}">
        <p14:creationId xmlns:p14="http://schemas.microsoft.com/office/powerpoint/2010/main" val="34390645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7A81014F-DE80-4599-A85A-A3073A9D4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Мониторингтің құрамдас бөліктері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8391C45B-7D95-4C90-8630-451429E89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F3E3F6EE-6F7C-4F53-8ED5-6171C01AB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Табиғи компоненттердің жағдайы бақыланады.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DB88CF56-EF9F-4859-A9BF-DF4E1DA0C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2867CF78-D1B4-488E-BB37-197736514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Ластану көздері мен антропогендік әсерлер зерттеледі.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B29794AE-E48A-4A6D-8D3B-A079C75AB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E74DFA85-3F6E-4B8A-A9E5-817E2C571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Ресурстарды пайдалану нәтижелері бірге қарастырылады.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6B5B5296-956D-467A-B89A-64AD14E9F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3-дәріс   /   5</a:t>
            </a:r>
          </a:p>
        </p:txBody>
      </p:sp>
    </p:spTree>
    <p:extLst>
      <p:ext uri="{BB962C8B-B14F-4D97-AF65-F5344CB8AC3E}">
        <p14:creationId xmlns:p14="http://schemas.microsoft.com/office/powerpoint/2010/main" val="141217789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headline">
            <a:extLst xmlns:a="http://schemas.openxmlformats.org/drawingml/2006/main">
              <a:ext uri="{FF2B5EF4-FFF2-40B4-BE49-F238E27FC236}">
                <a16:creationId xmlns:a16="http://schemas.microsoft.com/office/drawing/2014/main" id="{6D2E7F5F-A9F4-49F0-8FAD-1A352AF1B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Аумақтық ұйымдастыру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6133A9-73FC-4112-9B34-EDE171C64680}"/>
              </a:ext>
            </a:extLst>
          </p:cNvPr>
          <p:cNvGraphicFramePr/>
          <p:nvPr/>
        </p:nvGraphicFramePr>
        <p:xfrm>
          <a:off xmlns:a="http://schemas.openxmlformats.org/drawingml/2006/main" x="685800" y="2200275"/>
          <a:ext xmlns:a="http://schemas.openxmlformats.org/drawingml/2006/main" cx="10820400" cy="29718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190875"/>
                <a:gridCol w="7629525"/>
              </a:tblGrid>
              <a:tr h="742950">
                <a:tc>
                  <a:txBody>
                    <a:bodyPr lIns="171450" tIns="171450" rIns="171450" bIns="171450"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Деңгей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0DEDA"/>
                      </a:solidFill>
                      <a:prstDash val="solid"/>
                    </a:lnL>
                    <a:lnR w="9525">
                      <a:solidFill>
                        <a:srgbClr val="D0DEDA"/>
                      </a:solidFill>
                      <a:prstDash val="solid"/>
                    </a:lnR>
                    <a:lnT w="9525">
                      <a:solidFill>
                        <a:srgbClr val="D0DEDA"/>
                      </a:solidFill>
                      <a:prstDash val="solid"/>
                    </a:lnT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174C54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Зерттеу ауқымы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0DEDA"/>
                      </a:solidFill>
                      <a:prstDash val="solid"/>
                    </a:lnR>
                    <a:lnT w="9525">
                      <a:solidFill>
                        <a:srgbClr val="D0DEDA"/>
                      </a:solidFill>
                      <a:prstDash val="solid"/>
                    </a:lnT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1B5159"/>
                    </a:solidFill>
                  </a:tcPr>
                </a:tc>
              </a:tr>
              <a:tr h="742950">
                <a:tc>
                  <a:txBody>
                    <a:bodyPr lIns="171450" tIns="171450" rIns="171450" bIns="1714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Республикалық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0DEDA"/>
                      </a:solidFill>
                      <a:prstDash val="solid"/>
                    </a:lnL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Ел бойынша деректерді біріктіру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42950">
                <a:tc>
                  <a:txBody>
                    <a:bodyPr lIns="171450" tIns="171450" rIns="171450" bIns="1714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Аймақтық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0DEDA"/>
                      </a:solidFill>
                      <a:prstDash val="solid"/>
                    </a:lnL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EDF3F0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Өңірдің табиғи және әлеуметтік ерекшеліктері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EDF3F0"/>
                    </a:solidFill>
                  </a:tcPr>
                </a:tc>
              </a:tr>
              <a:tr h="742950">
                <a:tc>
                  <a:txBody>
                    <a:bodyPr lIns="171450" tIns="171450" rIns="171450" bIns="1714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Жергілікті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0DEDA"/>
                      </a:solidFill>
                      <a:prstDash val="solid"/>
                    </a:lnL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Нақты учаскені егжей-тегжейлі зерттеу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04E69E14-CBDA-4794-8F1E-73C068083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3-дәріс   /   6</a:t>
            </a:r>
          </a:p>
        </p:txBody>
      </p:sp>
    </p:spTree>
    <p:extLst>
      <p:ext uri="{BB962C8B-B14F-4D97-AF65-F5344CB8AC3E}">
        <p14:creationId xmlns:p14="http://schemas.microsoft.com/office/powerpoint/2010/main" val="14899931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4E464AD2-19D9-4984-B75D-EBCAD4B8B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Ақпараттық қамтамасыз ету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0A19A440-3BC5-4EC4-AEE3-9471CF577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DCF7F741-AE1F-4E4D-B3C5-B371221E2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Деректер банктері мен кадастрлар қалыптастырылады.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A87DADAF-429C-47D4-80CE-C34739920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6831E4DB-6203-4250-984E-EC37829F8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Бақылау нәтижелері талданып, бағалау және болжам жасалады.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95CC9ED1-D562-43A8-8709-0332A4527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E4045F99-FEA7-4436-B6F4-07BFE4BD7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Мәліметтер мемлекеттік органдарға және халыққа ұсынылады.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29E90310-90F9-4E43-B343-8F834EC6F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3-дәріс   /   7</a:t>
            </a:r>
          </a:p>
        </p:txBody>
      </p:sp>
    </p:spTree>
    <p:extLst>
      <p:ext uri="{BB962C8B-B14F-4D97-AF65-F5344CB8AC3E}">
        <p14:creationId xmlns:p14="http://schemas.microsoft.com/office/powerpoint/2010/main" val="56660991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89CFB029-9E13-41E2-B1D6-834B7D299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Үйлестіру және ресурстар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709A9784-F210-4002-B127-60DA0F8D7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983453B7-1037-4816-9250-7F15EDA98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Қатысушылардың міндеттері мен ақпарат беру тәртібі келісіледі.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47034293-8C92-4774-8BE2-3A860539F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5E18B5C3-45BD-402F-B8A1-CD5D1FAEA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Бірыңғай әдістемелер деректердің салыстырмалылығын арттырады.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B9ED7B60-095A-4196-8B87-8F7FDB8C5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C157E84E-0923-461F-9013-D7D0C3AB4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Қаржыландыру мен техникалық жабдықтау жүйенің жұмысын қолдайды.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D16729A6-18D1-4588-A96D-97C9CFC50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3-дәріс   /   8</a:t>
            </a:r>
          </a:p>
        </p:txBody>
      </p:sp>
    </p:spTree>
    <p:extLst>
      <p:ext uri="{BB962C8B-B14F-4D97-AF65-F5344CB8AC3E}">
        <p14:creationId xmlns:p14="http://schemas.microsoft.com/office/powerpoint/2010/main" val="37132146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9165219F-72B7-4A9D-B7F9-49729C254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Экологиялық геологиямен байланыс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4402419A-8012-421B-8246-FD1A4CC88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560A5842-538D-47DD-9EDC-812AAB80E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Литосфераның жоғарғы бөлігі тіршілік ортасының құрамдасы ретінде зерттеледі.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73CA247A-3796-4122-8E9B-A052D6F8F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3BBBBD20-17BD-49E4-A25B-BB8332218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Геологиялық ортаның экологиялық қызметтері бағаланады.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5FADA896-9438-41BF-BEDC-67334D95D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947A8075-31BE-4E4A-9DBF-B2A6B90CE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Табиғи және техногендік өзгерістер біртұтас жүйеде қарастырылады.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7A73B40B-1EED-44AD-80E8-BC5980088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3-дәріс   /   9</a:t>
            </a:r>
          </a:p>
        </p:txBody>
      </p:sp>
    </p:spTree>
    <p:extLst>
      <p:ext uri="{BB962C8B-B14F-4D97-AF65-F5344CB8AC3E}">
        <p14:creationId xmlns:p14="http://schemas.microsoft.com/office/powerpoint/2010/main" val="184361592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C343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3962CCD3-1DC2-4F2B-B29C-338A91E35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Бақылау сұрақтары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B4ABC40C-040E-4FC1-A7E7-113A12972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7937F9A5-AF7C-42D7-938E-D57BBD730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Бірыңғай мониторинг жүйесі не үшін қажет?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E80B66F4-CB2E-44FD-9F1F-BCA4E6746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1B4E584E-6CFA-495E-A075-241F2068E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Республикалық, аймақтық және жергілікті деңгейлер қалай байланысады?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86F2414F-BB4E-4405-B73B-5073EF036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78402565-35F7-4858-BDDF-0C33F17BA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Ортақ әдістемелердің маңызы қандай?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A126DE9C-8017-42E2-B1AE-FB6D81217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rPr>
              <a:t>3-дәріс   /   10</a:t>
            </a:r>
          </a:p>
        </p:txBody>
      </p:sp>
    </p:spTree>
    <p:extLst>
      <p:ext uri="{BB962C8B-B14F-4D97-AF65-F5344CB8AC3E}">
        <p14:creationId xmlns:p14="http://schemas.microsoft.com/office/powerpoint/2010/main" val="126797091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2026-10-28T09:57:18.5700000Z</dcterms:created>
  <dcterms:modified xsi:type="dcterms:W3CDTF">2026-10-28T09:57:18.5700000Z</dcterms:modified>
</coreProperties>
</file>