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3d2a79892e74600" /><Relationship Type="http://schemas.openxmlformats.org/officeDocument/2006/relationships/extended-properties" Target="/docProps/app.xml" Id="Rd3b064fa71fd4986" /><Relationship Type="http://schemas.openxmlformats.org/officeDocument/2006/relationships/officeDocument" Target="/ppt/presentation.xml" Id="Rc8c6629da51140f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c7ede9612ff4fdf"/>
  </p:sldMasterIdLst>
  <p:notesMasterIdLst>
    <p:notesMasterId xmlns:r="http://schemas.openxmlformats.org/officeDocument/2006/relationships" r:id="Rad6dc10c735b441a"/>
  </p:notesMasterIdLst>
  <p:sldIdLst>
    <p:sldId xmlns:r="http://schemas.openxmlformats.org/officeDocument/2006/relationships" id="256" r:id="R2cf3493c27e9473b"/>
    <p:sldId xmlns:r="http://schemas.openxmlformats.org/officeDocument/2006/relationships" id="257" r:id="Rc05a3befa0b046f5"/>
    <p:sldId xmlns:r="http://schemas.openxmlformats.org/officeDocument/2006/relationships" id="258" r:id="Rd6ac98591fcd4c47"/>
    <p:sldId xmlns:r="http://schemas.openxmlformats.org/officeDocument/2006/relationships" id="259" r:id="R19b8eac2ad204372"/>
    <p:sldId xmlns:r="http://schemas.openxmlformats.org/officeDocument/2006/relationships" id="260" r:id="Ra1fb717376fe47a8"/>
    <p:sldId xmlns:r="http://schemas.openxmlformats.org/officeDocument/2006/relationships" id="261" r:id="R63d3dd34e8334797"/>
    <p:sldId xmlns:r="http://schemas.openxmlformats.org/officeDocument/2006/relationships" id="262" r:id="R8986c494d93c411e"/>
    <p:sldId xmlns:r="http://schemas.openxmlformats.org/officeDocument/2006/relationships" id="263" r:id="R7e1a2b5c309b4cc9"/>
    <p:sldId xmlns:r="http://schemas.openxmlformats.org/officeDocument/2006/relationships" id="264" r:id="Ra8499bf42d734481"/>
    <p:sldId xmlns:r="http://schemas.openxmlformats.org/officeDocument/2006/relationships" id="265" r:id="Rfcd88f67ca2c45c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941164721ba4277" /><Relationship Type="http://schemas.openxmlformats.org/officeDocument/2006/relationships/slideMaster" Target="/ppt/slideMasters/slideMaster1.xml" Id="R4c7ede9612ff4fdf" /><Relationship Type="http://schemas.openxmlformats.org/officeDocument/2006/relationships/notesMaster" Target="/ppt/notesMasters/notesMaster1.xml" Id="Rad6dc10c735b441a" /><Relationship Type="http://schemas.openxmlformats.org/officeDocument/2006/relationships/presProps" Target="/ppt/presProps.xml" Id="R20833558cfbe4500" /><Relationship Type="http://schemas.openxmlformats.org/officeDocument/2006/relationships/tableStyles" Target="/ppt/tableStyles.xml" Id="Rad3161b79877419b" /><Relationship Type="http://schemas.openxmlformats.org/officeDocument/2006/relationships/slide" Target="/ppt/slides/slide1.xml" Id="R2cf3493c27e9473b" /><Relationship Type="http://schemas.openxmlformats.org/officeDocument/2006/relationships/slide" Target="/ppt/slides/slide2.xml" Id="Rc05a3befa0b046f5" /><Relationship Type="http://schemas.openxmlformats.org/officeDocument/2006/relationships/slide" Target="/ppt/slides/slide3.xml" Id="Rd6ac98591fcd4c47" /><Relationship Type="http://schemas.openxmlformats.org/officeDocument/2006/relationships/slide" Target="/ppt/slides/slide4.xml" Id="R19b8eac2ad204372" /><Relationship Type="http://schemas.openxmlformats.org/officeDocument/2006/relationships/slide" Target="/ppt/slides/slide5.xml" Id="Ra1fb717376fe47a8" /><Relationship Type="http://schemas.openxmlformats.org/officeDocument/2006/relationships/slide" Target="/ppt/slides/slide6.xml" Id="R63d3dd34e8334797" /><Relationship Type="http://schemas.openxmlformats.org/officeDocument/2006/relationships/slide" Target="/ppt/slides/slide7.xml" Id="R8986c494d93c411e" /><Relationship Type="http://schemas.openxmlformats.org/officeDocument/2006/relationships/slide" Target="/ppt/slides/slide8.xml" Id="R7e1a2b5c309b4cc9" /><Relationship Type="http://schemas.openxmlformats.org/officeDocument/2006/relationships/slide" Target="/ppt/slides/slide9.xml" Id="Ra8499bf42d734481" /><Relationship Type="http://schemas.openxmlformats.org/officeDocument/2006/relationships/slide" Target="/ppt/slides/slide10.xml" Id="Rfcd88f67ca2c45c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e8460e3b78a4af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46e890991724f2b" /><Relationship Type="http://schemas.openxmlformats.org/officeDocument/2006/relationships/notesMaster" Target="/ppt/notesMasters/notesMaster1.xml" Id="R63a823f3123c455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3fae6c1987c4f5e" /><Relationship Type="http://schemas.openxmlformats.org/officeDocument/2006/relationships/notesMaster" Target="/ppt/notesMasters/notesMaster1.xml" Id="Rb608c428a0ad464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156726146a54531" /><Relationship Type="http://schemas.openxmlformats.org/officeDocument/2006/relationships/notesMaster" Target="/ppt/notesMasters/notesMaster1.xml" Id="Rbe8cdc8bc234464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d771eb55cdf41e5" /><Relationship Type="http://schemas.openxmlformats.org/officeDocument/2006/relationships/notesMaster" Target="/ppt/notesMasters/notesMaster1.xml" Id="R54b44779f6674c9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5a0364a09f3443f" /><Relationship Type="http://schemas.openxmlformats.org/officeDocument/2006/relationships/notesMaster" Target="/ppt/notesMasters/notesMaster1.xml" Id="R32fb56cb6575438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4dc0d816ee54e90" /><Relationship Type="http://schemas.openxmlformats.org/officeDocument/2006/relationships/notesMaster" Target="/ppt/notesMasters/notesMaster1.xml" Id="R60977743fca942c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ff824c262904830" /><Relationship Type="http://schemas.openxmlformats.org/officeDocument/2006/relationships/notesMaster" Target="/ppt/notesMasters/notesMaster1.xml" Id="R82a5062b991a4d7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a9ca4f11f234f69" /><Relationship Type="http://schemas.openxmlformats.org/officeDocument/2006/relationships/notesMaster" Target="/ppt/notesMasters/notesMaster1.xml" Id="R35728943d3ce418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fede5a671cb4411" /><Relationship Type="http://schemas.openxmlformats.org/officeDocument/2006/relationships/notesMaster" Target="/ppt/notesMasters/notesMaster1.xml" Id="Rce78d714e0a9473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1a6bd093c5044a7" /><Relationship Type="http://schemas.openxmlformats.org/officeDocument/2006/relationships/notesMaster" Target="/ppt/notesMasters/notesMaster1.xml" Id="Rea11da19507f43a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Дереккөз: 5 дәріс.docx.</a:t>
            </a:r>
          </a:p>
          <a:p xmlns:a="http://schemas.openxmlformats.org/drawingml/2006/main">
            <a:r>
              <a:t>Оқу презентациясы бастапқы дәріс мазмұнын ықшамдап береді. Түпнұсқадағы тарихи деректер қазіргі жағдайдың статистикасы ретінде берілмейді.</a:t>
            </a:r>
          </a:p>
          <a:p xmlns:a="http://schemas.openxmlformats.org/drawingml/2006/main">
            <a:r>
              <a:t>Обложка: AI-generated illustrative landscape, not a real location.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5 дәріс.docx.</a:t>
            </a:r>
          </a:p>
          <a:p xmlns:a="http://schemas.openxmlformats.org/drawingml/2006/main">
            <a:r>
              <a:t>Тақырып: Бақылаудың міндеттері.</a:t>
            </a:r>
          </a:p>
          <a:p xmlns:a="http://schemas.openxmlformats.org/drawingml/2006/main">
            <a:r>
              <a:t>Су сапасының жағдайы мен өзгерісін анықтау.</a:t>
            </a:r>
          </a:p>
          <a:p xmlns:a="http://schemas.openxmlformats.org/drawingml/2006/main">
            <a:r>
              <a:t>Антропогендік әсердің деңгейін бағалау.</a:t>
            </a:r>
          </a:p>
          <a:p xmlns:a="http://schemas.openxmlformats.org/drawingml/2006/main">
            <a:r>
              <a:t>Су нысандары жағдайының ықтимал өзгерісін болжау.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5 дәріс.docx.</a:t>
            </a:r>
          </a:p>
          <a:p xmlns:a="http://schemas.openxmlformats.org/drawingml/2006/main">
            <a:r>
              <a:t>Тақырып: Бақылауды ұйымдастыру қағидалары.</a:t>
            </a:r>
          </a:p>
          <a:p xmlns:a="http://schemas.openxmlformats.org/drawingml/2006/main">
            <a:r>
              <a:t>Гидрологиялық, химиялық және биологиялық деректер бірге қарастырылады.</a:t>
            </a:r>
          </a:p>
          <a:p xmlns:a="http://schemas.openxmlformats.org/drawingml/2006/main">
            <a:r>
              <a:t>Ұқсас гидрологиялық жағдайларда бақылау мерзімдері келісіледі.</a:t>
            </a:r>
          </a:p>
          <a:p xmlns:a="http://schemas.openxmlformats.org/drawingml/2006/main">
            <a:r>
              <a:t>Сынама алу мен талдаудың салыстырмалы әдістері қолданылады.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5 дәріс.docx.</a:t>
            </a:r>
          </a:p>
          <a:p xmlns:a="http://schemas.openxmlformats.org/drawingml/2006/main">
            <a:r>
              <a:t>Тақырып: Бақылау пункттерін таңдау.</a:t>
            </a:r>
          </a:p>
          <a:p xmlns:a="http://schemas.openxmlformats.org/drawingml/2006/main">
            <a:r>
              <a:t>Шаруашылық маңызы жоғары су нысандары қамтылады.</a:t>
            </a:r>
          </a:p>
          <a:p xmlns:a="http://schemas.openxmlformats.org/drawingml/2006/main">
            <a:r>
              <a:t>Ағынды су төгінділері мен ықтимал ластану көздері ескеріледі.</a:t>
            </a:r>
          </a:p>
          <a:p xmlns:a="http://schemas.openxmlformats.org/drawingml/2006/main">
            <a:r>
              <a:t>Қорғалатын учаскелер, сағалар және шекаралық жармалар қарастырылады.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5 дәріс.docx.</a:t>
            </a:r>
          </a:p>
          <a:p xmlns:a="http://schemas.openxmlformats.org/drawingml/2006/main">
            <a:r>
              <a:t>Тақырып: Фондық және әсерге ұшыраған жармалар.</a:t>
            </a:r>
          </a:p>
          <a:p xmlns:a="http://schemas.openxmlformats.org/drawingml/2006/main">
            <a:r>
              <a:t>Ластану көзінен жоғары орналасқан жарма бастапқы жағдайды сипаттайды.</a:t>
            </a:r>
          </a:p>
          <a:p xmlns:a="http://schemas.openxmlformats.org/drawingml/2006/main">
            <a:r>
              <a:t>Төменгі жармалар төгіндінің ықпалын анықтауға көмектеседі.</a:t>
            </a:r>
          </a:p>
          <a:p xmlns:a="http://schemas.openxmlformats.org/drawingml/2006/main">
            <a:r>
              <a:t>Орын таңдау су ағысы мен араласу ерекшеліктеріне тәуелді.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5 дәріс.docx.</a:t>
            </a:r>
          </a:p>
          <a:p xmlns:a="http://schemas.openxmlformats.org/drawingml/2006/main">
            <a:r>
              <a:t>Тақырып: Бақылау пункттерінің санаттары.</a:t>
            </a:r>
          </a:p>
          <a:p xmlns:a="http://schemas.openxmlformats.org/drawingml/2006/main">
            <a:r>
              <a:t>Дәрісте пункттер төрт санатқа бөлінеді.</a:t>
            </a:r>
          </a:p>
          <a:p xmlns:a="http://schemas.openxmlformats.org/drawingml/2006/main">
            <a:r>
              <a:t>Санат су нысанының маңызы, өлшемі және ластануымен байланысты.</a:t>
            </a:r>
          </a:p>
          <a:p xmlns:a="http://schemas.openxmlformats.org/drawingml/2006/main">
            <a:r>
              <a:t>Бақылау жиілігі мен бағдарламасы санатқа сай белгіленеді.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5 дәріс.docx.</a:t>
            </a:r>
          </a:p>
          <a:p xmlns:a="http://schemas.openxmlformats.org/drawingml/2006/main">
            <a:r>
              <a:t>Тақырып: Гидрологиялық кезеңдер.</a:t>
            </a:r>
          </a:p>
          <a:p xmlns:a="http://schemas.openxmlformats.org/drawingml/2006/main">
            <a:r>
              <a:t>Су тасуы, сабалық және маусымдық өзгерістер ескеріледі.</a:t>
            </a:r>
          </a:p>
          <a:p xmlns:a="http://schemas.openxmlformats.org/drawingml/2006/main">
            <a:r>
              <a:t>Бір мезгілдегі өлшеулер судың құрамы мен ағынын байланыстырады.</a:t>
            </a:r>
          </a:p>
          <a:p xmlns:a="http://schemas.openxmlformats.org/drawingml/2006/main">
            <a:r>
              <a:t>Кесте су сапасының маңызды ауытқуларын қамтуы қажет.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5 дәріс.docx.</a:t>
            </a:r>
          </a:p>
          <a:p xmlns:a="http://schemas.openxmlformats.org/drawingml/2006/main">
            <a:r>
              <a:t>Тақырып: Химиялық және гидробиологиялық бақылау.</a:t>
            </a:r>
          </a:p>
          <a:p xmlns:a="http://schemas.openxmlformats.org/drawingml/2006/main">
            <a:r>
              <a:t>Химиялық талдау судағы заттардың құрамын сипаттайды.</a:t>
            </a:r>
          </a:p>
          <a:p xmlns:a="http://schemas.openxmlformats.org/drawingml/2006/main">
            <a:r>
              <a:t>Гидробиологиялық көрсеткіштер су организмдерінің жағдайын көрсетеді.</a:t>
            </a:r>
          </a:p>
          <a:p xmlns:a="http://schemas.openxmlformats.org/drawingml/2006/main">
            <a:r>
              <a:t>Екі бағыт су экожүйесін кешенді бағалауға мүмкіндік береді.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5 дәріс.docx.</a:t>
            </a:r>
          </a:p>
          <a:p xmlns:a="http://schemas.openxmlformats.org/drawingml/2006/main">
            <a:r>
              <a:t>Тақырып: Нәтижелерді пайдалану.</a:t>
            </a:r>
          </a:p>
          <a:p xmlns:a="http://schemas.openxmlformats.org/drawingml/2006/main">
            <a:r>
              <a:t>Ластану көздері мен су сапасының үрдістері анықталады.</a:t>
            </a:r>
          </a:p>
          <a:p xmlns:a="http://schemas.openxmlformats.org/drawingml/2006/main">
            <a:r>
              <a:t>Бақылау деректері табиғатты қорғау шараларын негіздейді.</a:t>
            </a:r>
          </a:p>
          <a:p xmlns:a="http://schemas.openxmlformats.org/drawingml/2006/main">
            <a:r>
              <a:t>Әдістер мен өлшеу жағдайларын тіркеу нәтижені түсіндіруге көмектеседі.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5 дәріс.docx.</a:t>
            </a:r>
          </a:p>
          <a:p xmlns:a="http://schemas.openxmlformats.org/drawingml/2006/main">
            <a:r>
              <a:t>Тақырып: Бақылау сұрақтары.</a:t>
            </a:r>
          </a:p>
          <a:p xmlns:a="http://schemas.openxmlformats.org/drawingml/2006/main">
            <a:r>
              <a:t>Бақылау пункті қандай талаптармен таңдалады?</a:t>
            </a:r>
          </a:p>
          <a:p xmlns:a="http://schemas.openxmlformats.org/drawingml/2006/main">
            <a:r>
              <a:t>Фондық және төменгі жармалар не үшін қажет?</a:t>
            </a:r>
          </a:p>
          <a:p xmlns:a="http://schemas.openxmlformats.org/drawingml/2006/main">
            <a:r>
              <a:t>Гидробиологиялық бақылау химиялық талдауды қалай толықтырады?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fae1514b5104d4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e4613a102c4e2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671ded7df44ae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a92c53d31a4fc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6622b2998d40e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c14853786846c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0070EAD-53B6-43F7-9D69-CE0EB5D797F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77EAE71-272B-459E-A117-A1FD8200AE8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AB435E8-6154-4A7F-984B-EF8CA4515B0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32D3EA0-6732-44C9-8681-0DD204BAE8D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31BF88C-7BB9-41BF-9DB6-6348545BEB5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9A79104-4336-415F-B560-7A54EE56687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A65C985-1FE0-4192-82CA-A6711F41477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13F95F9-0B60-4C1D-854C-11C4BC5F8C9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A0B7C3D-620E-47D2-86CB-82F850CB48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DF50D15-2CFC-497B-8117-9CEF20F9C53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93274cafeea4658" /><Relationship Type="http://schemas.openxmlformats.org/officeDocument/2006/relationships/slideLayout" Target="/ppt/slideLayouts/slideLayout1.xml" Id="Rbedba903f6774c10" /><Relationship Type="http://schemas.openxmlformats.org/officeDocument/2006/relationships/slideLayout" Target="/ppt/slideLayouts/slideLayout2.xml" Id="R09a3f5fdcfed44c4" /><Relationship Type="http://schemas.openxmlformats.org/officeDocument/2006/relationships/slideLayout" Target="/ppt/slideLayouts/slideLayout3.xml" Id="R91783f2d723944fd" /><Relationship Type="http://schemas.openxmlformats.org/officeDocument/2006/relationships/slideLayout" Target="/ppt/slideLayouts/slideLayout4.xml" Id="Rb92e9c02d6884e1e" /><Relationship Type="http://schemas.openxmlformats.org/officeDocument/2006/relationships/slideLayout" Target="/ppt/slideLayouts/slideLayout5.xml" Id="Ra0715c73321f44c4" /><Relationship Type="http://schemas.openxmlformats.org/officeDocument/2006/relationships/slideLayout" Target="/ppt/slideLayouts/slideLayout6.xml" Id="R3bf6a9722d7645f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edba903f6774c10"/>
    <p:sldLayoutId xmlns:r="http://schemas.openxmlformats.org/officeDocument/2006/relationships" id="2147483650" r:id="R09a3f5fdcfed44c4"/>
    <p:sldLayoutId xmlns:r="http://schemas.openxmlformats.org/officeDocument/2006/relationships" id="2147483651" r:id="R91783f2d723944fd"/>
    <p:sldLayoutId xmlns:r="http://schemas.openxmlformats.org/officeDocument/2006/relationships" id="2147483652" r:id="Rb92e9c02d6884e1e"/>
    <p:sldLayoutId xmlns:r="http://schemas.openxmlformats.org/officeDocument/2006/relationships" id="2147483653" r:id="Ra0715c73321f44c4"/>
    <p:sldLayoutId xmlns:r="http://schemas.openxmlformats.org/officeDocument/2006/relationships" id="2147483654" r:id="R3bf6a9722d7645f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1be072cfa14447" /><Relationship Type="http://schemas.openxmlformats.org/officeDocument/2006/relationships/image" Target="/ppt/media/image.png" Id="R091fe245fd0c45c5" /><Relationship Type="http://schemas.openxmlformats.org/officeDocument/2006/relationships/notesSlide" Target="/ppt/notesSlides/notesSlide1.xml" Id="R835f6c5534ce476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c134f5615544c7" /><Relationship Type="http://schemas.openxmlformats.org/officeDocument/2006/relationships/notesSlide" Target="/ppt/notesSlides/notesSlide2.xml" Id="R7c8d27c394704e8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d538c56d0444d9" /><Relationship Type="http://schemas.openxmlformats.org/officeDocument/2006/relationships/notesSlide" Target="/ppt/notesSlides/notesSlide3.xml" Id="R10b7d413196944f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daaea421ea740e7" /><Relationship Type="http://schemas.openxmlformats.org/officeDocument/2006/relationships/notesSlide" Target="/ppt/notesSlides/notesSlide4.xml" Id="Rc9631c3a47ab404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ed8ead41f584198" /><Relationship Type="http://schemas.openxmlformats.org/officeDocument/2006/relationships/notesSlide" Target="/ppt/notesSlides/notesSlide5.xml" Id="R81ce9d99ca3b490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5cf11079f414b25" /><Relationship Type="http://schemas.openxmlformats.org/officeDocument/2006/relationships/notesSlide" Target="/ppt/notesSlides/notesSlide6.xml" Id="Rf9eeb8c773034bf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17e4c65735d4655" /><Relationship Type="http://schemas.openxmlformats.org/officeDocument/2006/relationships/notesSlide" Target="/ppt/notesSlides/notesSlide7.xml" Id="R9f0ea0764d134c5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bab7f616004553" /><Relationship Type="http://schemas.openxmlformats.org/officeDocument/2006/relationships/notesSlide" Target="/ppt/notesSlides/notesSlide8.xml" Id="R3771697dbc324fa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af9f58327ee42e2" /><Relationship Type="http://schemas.openxmlformats.org/officeDocument/2006/relationships/notesSlide" Target="/ppt/notesSlides/notesSlide9.xml" Id="Rcca8695ea77f465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c59550f1928436a" /><Relationship Type="http://schemas.openxmlformats.org/officeDocument/2006/relationships/notesSlide" Target="/ppt/notesSlides/notesSlide10.xml" Id="R9ee3259301864f98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90DB2E-F491-40E4-BD8A-6742AF8451A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1fe245fd0c45c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lecture">
            <a:extLst xmlns:a="http://schemas.openxmlformats.org/drawingml/2006/main">
              <a:ext uri="{FF2B5EF4-FFF2-40B4-BE49-F238E27FC236}">
                <a16:creationId xmlns:a16="http://schemas.microsoft.com/office/drawing/2014/main" id="{316AFEB4-E808-4B9D-B602-5D5BEC131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953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rPr>
              <a:t>5-дәріс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F21EBD74-4DC8-4946-A915-29209348D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6810375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Жер беті суларының ластануын бақылау</a:t>
            </a:r>
          </a:p>
        </p:txBody>
      </p:sp>
      <p:sp>
        <p:nvSpPr>
          <p:cNvPr id="4" name="course">
            <a:extLst xmlns:a="http://schemas.openxmlformats.org/drawingml/2006/main">
              <a:ext uri="{FF2B5EF4-FFF2-40B4-BE49-F238E27FC236}">
                <a16:creationId xmlns:a16="http://schemas.microsoft.com/office/drawing/2014/main" id="{DA504D66-F93F-4BDF-9A14-67E1ED60B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11505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Экологиялық мониторинг және геоэкология</a:t>
            </a:r>
          </a:p>
        </p:txBody>
      </p:sp>
    </p:spTree>
    <p:extLst>
      <p:ext uri="{BB962C8B-B14F-4D97-AF65-F5344CB8AC3E}">
        <p14:creationId xmlns:p14="http://schemas.microsoft.com/office/powerpoint/2010/main" val="160606247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FB323D4F-1674-4BCB-8A3F-138EEF4C5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Бақылаудың міндеттері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A19DA1B6-5950-4A5F-9C86-21E901AD3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30FCC504-6BB7-4FF8-A9F6-83F20B9CA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Су сапасының жағдайы мен өзгерісін анықтау.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DA59486A-A847-4358-9181-FC0E8F6EF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1B6B0FBC-593B-46EC-B288-D2D6794FC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Антропогендік әсердің деңгейін бағалау.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DA183DE0-57D0-4AEA-A7B6-7E84DF45C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00FD1265-B001-4700-B71F-49166A27A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Су нысандары жағдайының ықтимал өзгерісін болжау.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F5840468-5AEA-4911-8B48-95CC093D2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5-дәріс   /   2</a:t>
            </a:r>
          </a:p>
        </p:txBody>
      </p:sp>
    </p:spTree>
    <p:extLst>
      <p:ext uri="{BB962C8B-B14F-4D97-AF65-F5344CB8AC3E}">
        <p14:creationId xmlns:p14="http://schemas.microsoft.com/office/powerpoint/2010/main" val="123986114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959B1D7-251E-4614-9C4E-30E52FE85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Бақылауды ұйымдастыру қағидалары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19B1BBEC-3CD5-4015-B9EA-D9B27FBDB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BC6F10F6-0BB2-4A57-9669-FE05BC839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Гидрологиялық, химиялық және биологиялық деректер бірге қарастырылады.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8F47929C-A5DE-412A-9FDA-5C99A0B9E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2893BECD-83E8-4381-B974-9B4DDC910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Ұқсас гидрологиялық жағдайларда бақылау мерзімдері келісіледі.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077D8DAB-B8B8-4338-BBDB-F4A315598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28787176-C13D-41E3-886B-FBA225DD4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Сынама алу мен талдаудың салыстырмалы әдістері қолданылады.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04480850-529F-44B2-9846-4CFEFCFAF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5-дәріс   /   3</a:t>
            </a:r>
          </a:p>
        </p:txBody>
      </p:sp>
    </p:spTree>
    <p:extLst>
      <p:ext uri="{BB962C8B-B14F-4D97-AF65-F5344CB8AC3E}">
        <p14:creationId xmlns:p14="http://schemas.microsoft.com/office/powerpoint/2010/main" val="106294740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427710E8-F6D8-4713-91DA-6F7F79378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Бақылау пункттерін таңдау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472B3E5A-CA34-45FB-84F5-737CAF8D3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3419441E-CD53-4657-93D4-EA5E481EB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Шаруашылық маңызы жоғары су нысандары қамтылады.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F76DD352-D505-495B-989A-1FD6BB046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5F1C1DEE-504E-4F07-AAE6-BC197A3FB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Ағынды су төгінділері мен ықтимал ластану көздері ескеріледі.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CFF66E38-DD3C-413B-8C39-170F0F8F7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84AFD887-0440-4A81-B967-9457D2C5E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Қорғалатын учаскелер, сағалар және шекаралық жармалар қарастырылады.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209A0D83-6B4F-44EC-9DAE-0D18D50F4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5-дәріс   /   4</a:t>
            </a:r>
          </a:p>
        </p:txBody>
      </p:sp>
    </p:spTree>
    <p:extLst>
      <p:ext uri="{BB962C8B-B14F-4D97-AF65-F5344CB8AC3E}">
        <p14:creationId xmlns:p14="http://schemas.microsoft.com/office/powerpoint/2010/main" val="11789261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4DADEF52-8A25-4EFD-8164-8FCE4E0DC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Фондық және әсерге ұшыраған жармалар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17743628-8520-456C-B754-96842F6FA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370830B0-46B8-48AF-B38A-D20BCE367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Ластану көзінен жоғары орналасқан жарма бастапқы жағдайды сипаттайды.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D3D33EA6-8547-4578-83A3-41C4FD874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4EBF5786-6C78-4A1B-B63E-DC80E78F1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Төменгі жармалар төгіндінің ықпалын анықтауға көмектеседі.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D26F0E20-D8C2-4E50-AD6D-1CD79A667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04BF57CD-8EC1-4E85-B64B-D215C470D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Орын таңдау су ағысы мен араласу ерекшеліктеріне тәуелді.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8B73EDF1-82A7-49BB-9E3C-95BED819B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5-дәріс   /   5</a:t>
            </a:r>
          </a:p>
        </p:txBody>
      </p:sp>
    </p:spTree>
    <p:extLst>
      <p:ext uri="{BB962C8B-B14F-4D97-AF65-F5344CB8AC3E}">
        <p14:creationId xmlns:p14="http://schemas.microsoft.com/office/powerpoint/2010/main" val="4849018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EE8B57E8-A33D-4114-BD48-3CC9C1BE0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Бақылау пункттерінің санаттары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DF7E13-8959-4296-A0E3-ECE3C5487D72}"/>
              </a:ext>
            </a:extLst>
          </p:cNvPr>
          <p:cNvGraphicFramePr/>
          <p:nvPr/>
        </p:nvGraphicFramePr>
        <p:xfrm>
          <a:off xmlns:a="http://schemas.openxmlformats.org/drawingml/2006/main" x="685800" y="2200275"/>
          <a:ext xmlns:a="http://schemas.openxmlformats.org/drawingml/2006/main" cx="10820400" cy="3476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90875"/>
                <a:gridCol w="7629525"/>
              </a:tblGrid>
              <a:tr h="695325">
                <a:tc>
                  <a:txBody>
                    <a:bodyPr lIns="171450" tIns="171450" rIns="171450" bIns="17145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Санат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74C54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Дәрістегі жалпы сипаттама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B5159"/>
                    </a:solidFill>
                  </a:tcPr>
                </a:tc>
              </a:tr>
              <a:tr h="695325"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Шаруашылық маңызы жоғары немесе қауіпті ластану учаскелері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5325"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II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Өнеркәсіптік, ауылшаруашылық және шекаралық учаскелер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</a:tr>
              <a:tr h="695325"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III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Ластану деңгейі төмен қоныстанған аумақтар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5325"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IV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Аз ластанған және фондық учаскелер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</a:tr>
            </a:tbl>
          </a:graphicData>
        </a:graphic>
      </p:graphicFrame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D174BB9D-6185-44FE-BDC2-26C6ECFE4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5-дәріс   /   6</a:t>
            </a:r>
          </a:p>
        </p:txBody>
      </p:sp>
    </p:spTree>
    <p:extLst>
      <p:ext uri="{BB962C8B-B14F-4D97-AF65-F5344CB8AC3E}">
        <p14:creationId xmlns:p14="http://schemas.microsoft.com/office/powerpoint/2010/main" val="12448927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947E1016-6A50-4730-818C-4AD74525C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Гидрологиялық кезеңдер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73B560EA-C708-4492-A01E-5651BD984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8D364139-8CDB-46ED-A923-20C176522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Су тасуы, сабалық және маусымдық өзгерістер ескеріледі.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CC9561AA-AADD-4403-9D08-54AD99FA2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9B9173CF-5F4B-4F4C-A2F9-54EBDD0EA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Бір мезгілдегі өлшеулер судың құрамы мен ағынын байланыстырады.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62ACEC87-A516-4399-A4A3-D8BD6CDAA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F8B51EB0-7E40-4D24-8A2C-39FF1D175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Кесте су сапасының маңызды ауытқуларын қамтуы қажет.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49560448-B901-4CC7-9BD4-B2A3FF55A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5-дәріс   /   7</a:t>
            </a:r>
          </a:p>
        </p:txBody>
      </p:sp>
    </p:spTree>
    <p:extLst>
      <p:ext uri="{BB962C8B-B14F-4D97-AF65-F5344CB8AC3E}">
        <p14:creationId xmlns:p14="http://schemas.microsoft.com/office/powerpoint/2010/main" val="164132618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F63CCD59-0023-44AA-8624-2155D52F3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Химиялық және гидробиологиялық бақылау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CE2B3D9B-7217-462A-AE03-96FDDAA33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BB19AB5C-9C1A-4682-8A39-366731DCA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Химиялық талдау судағы заттардың құрамын сипаттайды.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D8F07624-7491-44C0-A2D8-981EAA018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7AF932B8-E54D-4A98-B19E-4CA5EF201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Гидробиологиялық көрсеткіштер су организмдерінің жағдайын көрсетеді.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FD0DC46B-53E5-4918-AA2F-3983DBCE0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0AD1738F-85FD-4554-9F8F-0A6B1CD37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Екі бағыт су экожүйесін кешенді бағалауға мүмкіндік береді.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E15B707F-F495-42BC-A380-341B1E308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5-дәріс   /   8</a:t>
            </a:r>
          </a:p>
        </p:txBody>
      </p:sp>
    </p:spTree>
    <p:extLst>
      <p:ext uri="{BB962C8B-B14F-4D97-AF65-F5344CB8AC3E}">
        <p14:creationId xmlns:p14="http://schemas.microsoft.com/office/powerpoint/2010/main" val="38510501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E155694C-7DD8-4528-95AB-9C10C2291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Нәтижелерді пайдалану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A9FA9C9A-3E44-4F05-A160-AC112FAB9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F10802EB-26EB-4667-90CF-1A648A84B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Ластану көздері мен су сапасының үрдістері анықталады.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7148DE46-811F-41D3-BC49-9C2DB7AE5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3F0E1531-BB74-4550-8493-180E2583A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Бақылау деректері табиғатты қорғау шараларын негіздейді.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03C67920-9361-4827-A318-051905F51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6FE70867-053A-420B-9496-4DE98E18F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Әдістер мен өлшеу жағдайларын тіркеу нәтижені түсіндіруге көмектеседі.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F2737734-FB57-4DAB-8A73-79559DBB0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5-дәріс   /   9</a:t>
            </a:r>
          </a:p>
        </p:txBody>
      </p:sp>
    </p:spTree>
    <p:extLst>
      <p:ext uri="{BB962C8B-B14F-4D97-AF65-F5344CB8AC3E}">
        <p14:creationId xmlns:p14="http://schemas.microsoft.com/office/powerpoint/2010/main" val="148367958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C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2FC6A028-DE9E-4119-87C8-8AF59DB3C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Бақылау сұрақтары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289361BE-EE86-413A-BCE5-A89B6F1B2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08139205-A841-4D86-A5BA-E05A13EF8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Бақылау пункті қандай талаптармен таңдалады?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0F79C441-B503-4A5F-92E2-C320C2D00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BF7C80CD-1915-421D-86E0-9E8AB85F4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Фондық және төменгі жармалар не үшін қажет?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04B374A4-D30B-48AB-94FC-6298A4AA8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0D95E868-469D-4F3A-9199-6B22F5FBE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Гидробиологиялық бақылау химиялық талдауды қалай толықтырады?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48CECA2B-9AEA-43D8-BF3B-24022A955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rPr>
              <a:t>5-дәріс   /   10</a:t>
            </a:r>
          </a:p>
        </p:txBody>
      </p:sp>
    </p:spTree>
    <p:extLst>
      <p:ext uri="{BB962C8B-B14F-4D97-AF65-F5344CB8AC3E}">
        <p14:creationId xmlns:p14="http://schemas.microsoft.com/office/powerpoint/2010/main" val="167243784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2026-10-28T09:57:24.7830000Z</dcterms:created>
  <dcterms:modified xsi:type="dcterms:W3CDTF">2026-10-28T09:57:24.7830000Z</dcterms:modified>
</coreProperties>
</file>