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5bb315d3ef4677" /><Relationship Type="http://schemas.openxmlformats.org/officeDocument/2006/relationships/extended-properties" Target="/docProps/app.xml" Id="Rf7297b0e761540ff" /><Relationship Type="http://schemas.openxmlformats.org/officeDocument/2006/relationships/officeDocument" Target="/ppt/presentation.xml" Id="Rc5e7dce69682418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e90da2d684c4b06"/>
  </p:sldMasterIdLst>
  <p:notesMasterIdLst>
    <p:notesMasterId xmlns:r="http://schemas.openxmlformats.org/officeDocument/2006/relationships" r:id="Rb50f0a5bef6a418c"/>
  </p:notesMasterIdLst>
  <p:sldIdLst>
    <p:sldId xmlns:r="http://schemas.openxmlformats.org/officeDocument/2006/relationships" id="256" r:id="R8eeee1c0ab624c67"/>
    <p:sldId xmlns:r="http://schemas.openxmlformats.org/officeDocument/2006/relationships" id="257" r:id="R2181e52da74b4b4a"/>
    <p:sldId xmlns:r="http://schemas.openxmlformats.org/officeDocument/2006/relationships" id="258" r:id="R123bcbd9e32a47d4"/>
    <p:sldId xmlns:r="http://schemas.openxmlformats.org/officeDocument/2006/relationships" id="259" r:id="R48aeee42c5e14eee"/>
    <p:sldId xmlns:r="http://schemas.openxmlformats.org/officeDocument/2006/relationships" id="260" r:id="R0cb160fb7aef428a"/>
    <p:sldId xmlns:r="http://schemas.openxmlformats.org/officeDocument/2006/relationships" id="261" r:id="R44e718a1526f4867"/>
    <p:sldId xmlns:r="http://schemas.openxmlformats.org/officeDocument/2006/relationships" id="262" r:id="R2b09d656de9f4503"/>
    <p:sldId xmlns:r="http://schemas.openxmlformats.org/officeDocument/2006/relationships" id="263" r:id="R0e28f9046ec142cb"/>
    <p:sldId xmlns:r="http://schemas.openxmlformats.org/officeDocument/2006/relationships" id="264" r:id="Rc39783353b7942a3"/>
    <p:sldId xmlns:r="http://schemas.openxmlformats.org/officeDocument/2006/relationships" id="265" r:id="R586a45b46ed64c6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82bd074f4784973" /><Relationship Type="http://schemas.openxmlformats.org/officeDocument/2006/relationships/slideMaster" Target="/ppt/slideMasters/slideMaster1.xml" Id="Ree90da2d684c4b06" /><Relationship Type="http://schemas.openxmlformats.org/officeDocument/2006/relationships/notesMaster" Target="/ppt/notesMasters/notesMaster1.xml" Id="Rb50f0a5bef6a418c" /><Relationship Type="http://schemas.openxmlformats.org/officeDocument/2006/relationships/presProps" Target="/ppt/presProps.xml" Id="R03cb5f1fe40c4d5a" /><Relationship Type="http://schemas.openxmlformats.org/officeDocument/2006/relationships/tableStyles" Target="/ppt/tableStyles.xml" Id="Rc6f81114eb8d46b1" /><Relationship Type="http://schemas.openxmlformats.org/officeDocument/2006/relationships/slide" Target="/ppt/slides/slide1.xml" Id="R8eeee1c0ab624c67" /><Relationship Type="http://schemas.openxmlformats.org/officeDocument/2006/relationships/slide" Target="/ppt/slides/slide2.xml" Id="R2181e52da74b4b4a" /><Relationship Type="http://schemas.openxmlformats.org/officeDocument/2006/relationships/slide" Target="/ppt/slides/slide3.xml" Id="R123bcbd9e32a47d4" /><Relationship Type="http://schemas.openxmlformats.org/officeDocument/2006/relationships/slide" Target="/ppt/slides/slide4.xml" Id="R48aeee42c5e14eee" /><Relationship Type="http://schemas.openxmlformats.org/officeDocument/2006/relationships/slide" Target="/ppt/slides/slide5.xml" Id="R0cb160fb7aef428a" /><Relationship Type="http://schemas.openxmlformats.org/officeDocument/2006/relationships/slide" Target="/ppt/slides/slide6.xml" Id="R44e718a1526f4867" /><Relationship Type="http://schemas.openxmlformats.org/officeDocument/2006/relationships/slide" Target="/ppt/slides/slide7.xml" Id="R2b09d656de9f4503" /><Relationship Type="http://schemas.openxmlformats.org/officeDocument/2006/relationships/slide" Target="/ppt/slides/slide8.xml" Id="R0e28f9046ec142cb" /><Relationship Type="http://schemas.openxmlformats.org/officeDocument/2006/relationships/slide" Target="/ppt/slides/slide9.xml" Id="Rc39783353b7942a3" /><Relationship Type="http://schemas.openxmlformats.org/officeDocument/2006/relationships/slide" Target="/ppt/slides/slide10.xml" Id="R586a45b46ed64c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7896bd64d7411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25a8477450a4b43" /><Relationship Type="http://schemas.openxmlformats.org/officeDocument/2006/relationships/notesMaster" Target="/ppt/notesMasters/notesMaster1.xml" Id="R21f8dcf448dc4ab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272aadf05204f8e" /><Relationship Type="http://schemas.openxmlformats.org/officeDocument/2006/relationships/notesMaster" Target="/ppt/notesMasters/notesMaster1.xml" Id="Reb755b10aa3f499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cab29fdb1a2461d" /><Relationship Type="http://schemas.openxmlformats.org/officeDocument/2006/relationships/notesMaster" Target="/ppt/notesMasters/notesMaster1.xml" Id="R4ca1083524d7444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e5caa39d73d41ac" /><Relationship Type="http://schemas.openxmlformats.org/officeDocument/2006/relationships/notesMaster" Target="/ppt/notesMasters/notesMaster1.xml" Id="R81210db334f84ef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332e3fcacc4fbc" /><Relationship Type="http://schemas.openxmlformats.org/officeDocument/2006/relationships/notesMaster" Target="/ppt/notesMasters/notesMaster1.xml" Id="R5bec12b168674c8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3d980a2b6494bcc" /><Relationship Type="http://schemas.openxmlformats.org/officeDocument/2006/relationships/notesMaster" Target="/ppt/notesMasters/notesMaster1.xml" Id="Rc0f444e71309484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236a98e16894ec2" /><Relationship Type="http://schemas.openxmlformats.org/officeDocument/2006/relationships/notesMaster" Target="/ppt/notesMasters/notesMaster1.xml" Id="R4647ff8a2d08408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5e80efee0094f73" /><Relationship Type="http://schemas.openxmlformats.org/officeDocument/2006/relationships/notesMaster" Target="/ppt/notesMasters/notesMaster1.xml" Id="R7fbe6183b3994f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ff679687b148b2" /><Relationship Type="http://schemas.openxmlformats.org/officeDocument/2006/relationships/notesMaster" Target="/ppt/notesMasters/notesMaster1.xml" Id="R98a233ea81584f0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8237351d094a36" /><Relationship Type="http://schemas.openxmlformats.org/officeDocument/2006/relationships/notesMaster" Target="/ppt/notesMasters/notesMaster1.xml" Id="R7857817c9ffe49b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Дереккөз: 9 дәріс.docx.</a:t>
            </a:r>
          </a:p>
          <a:p xmlns:a="http://schemas.openxmlformats.org/drawingml/2006/main">
            <a:r>
              <a:t>Оқу презентациясы бастапқы дәріс мазмұнын ықшамдап береді. Түпнұсқадағы тарихи деректер қазіргі жағдайдың статистикасы ретінде берілмейді.</a:t>
            </a:r>
          </a:p>
          <a:p xmlns:a="http://schemas.openxmlformats.org/drawingml/2006/main">
            <a:r>
              <a:t>Обложка: AI-generated illustrative landscape, not a real location.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Мәселенің қойылуы.</a:t>
            </a:r>
          </a:p>
          <a:p xmlns:a="http://schemas.openxmlformats.org/drawingml/2006/main">
            <a:r>
              <a:t>Қоғам мен табиғаттың байланысы тарихи қалыптасады.</a:t>
            </a:r>
          </a:p>
          <a:p xmlns:a="http://schemas.openxmlformats.org/drawingml/2006/main">
            <a:r>
              <a:t>Шаруашылық даму табиғи ортаға әртүрлі ықпал жасайды.</a:t>
            </a:r>
          </a:p>
          <a:p xmlns:a="http://schemas.openxmlformats.org/drawingml/2006/main">
            <a:r>
              <a:t>Дәрісте техникалық оптимизм мен экологиялық алармизм салыстырылады.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Технократиялық оптимизм.</a:t>
            </a:r>
          </a:p>
          <a:p xmlns:a="http://schemas.openxmlformats.org/drawingml/2006/main">
            <a:r>
              <a:t>Техникалық прогресс мәселелерді шешудің басты құралы ретінде қаралады.</a:t>
            </a:r>
          </a:p>
          <a:p xmlns:a="http://schemas.openxmlformats.org/drawingml/2006/main">
            <a:r>
              <a:t>Табиғатты өзгерту және ресурстарды игеру мүмкіндіктері жоғары бағаланады.</a:t>
            </a:r>
          </a:p>
          <a:p xmlns:a="http://schemas.openxmlformats.org/drawingml/2006/main">
            <a:r>
              <a:t>Бұл көзқарас табиғи шектеулерді жеткілікті ескермеуі мүмкін.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Технологияның қайшылықтары.</a:t>
            </a:r>
          </a:p>
          <a:p xmlns:a="http://schemas.openxmlformats.org/drawingml/2006/main">
            <a:r>
              <a:t>Техника өндіріс пен тұрмыстың мүмкіндігін кеңейтеді.</a:t>
            </a:r>
          </a:p>
          <a:p xmlns:a="http://schemas.openxmlformats.org/drawingml/2006/main">
            <a:r>
              <a:t>Ірі жобалардың экологиялық салдары алдын ала бағалауды қажет етеді.</a:t>
            </a:r>
          </a:p>
          <a:p xmlns:a="http://schemas.openxmlformats.org/drawingml/2006/main">
            <a:r>
              <a:t>Технологиялық шешімдер әлеуметтік және табиғи жағдайлармен байланысады.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Экологиялық алармизм.</a:t>
            </a:r>
          </a:p>
          <a:p xmlns:a="http://schemas.openxmlformats.org/drawingml/2006/main">
            <a:r>
              <a:t>Экологиялық дағдарыс пен шектеулі ресурстарға назар аударады.</a:t>
            </a:r>
          </a:p>
          <a:p xmlns:a="http://schemas.openxmlformats.org/drawingml/2006/main">
            <a:r>
              <a:t>Адам әрекетінің ықтимал апатты салдарын талдайды.</a:t>
            </a:r>
          </a:p>
          <a:p xmlns:a="http://schemas.openxmlformats.org/drawingml/2006/main">
            <a:r>
              <a:t>Алдын алу және жедел шешім қабылдау қажеттігін көрсетеді.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Рим клубының зерттеулері.</a:t>
            </a:r>
          </a:p>
          <a:p xmlns:a="http://schemas.openxmlformats.org/drawingml/2006/main">
            <a:r>
              <a:t>Халық, өндіріс, ресурстар және ластану өзара байланыста модельденеді.</a:t>
            </a:r>
          </a:p>
          <a:p xmlns:a="http://schemas.openxmlformats.org/drawingml/2006/main">
            <a:r>
              <a:t>Шексіз өсу мүмкіндігіне қатысты сұрақтар қойылады.</a:t>
            </a:r>
          </a:p>
          <a:p xmlns:a="http://schemas.openxmlformats.org/drawingml/2006/main">
            <a:r>
              <a:t>Сценарийлер болашақтың шартты нұсқаларын салыстырады.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Жүйелік көзқарас.</a:t>
            </a:r>
          </a:p>
          <a:p xmlns:a="http://schemas.openxmlformats.org/drawingml/2006/main">
            <a:r>
              <a:t>Жеке мақсатқа жету басқа салалардағы салдарға әкелуі мүмкін.</a:t>
            </a:r>
          </a:p>
          <a:p xmlns:a="http://schemas.openxmlformats.org/drawingml/2006/main">
            <a:r>
              <a:t>Халық, мемлекет және табиғи орта бір-біріне тәуелді.</a:t>
            </a:r>
          </a:p>
          <a:p xmlns:a="http://schemas.openxmlformats.org/drawingml/2006/main">
            <a:r>
              <a:t>Мәселелерді кешенді қарастыру шешім сапасын жақсартады.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Алдын ала әрекет ету.</a:t>
            </a:r>
          </a:p>
          <a:p xmlns:a="http://schemas.openxmlformats.org/drawingml/2006/main">
            <a:r>
              <a:t>Ерте қабылданған шаралар кешіктірілген әрекеттен тиімді болуы мүмкін.</a:t>
            </a:r>
          </a:p>
          <a:p xmlns:a="http://schemas.openxmlformats.org/drawingml/2006/main">
            <a:r>
              <a:t>Болжамдар мен сценарийлер тәуекелдерді талқылауға көмектеседі.</a:t>
            </a:r>
          </a:p>
          <a:p xmlns:a="http://schemas.openxmlformats.org/drawingml/2006/main">
            <a:r>
              <a:t>Ұзақ мерзімді салдар басқаруда ескеріледі.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Басқарылатын даму.</a:t>
            </a:r>
          </a:p>
          <a:p xmlns:a="http://schemas.openxmlformats.org/drawingml/2006/main">
            <a:r>
              <a:t>Экономикалық мақсаттар экологиялық шектеулермен үйлестіріледі.</a:t>
            </a:r>
          </a:p>
          <a:p xmlns:a="http://schemas.openxmlformats.org/drawingml/2006/main">
            <a:r>
              <a:t>Ресурстарды пайдалану тиімділігіне назар аударылады.</a:t>
            </a:r>
          </a:p>
          <a:p xmlns:a="http://schemas.openxmlformats.org/drawingml/2006/main">
            <a:r>
              <a:t>Табиғатты қорғау даму шешімдерінің құрамына енгізіледі.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Негізгі дереккөз: 9 дәріс.docx.</a:t>
            </a:r>
          </a:p>
          <a:p xmlns:a="http://schemas.openxmlformats.org/drawingml/2006/main">
            <a:r>
              <a:t>Тақырып: Бақылау сұрақтары.</a:t>
            </a:r>
          </a:p>
          <a:p xmlns:a="http://schemas.openxmlformats.org/drawingml/2006/main">
            <a:r>
              <a:t>Технократиялық оптимизмнің негізгі идеясы қандай?</a:t>
            </a:r>
          </a:p>
          <a:p xmlns:a="http://schemas.openxmlformats.org/drawingml/2006/main">
            <a:r>
              <a:t>Алармизм қандай қауіптерге назар аударады?</a:t>
            </a:r>
          </a:p>
          <a:p xmlns:a="http://schemas.openxmlformats.org/drawingml/2006/main">
            <a:r>
              <a:t>Сценарий мен нақты болжамның айырмашылығы неде?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34ddd84cae4a3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afe4b66887e436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5807a016e1498f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1d195713a440a4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3eef241b74641c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60ab40fe1bb42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412E276-DE54-4FCB-BC6C-D06C43BCD0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AE126D87-EF33-45B4-8BF9-15294E1F503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0757A4C7-1E7F-4C7E-8B76-1776E714A4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8BBD2BF-8042-4B83-A124-56A5F124A3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2D54D19-788B-4DB3-ACD0-0F2143617C8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AB93F04-2496-4BB2-882B-D917909E59B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5B698E0-44EF-481C-8ABB-5CEA89560B6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989B9BC-4ECF-4ED1-AF41-0D9A98D16EF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FB169B-DC25-4C77-A7B7-04BE189623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86CC46A-1CCD-48C7-8D5A-1E9EC0B19B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a884af5deee4c2a" /><Relationship Type="http://schemas.openxmlformats.org/officeDocument/2006/relationships/slideLayout" Target="/ppt/slideLayouts/slideLayout1.xml" Id="Rc8b8fec8dbf44e6e" /><Relationship Type="http://schemas.openxmlformats.org/officeDocument/2006/relationships/slideLayout" Target="/ppt/slideLayouts/slideLayout2.xml" Id="R86a874de14f44225" /><Relationship Type="http://schemas.openxmlformats.org/officeDocument/2006/relationships/slideLayout" Target="/ppt/slideLayouts/slideLayout3.xml" Id="Rd8f9e46e88c14690" /><Relationship Type="http://schemas.openxmlformats.org/officeDocument/2006/relationships/slideLayout" Target="/ppt/slideLayouts/slideLayout4.xml" Id="R5b2076d3d2394f26" /><Relationship Type="http://schemas.openxmlformats.org/officeDocument/2006/relationships/slideLayout" Target="/ppt/slideLayouts/slideLayout5.xml" Id="R17539fabf6064cd6" /><Relationship Type="http://schemas.openxmlformats.org/officeDocument/2006/relationships/slideLayout" Target="/ppt/slideLayouts/slideLayout6.xml" Id="R81fb7767ed2c49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8b8fec8dbf44e6e"/>
    <p:sldLayoutId xmlns:r="http://schemas.openxmlformats.org/officeDocument/2006/relationships" id="2147483650" r:id="R86a874de14f44225"/>
    <p:sldLayoutId xmlns:r="http://schemas.openxmlformats.org/officeDocument/2006/relationships" id="2147483651" r:id="Rd8f9e46e88c14690"/>
    <p:sldLayoutId xmlns:r="http://schemas.openxmlformats.org/officeDocument/2006/relationships" id="2147483652" r:id="R5b2076d3d2394f26"/>
    <p:sldLayoutId xmlns:r="http://schemas.openxmlformats.org/officeDocument/2006/relationships" id="2147483653" r:id="R17539fabf6064cd6"/>
    <p:sldLayoutId xmlns:r="http://schemas.openxmlformats.org/officeDocument/2006/relationships" id="2147483654" r:id="R81fb7767ed2c49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6be44d466e64dce" /><Relationship Type="http://schemas.openxmlformats.org/officeDocument/2006/relationships/image" Target="/ppt/media/image.png" Id="R61d51eb20206486c" /><Relationship Type="http://schemas.openxmlformats.org/officeDocument/2006/relationships/notesSlide" Target="/ppt/notesSlides/notesSlide1.xml" Id="R3b4bab649ebe4ba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e551e91fcc4f98" /><Relationship Type="http://schemas.openxmlformats.org/officeDocument/2006/relationships/notesSlide" Target="/ppt/notesSlides/notesSlide2.xml" Id="Rce429a5add2e43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4e84787e344720" /><Relationship Type="http://schemas.openxmlformats.org/officeDocument/2006/relationships/notesSlide" Target="/ppt/notesSlides/notesSlide3.xml" Id="R4d2ef0d173dc478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21b76dc1f014d30" /><Relationship Type="http://schemas.openxmlformats.org/officeDocument/2006/relationships/notesSlide" Target="/ppt/notesSlides/notesSlide4.xml" Id="R09f3c9839c934ea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f6a8e0ac5814cbf" /><Relationship Type="http://schemas.openxmlformats.org/officeDocument/2006/relationships/notesSlide" Target="/ppt/notesSlides/notesSlide5.xml" Id="R78870cef3dcd47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96686ad2034d65" /><Relationship Type="http://schemas.openxmlformats.org/officeDocument/2006/relationships/notesSlide" Target="/ppt/notesSlides/notesSlide6.xml" Id="Rc4e3b119ebec4d4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c7cb58faf24c85" /><Relationship Type="http://schemas.openxmlformats.org/officeDocument/2006/relationships/notesSlide" Target="/ppt/notesSlides/notesSlide7.xml" Id="R0c81a12ec801468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b4f9173a0694176" /><Relationship Type="http://schemas.openxmlformats.org/officeDocument/2006/relationships/notesSlide" Target="/ppt/notesSlides/notesSlide8.xml" Id="Rc0e69c92ae1e4e1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e3859d9c08c4b4f" /><Relationship Type="http://schemas.openxmlformats.org/officeDocument/2006/relationships/notesSlide" Target="/ppt/notesSlides/notesSlide9.xml" Id="Re7cf222878d1409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36e2101d9dd4f7e" /><Relationship Type="http://schemas.openxmlformats.org/officeDocument/2006/relationships/notesSlide" Target="/ppt/notesSlides/notesSlide10.xml" Id="R1516b8f35148429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B1854A-8F2E-471D-B523-90500530735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d51eb20206486c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lecture">
            <a:extLst xmlns:a="http://schemas.openxmlformats.org/drawingml/2006/main">
              <a:ext uri="{FF2B5EF4-FFF2-40B4-BE49-F238E27FC236}">
                <a16:creationId xmlns:a16="http://schemas.microsoft.com/office/drawing/2014/main" id="{9E49022E-2A5A-40EE-9C04-FAB1A042F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95325"/>
            <a:ext cx="5905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C8E4DF"/>
                </a:solidFill>
                <a:latin typeface="DejaVu Sans"/>
                <a:ea typeface="DejaVu Sans"/>
                <a:cs typeface="DejaVu Sans"/>
              </a:rPr>
              <a:t>9-дәріс</a:t>
            </a:r>
          </a:p>
        </p:txBody>
      </p:sp>
      <p:sp>
        <p:nvSpPr>
          <p:cNvPr id="3" name="headline">
            <a:extLst xmlns:a="http://schemas.openxmlformats.org/drawingml/2006/main">
              <a:ext uri="{FF2B5EF4-FFF2-40B4-BE49-F238E27FC236}">
                <a16:creationId xmlns:a16="http://schemas.microsoft.com/office/drawing/2014/main" id="{2E69C94C-8B74-4006-A054-B1600F1C5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790700"/>
            <a:ext cx="6810375" cy="3714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Табиғат, қоғам және адам қатынастарының қазіргі тұжырымдамалары</a:t>
            </a:r>
          </a:p>
        </p:txBody>
      </p:sp>
      <p:sp>
        <p:nvSpPr>
          <p:cNvPr id="4" name="course">
            <a:extLst xmlns:a="http://schemas.openxmlformats.org/drawingml/2006/main">
              <a:ext uri="{FF2B5EF4-FFF2-40B4-BE49-F238E27FC236}">
                <a16:creationId xmlns:a16="http://schemas.microsoft.com/office/drawing/2014/main" id="{93572EE2-AC39-4DD2-9202-7457CA7C2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115050"/>
            <a:ext cx="8572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>
                <a:solidFill>
                  <a:srgbClr val="D5E9E6"/>
                </a:solidFill>
                <a:latin typeface="DejaVu Sans"/>
                <a:ea typeface="DejaVu Sans"/>
                <a:cs typeface="DejaVu Sans"/>
              </a:rPr>
              <a:t>Экологиялық мониторинг және геоэкология</a:t>
            </a:r>
          </a:p>
        </p:txBody>
      </p:sp>
    </p:spTree>
    <p:extLst>
      <p:ext uri="{BB962C8B-B14F-4D97-AF65-F5344CB8AC3E}">
        <p14:creationId xmlns:p14="http://schemas.microsoft.com/office/powerpoint/2010/main" val="20606172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26DF3DA-2EA3-476A-9F25-19EBB5D93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Мәселенің қойылуы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8031983-383E-4930-8FBA-C1FA82043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CBF3DBC-68EB-4412-9AF6-60C4C4B97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Қоғам мен табиғаттың байланысы тарихи қалыптасады.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0B98618-A784-42BE-AD4D-ED20F5E0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2E970422-51DB-4FA5-A3BF-5DBE5A93C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Шаруашылық даму табиғи ортаға әртүрлі ықпал жасайды.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64F1B7B2-4287-4DB1-A85E-D07F46A46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34581962-A547-445D-9FA5-8251DF348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Дәрісте техникалық оптимизм мен экологиялық алармизм салыстырылады.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90D46FC1-0FA7-4D88-BB88-FA53FB156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2</a:t>
            </a:r>
          </a:p>
        </p:txBody>
      </p:sp>
    </p:spTree>
    <p:extLst>
      <p:ext uri="{BB962C8B-B14F-4D97-AF65-F5344CB8AC3E}">
        <p14:creationId xmlns:p14="http://schemas.microsoft.com/office/powerpoint/2010/main" val="13630796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79CBB32F-CB10-41F1-8B05-4F8933B7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Технократиялық оптимизм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3B1E9F02-78BB-47BD-BF0B-C8E6430D5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F98368CC-D85E-4C31-97AE-93F3896E1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Техникалық прогресс мәселелерді шешудің басты құралы ретінде қаралады.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FDAE00B5-68FF-46C4-9D12-737325FE1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8419448-51D3-4EB7-829A-2A959508B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Табиғатты өзгерту және ресурстарды игеру мүмкіндіктері жоғары бағаланады.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4C2C8C09-D848-48E5-A6C8-637A18555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446364B-ED54-444B-9662-8410281BF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Бұл көзқарас табиғи шектеулерді жеткілікті ескермеуі мүмкін.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D9BD8591-F2BA-4FB0-9B2F-104BD9678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3</a:t>
            </a:r>
          </a:p>
        </p:txBody>
      </p:sp>
    </p:spTree>
    <p:extLst>
      <p:ext uri="{BB962C8B-B14F-4D97-AF65-F5344CB8AC3E}">
        <p14:creationId xmlns:p14="http://schemas.microsoft.com/office/powerpoint/2010/main" val="55562495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3B6A88CC-E0A1-4E5F-B8DE-CE1866BD4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Технологияның қайшылықтары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551789AC-1424-4FF2-81DD-B3618BE74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2EE0A2BE-C334-4940-B4DF-8548B2AC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Техника өндіріс пен тұрмыстың мүмкіндігін кеңейтеді.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E219B02-A36A-423D-87CB-6A44EE0EA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7D710AD1-A5F9-477F-B12B-38BF2600A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Ірі жобалардың экологиялық салдары алдын ала бағалауды қажет етеді.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A4C67A7E-08E9-49F7-8322-3708E99F0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C8046700-DC65-471A-86F4-905A38903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Технологиялық шешімдер әлеуметтік және табиғи жағдайлармен байланысады.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EA4E7EF0-3E3F-48BA-976D-937DB2D01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4</a:t>
            </a:r>
          </a:p>
        </p:txBody>
      </p:sp>
    </p:spTree>
    <p:extLst>
      <p:ext uri="{BB962C8B-B14F-4D97-AF65-F5344CB8AC3E}">
        <p14:creationId xmlns:p14="http://schemas.microsoft.com/office/powerpoint/2010/main" val="9311287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E448C3DB-B1A2-47D7-BD20-0913237D9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Экологиялық алармизм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AFC154C-F10F-467D-BA71-3DBAD4858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66102AE5-EBE9-484D-ADDB-B3CA98B1B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Экологиялық дағдарыс пен шектеулі ресурстарға назар аударады.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98E87E9D-6DA4-4420-B796-937FD66D9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0ACA5118-7EC4-4B72-8F55-D1C36D4E9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Адам әрекетінің ықтимал апатты салдарын талдайды.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86F5367-CD57-490F-9DF6-C6BC2244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66B88820-3726-43E0-9CF7-03FEFD807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Алдын алу және жедел шешім қабылдау қажеттігін көрсетеді.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5FF2EEC-8716-45F2-97D5-870C595F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5</a:t>
            </a:r>
          </a:p>
        </p:txBody>
      </p:sp>
    </p:spTree>
    <p:extLst>
      <p:ext uri="{BB962C8B-B14F-4D97-AF65-F5344CB8AC3E}">
        <p14:creationId xmlns:p14="http://schemas.microsoft.com/office/powerpoint/2010/main" val="138137459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AF6E75F8-5225-4A95-B5C3-0C055B383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Рим клубының зерттеулері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84EA4C6A-3173-444C-AE98-2CDE1EBD2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A2178799-F511-4DC6-834C-72DB2699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Халық, өндіріс, ресурстар және ластану өзара байланыста модельденеді.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84EFC589-B9E1-4763-B9A1-9CBB5C774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5D785E0-8E37-41A9-99CB-E9CD16B9F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Шексіз өсу мүмкіндігіне қатысты сұрақтар қойылады.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B9CB61C-FC0F-4010-9D8B-74EC6FBB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9EBC51C-AD66-4CE6-AD04-73A911075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Сценарийлер болашақтың шартты нұсқаларын салыстырады.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C9D742A-6D83-469C-96EC-08EB1D059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6</a:t>
            </a:r>
          </a:p>
        </p:txBody>
      </p:sp>
    </p:spTree>
    <p:extLst>
      <p:ext uri="{BB962C8B-B14F-4D97-AF65-F5344CB8AC3E}">
        <p14:creationId xmlns:p14="http://schemas.microsoft.com/office/powerpoint/2010/main" val="213111377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82DB4E0A-F4DF-4FC8-B94C-F97789971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Жүйелік көзқарас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4B3ABB9B-4D5E-4375-807B-172DA162C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7FA7ED8-AD8E-4738-8101-611F394F6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Жеке мақсатқа жету басқа салалардағы салдарға әкелуі мүмкін.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BBE90ADD-AF83-4D82-8F38-6CED78B6A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98407677-2464-49F4-AA03-4B45CAD39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Халық, мемлекет және табиғи орта бір-біріне тәуелді.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52592A5E-9B44-45B8-B1A0-AC09BD01E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439FD2C1-4846-4A4B-9296-E19BC4CDB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Мәселелерді кешенді қарастыру шешім сапасын жақсартады.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CD65C0D-516F-4668-A3C1-96D709318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7</a:t>
            </a:r>
          </a:p>
        </p:txBody>
      </p:sp>
    </p:spTree>
    <p:extLst>
      <p:ext uri="{BB962C8B-B14F-4D97-AF65-F5344CB8AC3E}">
        <p14:creationId xmlns:p14="http://schemas.microsoft.com/office/powerpoint/2010/main" val="51248957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CFC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FF6303DB-89B5-458E-9A48-DD0D293C6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Алдын ала әрекет ету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DA3E2D32-651A-4792-80CD-B57CBB75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5034CDC2-0335-4DAA-93D4-1C4B20BAF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Ерте қабылданған шаралар кешіктірілген әрекеттен тиімді болуы мүмкін.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45C71C5F-1710-4DAD-9889-14380CE5B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A8473DDA-89F0-4643-803E-82FB5A8D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Болжамдар мен сценарийлер тәуекелдерді талқылауға көмектеседі.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008C813D-78A7-4CAA-9BCF-18177711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348D7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073B6922-93E7-425B-B9F1-90A271B9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243F46"/>
                </a:solidFill>
                <a:latin typeface="DejaVu Sans"/>
                <a:ea typeface="DejaVu Sans"/>
                <a:cs typeface="DejaVu Sans"/>
              </a:rPr>
              <a:t>Ұзақ мерзімді салдар басқаруда ескеріледі.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8C349E27-C146-45AA-82AE-91F977BFA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8</a:t>
            </a:r>
          </a:p>
        </p:txBody>
      </p:sp>
    </p:spTree>
    <p:extLst>
      <p:ext uri="{BB962C8B-B14F-4D97-AF65-F5344CB8AC3E}">
        <p14:creationId xmlns:p14="http://schemas.microsoft.com/office/powerpoint/2010/main" val="39163441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6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headline">
            <a:extLst xmlns:a="http://schemas.openxmlformats.org/drawingml/2006/main">
              <a:ext uri="{FF2B5EF4-FFF2-40B4-BE49-F238E27FC236}">
                <a16:creationId xmlns:a16="http://schemas.microsoft.com/office/drawing/2014/main" id="{8F7D2DEC-0F0C-4EE1-9276-1F17CCA26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33E47"/>
                </a:solidFill>
                <a:latin typeface="DejaVu Sans"/>
                <a:ea typeface="DejaVu Sans"/>
                <a:cs typeface="DejaVu Sans"/>
              </a:rPr>
              <a:t>Басқарылатын даму</a:t>
            </a:r>
          </a:p>
        </p:txBody>
      </p:sp>
      <p:graphicFrame>
        <p:nvGraphicFrame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A060DB-0534-4448-8D98-C0094D4CA337}"/>
              </a:ext>
            </a:extLst>
          </p:cNvPr>
          <p:cNvGraphicFramePr/>
          <p:nvPr/>
        </p:nvGraphicFramePr>
        <p:xfrm>
          <a:off xmlns:a="http://schemas.openxmlformats.org/drawingml/2006/main" x="685800" y="2200275"/>
          <a:ext xmlns:a="http://schemas.openxmlformats.org/drawingml/2006/main" cx="10820400" cy="2971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190875"/>
                <a:gridCol w="7629525"/>
              </a:tblGrid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Көзқарас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74C54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Негізгі назар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T w="9525">
                      <a:solidFill>
                        <a:srgbClr val="D0DEDA"/>
                      </a:solidFill>
                      <a:prstDash val="solid"/>
                    </a:lnT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1B5159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Технократиялық оптимизм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Техникалық прогрестің мүмкіндіктері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Экологиялық алармизм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Ресурстық шектеулер және дағдарыс қаупі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EDF3F0"/>
                    </a:solidFill>
                  </a:tcPr>
                </a:tc>
              </a:tr>
              <a:tr h="742950"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Басқарылатын даму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D0DEDA"/>
                      </a:solidFill>
                      <a:prstDash val="solid"/>
                    </a:lnL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71450" tIns="171450" rIns="171450" bIns="171450"/>
                    <a:lstStyle/>
                    <a:p>
                      <a:r>
                        <a:rPr sz="1950" b="0">
                          <a:solidFill>
                            <a:srgbClr val="193E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Экономикалық мақсат пен экологиялық шектеуді үйлестіру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D0DEDA"/>
                      </a:solidFill>
                      <a:prstDash val="solid"/>
                    </a:lnR>
                    <a:lnB w="9525">
                      <a:solidFill>
                        <a:srgbClr val="D0DEDA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3" name="page">
            <a:extLst xmlns:a="http://schemas.openxmlformats.org/drawingml/2006/main">
              <a:ext uri="{FF2B5EF4-FFF2-40B4-BE49-F238E27FC236}">
                <a16:creationId xmlns:a16="http://schemas.microsoft.com/office/drawing/2014/main" id="{6F4BBB60-F745-43E7-A3CB-38D3F4519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65817E"/>
                </a:solidFill>
                <a:latin typeface="DejaVu Sans"/>
                <a:ea typeface="DejaVu Sans"/>
                <a:cs typeface="DejaVu Sans"/>
              </a:rPr>
              <a:t>9-дәріс   /   9</a:t>
            </a:r>
          </a:p>
        </p:txBody>
      </p:sp>
    </p:spTree>
    <p:extLst>
      <p:ext uri="{BB962C8B-B14F-4D97-AF65-F5344CB8AC3E}">
        <p14:creationId xmlns:p14="http://schemas.microsoft.com/office/powerpoint/2010/main" val="145292588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C34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headline">
            <a:extLst xmlns:a="http://schemas.openxmlformats.org/drawingml/2006/main">
              <a:ext uri="{FF2B5EF4-FFF2-40B4-BE49-F238E27FC236}">
                <a16:creationId xmlns:a16="http://schemas.microsoft.com/office/drawing/2014/main" id="{BCFEE5A4-D4C2-4878-9DAC-0B3A71073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14375"/>
            <a:ext cx="108204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Бақылау сұрақтары</a:t>
            </a:r>
          </a:p>
        </p:txBody>
      </p:sp>
      <p:sp>
        <p:nvSpPr>
          <p:cNvPr id="2" name="number-0">
            <a:extLst xmlns:a="http://schemas.openxmlformats.org/drawingml/2006/main">
              <a:ext uri="{FF2B5EF4-FFF2-40B4-BE49-F238E27FC236}">
                <a16:creationId xmlns:a16="http://schemas.microsoft.com/office/drawing/2014/main" id="{2F3460B4-7D9C-4358-8840-370371C3A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3050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3" name="body-0">
            <a:extLst xmlns:a="http://schemas.openxmlformats.org/drawingml/2006/main">
              <a:ext uri="{FF2B5EF4-FFF2-40B4-BE49-F238E27FC236}">
                <a16:creationId xmlns:a16="http://schemas.microsoft.com/office/drawing/2014/main" id="{05864BEA-C3E2-4B1A-BE60-F3CDCE880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22383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Технократиялық оптимизмнің негізгі идеясы қандай?</a:t>
            </a:r>
          </a:p>
        </p:txBody>
      </p:sp>
      <p:sp>
        <p:nvSpPr>
          <p:cNvPr id="4" name="number-1">
            <a:extLst xmlns:a="http://schemas.openxmlformats.org/drawingml/2006/main">
              <a:ext uri="{FF2B5EF4-FFF2-40B4-BE49-F238E27FC236}">
                <a16:creationId xmlns:a16="http://schemas.microsoft.com/office/drawing/2014/main" id="{DC1473FE-0DB1-46EE-B898-595636245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861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5" name="body-1">
            <a:extLst xmlns:a="http://schemas.openxmlformats.org/drawingml/2006/main">
              <a:ext uri="{FF2B5EF4-FFF2-40B4-BE49-F238E27FC236}">
                <a16:creationId xmlns:a16="http://schemas.microsoft.com/office/drawing/2014/main" id="{BD4D41D6-C00C-48D3-8E21-B627283E6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34194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Алармизм қандай қауіптерге назар аударады?</a:t>
            </a:r>
          </a:p>
        </p:txBody>
      </p:sp>
      <p:sp>
        <p:nvSpPr>
          <p:cNvPr id="6" name="number-2">
            <a:extLst xmlns:a="http://schemas.openxmlformats.org/drawingml/2006/main">
              <a:ext uri="{FF2B5EF4-FFF2-40B4-BE49-F238E27FC236}">
                <a16:creationId xmlns:a16="http://schemas.microsoft.com/office/drawing/2014/main" id="{C87C8195-A3B7-4D20-8DCA-C10673D2D1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67250"/>
            <a:ext cx="4953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7DC2B5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body-2">
            <a:extLst xmlns:a="http://schemas.openxmlformats.org/drawingml/2006/main">
              <a:ext uri="{FF2B5EF4-FFF2-40B4-BE49-F238E27FC236}">
                <a16:creationId xmlns:a16="http://schemas.microsoft.com/office/drawing/2014/main" id="{766CE1EC-7E60-4A40-BF0A-7D245AAB2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38275" y="4600575"/>
            <a:ext cx="10067925" cy="1057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EBF4F1"/>
                </a:solidFill>
                <a:latin typeface="DejaVu Sans"/>
                <a:ea typeface="DejaVu Sans"/>
                <a:cs typeface="DejaVu Sans"/>
              </a:rPr>
              <a:t>Сценарий мен нақты болжамның айырмашылығы неде?</a:t>
            </a:r>
          </a:p>
        </p:txBody>
      </p:sp>
      <p:sp>
        <p:nvSpPr>
          <p:cNvPr id="8" name="page">
            <a:extLst xmlns:a="http://schemas.openxmlformats.org/drawingml/2006/main">
              <a:ext uri="{FF2B5EF4-FFF2-40B4-BE49-F238E27FC236}">
                <a16:creationId xmlns:a16="http://schemas.microsoft.com/office/drawing/2014/main" id="{45857329-5CC7-4902-A5D7-3469152C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43650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A4C8C2"/>
                </a:solidFill>
                <a:latin typeface="DejaVu Sans"/>
                <a:ea typeface="DejaVu Sans"/>
                <a:cs typeface="DejaVu Sans"/>
              </a:rPr>
              <a:t>9-дәріс   /   10</a:t>
            </a:r>
          </a:p>
        </p:txBody>
      </p:sp>
    </p:spTree>
    <p:extLst>
      <p:ext uri="{BB962C8B-B14F-4D97-AF65-F5344CB8AC3E}">
        <p14:creationId xmlns:p14="http://schemas.microsoft.com/office/powerpoint/2010/main" val="12094612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2026-10-28T09:56:10.3930000Z</dcterms:created>
  <dcterms:modified xsi:type="dcterms:W3CDTF">2026-10-28T09:56:10.3930000Z</dcterms:modified>
</coreProperties>
</file>