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96345d593a4c0a" /><Relationship Type="http://schemas.openxmlformats.org/officeDocument/2006/relationships/extended-properties" Target="/docProps/app.xml" Id="Re7b1e74ae2334437" /><Relationship Type="http://schemas.openxmlformats.org/officeDocument/2006/relationships/officeDocument" Target="/ppt/presentation.xml" Id="Rd934dbb71a9c41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d1827d71592482b"/>
  </p:sldMasterIdLst>
  <p:notesMasterIdLst>
    <p:notesMasterId xmlns:r="http://schemas.openxmlformats.org/officeDocument/2006/relationships" r:id="R270b8070edcc4711"/>
  </p:notesMasterIdLst>
  <p:sldIdLst>
    <p:sldId xmlns:r="http://schemas.openxmlformats.org/officeDocument/2006/relationships" id="256" r:id="Rd2b302b3cf5643c2"/>
    <p:sldId xmlns:r="http://schemas.openxmlformats.org/officeDocument/2006/relationships" id="257" r:id="R3d34f6a124424c65"/>
    <p:sldId xmlns:r="http://schemas.openxmlformats.org/officeDocument/2006/relationships" id="258" r:id="Ra2f30b913db24e0b"/>
    <p:sldId xmlns:r="http://schemas.openxmlformats.org/officeDocument/2006/relationships" id="259" r:id="R4f6a699314d044a7"/>
    <p:sldId xmlns:r="http://schemas.openxmlformats.org/officeDocument/2006/relationships" id="260" r:id="R922e9f47fd524050"/>
    <p:sldId xmlns:r="http://schemas.openxmlformats.org/officeDocument/2006/relationships" id="261" r:id="R384d4ed25679498f"/>
    <p:sldId xmlns:r="http://schemas.openxmlformats.org/officeDocument/2006/relationships" id="262" r:id="R6b567b6934534fd3"/>
    <p:sldId xmlns:r="http://schemas.openxmlformats.org/officeDocument/2006/relationships" id="263" r:id="Rb3f059b69d934d0b"/>
    <p:sldId xmlns:r="http://schemas.openxmlformats.org/officeDocument/2006/relationships" id="264" r:id="Reec991a2fc3b460d"/>
    <p:sldId xmlns:r="http://schemas.openxmlformats.org/officeDocument/2006/relationships" id="265" r:id="R5deeec667ddc4c07"/>
    <p:sldId xmlns:r="http://schemas.openxmlformats.org/officeDocument/2006/relationships" id="266" r:id="R2110ad6d2e974caf"/>
    <p:sldId xmlns:r="http://schemas.openxmlformats.org/officeDocument/2006/relationships" id="267" r:id="R444b9801789945d7"/>
    <p:sldId xmlns:r="http://schemas.openxmlformats.org/officeDocument/2006/relationships" id="268" r:id="R43e68ce82cef48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48da989b01462c" /><Relationship Type="http://schemas.openxmlformats.org/officeDocument/2006/relationships/slideMaster" Target="/ppt/slideMasters/slideMaster1.xml" Id="Rcd1827d71592482b" /><Relationship Type="http://schemas.openxmlformats.org/officeDocument/2006/relationships/notesMaster" Target="/ppt/notesMasters/notesMaster1.xml" Id="R270b8070edcc4711" /><Relationship Type="http://schemas.openxmlformats.org/officeDocument/2006/relationships/presProps" Target="/ppt/presProps.xml" Id="R79a56c20333a414c" /><Relationship Type="http://schemas.openxmlformats.org/officeDocument/2006/relationships/tableStyles" Target="/ppt/tableStyles.xml" Id="R4169f2b09d424e4a" /><Relationship Type="http://schemas.openxmlformats.org/officeDocument/2006/relationships/slide" Target="/ppt/slides/slide1.xml" Id="Rd2b302b3cf5643c2" /><Relationship Type="http://schemas.openxmlformats.org/officeDocument/2006/relationships/slide" Target="/ppt/slides/slide2.xml" Id="R3d34f6a124424c65" /><Relationship Type="http://schemas.openxmlformats.org/officeDocument/2006/relationships/slide" Target="/ppt/slides/slide3.xml" Id="Ra2f30b913db24e0b" /><Relationship Type="http://schemas.openxmlformats.org/officeDocument/2006/relationships/slide" Target="/ppt/slides/slide4.xml" Id="R4f6a699314d044a7" /><Relationship Type="http://schemas.openxmlformats.org/officeDocument/2006/relationships/slide" Target="/ppt/slides/slide5.xml" Id="R922e9f47fd524050" /><Relationship Type="http://schemas.openxmlformats.org/officeDocument/2006/relationships/slide" Target="/ppt/slides/slide6.xml" Id="R384d4ed25679498f" /><Relationship Type="http://schemas.openxmlformats.org/officeDocument/2006/relationships/slide" Target="/ppt/slides/slide7.xml" Id="R6b567b6934534fd3" /><Relationship Type="http://schemas.openxmlformats.org/officeDocument/2006/relationships/slide" Target="/ppt/slides/slide8.xml" Id="Rb3f059b69d934d0b" /><Relationship Type="http://schemas.openxmlformats.org/officeDocument/2006/relationships/slide" Target="/ppt/slides/slide9.xml" Id="Reec991a2fc3b460d" /><Relationship Type="http://schemas.openxmlformats.org/officeDocument/2006/relationships/slide" Target="/ppt/slides/slide10.xml" Id="R5deeec667ddc4c07" /><Relationship Type="http://schemas.openxmlformats.org/officeDocument/2006/relationships/slide" Target="/ppt/slides/slide11.xml" Id="R2110ad6d2e974caf" /><Relationship Type="http://schemas.openxmlformats.org/officeDocument/2006/relationships/slide" Target="/ppt/slides/slide12.xml" Id="R444b9801789945d7" /><Relationship Type="http://schemas.openxmlformats.org/officeDocument/2006/relationships/slide" Target="/ppt/slides/slide13.xml" Id="R43e68ce82cef48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92dc21ed6a45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37365c19ab4624" /><Relationship Type="http://schemas.openxmlformats.org/officeDocument/2006/relationships/notesMaster" Target="/ppt/notesMasters/notesMaster1.xml" Id="R2e3833360e0047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24e379552a44f6" /><Relationship Type="http://schemas.openxmlformats.org/officeDocument/2006/relationships/notesMaster" Target="/ppt/notesMasters/notesMaster1.xml" Id="R2b69b8daeaf848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5bc0758d724525" /><Relationship Type="http://schemas.openxmlformats.org/officeDocument/2006/relationships/notesMaster" Target="/ppt/notesMasters/notesMaster1.xml" Id="R54aa1da68d7e426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191ebf17cd43d4" /><Relationship Type="http://schemas.openxmlformats.org/officeDocument/2006/relationships/notesMaster" Target="/ppt/notesMasters/notesMaster1.xml" Id="Ra3eb4fc3b24440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c3fc1570554cf2" /><Relationship Type="http://schemas.openxmlformats.org/officeDocument/2006/relationships/notesMaster" Target="/ppt/notesMasters/notesMaster1.xml" Id="R0dd607d1a5d24b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f0afd61c0942ec" /><Relationship Type="http://schemas.openxmlformats.org/officeDocument/2006/relationships/notesMaster" Target="/ppt/notesMasters/notesMaster1.xml" Id="R09f944b61bf94fb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2af80659a94a3a" /><Relationship Type="http://schemas.openxmlformats.org/officeDocument/2006/relationships/notesMaster" Target="/ppt/notesMasters/notesMaster1.xml" Id="Raacb882768794c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9682c4af6944e1" /><Relationship Type="http://schemas.openxmlformats.org/officeDocument/2006/relationships/notesMaster" Target="/ppt/notesMasters/notesMaster1.xml" Id="Rabcef71a169144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97e42cf51b4790" /><Relationship Type="http://schemas.openxmlformats.org/officeDocument/2006/relationships/notesMaster" Target="/ppt/notesMasters/notesMaster1.xml" Id="R24b71e6bd39248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c15499916047c4" /><Relationship Type="http://schemas.openxmlformats.org/officeDocument/2006/relationships/notesMaster" Target="/ppt/notesMasters/notesMaster1.xml" Id="Rf3b4342dc66442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81eccce4d643d6" /><Relationship Type="http://schemas.openxmlformats.org/officeDocument/2006/relationships/notesMaster" Target="/ppt/notesMasters/notesMaster1.xml" Id="R7f8a248be7a343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2fd77f39aab456f" /><Relationship Type="http://schemas.openxmlformats.org/officeDocument/2006/relationships/notesMaster" Target="/ppt/notesMasters/notesMaster1.xml" Id="Ra840d4bec6c14d8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8691389e8ec4bb9" /><Relationship Type="http://schemas.openxmlformats.org/officeDocument/2006/relationships/notesMaster" Target="/ppt/notesMasters/notesMaster1.xml" Id="Rbac49636bd2b4f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Полная тема лекции: Введение. Задача курса, его структура, связь с другими дисциплинами.  Предмет региональной гидрогеологии. Методы региональной гидрогеологии.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Изучение региональных закономерностей распространения и формирования подземных вод.</a:t>
            </a:r>
          </a:p>
          <a:p xmlns:a="http://schemas.openxmlformats.org/drawingml/2006/main">
            <a:r>
              <a:t>Характеристика крупных гидрогеологических структур Казахстана.</a:t>
            </a:r>
          </a:p>
          <a:p xmlns:a="http://schemas.openxmlformats.org/drawingml/2006/main">
            <a:r>
              <a:t>Знакомство с инженерно-геологическими условиями и методами их регионального изучения.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Пространственное размещение подземных вод и водоносных структур.</a:t>
            </a:r>
          </a:p>
          <a:p xmlns:a="http://schemas.openxmlformats.org/drawingml/2006/main">
            <a:r>
              <a:t>История формирования вод, их состава и режима.</a:t>
            </a:r>
          </a:p>
          <a:p xmlns:a="http://schemas.openxmlformats.org/drawingml/2006/main">
            <a:r>
              <a:t>Региональные закономерности ресурсов и возможностей использования.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Теоретическая часть объясняет закономерности и формирование подземных вод.</a:t>
            </a:r>
          </a:p>
          <a:p xmlns:a="http://schemas.openxmlformats.org/drawingml/2006/main">
            <a:r>
              <a:t>Описательная часть характеризует континенты, регионы и отдельные структуры.</a:t>
            </a:r>
          </a:p>
          <a:p xmlns:a="http://schemas.openxmlformats.org/drawingml/2006/main">
            <a:r>
              <a:t>Методическая и прикладная части связывают исследования с оценкой ресурсов.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 Схемы сохранены из исходного учебного материала.</a:t>
            </a:r>
          </a:p>
          <a:p xmlns:a="http://schemas.openxmlformats.org/drawingml/2006/main">
            <a:r>
              <a:t>Структура региональной гидрогеологии </a:t>
            </a:r>
          </a:p>
          <a:p xmlns:a="http://schemas.openxmlformats.org/drawingml/2006/main">
            <a:r>
              <a:t>(по В.А.Кирюхину 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Структурно-пространственные связи отражают размещение водоносных тел.</a:t>
            </a:r>
          </a:p>
          <a:p xmlns:a="http://schemas.openxmlformats.org/drawingml/2006/main">
            <a:r>
              <a:t>Временные закономерности раскрывают эволюцию гидрогеологических систем.</a:t>
            </a:r>
          </a:p>
          <a:p xmlns:a="http://schemas.openxmlformats.org/drawingml/2006/main">
            <a:r>
              <a:t>Карты и разрезы позволяют сопоставлять строение, свойства и условия формирования.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Геологические науки объясняют строение и историю водовмещающих пород.</a:t>
            </a:r>
          </a:p>
          <a:p xmlns:a="http://schemas.openxmlformats.org/drawingml/2006/main">
            <a:r>
              <a:t>Климатология, гидрология и география характеризуют внешние условия питания.</a:t>
            </a:r>
          </a:p>
          <a:p xmlns:a="http://schemas.openxmlformats.org/drawingml/2006/main">
            <a:r>
              <a:t>Физика, химия и математика обеспечивают количественное описание процессов.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 Схемы сохранены из исходного учебного материала.</a:t>
            </a:r>
          </a:p>
          <a:p xmlns:a="http://schemas.openxmlformats.org/drawingml/2006/main">
            <a:r>
              <a:t>Место региональной гидрогеологии в системе научных знаний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Территорию разделяют на районы с общностью гидрогеологических условий.</a:t>
            </a:r>
          </a:p>
          <a:p xmlns:a="http://schemas.openxmlformats.org/drawingml/2006/main">
            <a:r>
              <a:t>Определяют цель, объект, масштаб и способ районирования.</a:t>
            </a:r>
          </a:p>
          <a:p xmlns:a="http://schemas.openxmlformats.org/drawingml/2006/main">
            <a:r>
              <a:t>Выделяют таксономические уровни и обосновывают границы районов.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Гидрогеологическая структура представляет объём водосодержащей части земной коры.</a:t>
            </a:r>
          </a:p>
          <a:p xmlns:a="http://schemas.openxmlformats.org/drawingml/2006/main">
            <a:r>
              <a:t>Район описывает площадь её выхода или проекцию на земную поверхность.</a:t>
            </a:r>
          </a:p>
          <a:p xmlns:a="http://schemas.openxmlformats.org/drawingml/2006/main">
            <a:r>
              <a:t>Массивы и артезианские бассейны различаются строением и преобладающим типом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Естественно-исторический метод восстанавливает строение и развитие объекта.</a:t>
            </a:r>
          </a:p>
          <a:p xmlns:a="http://schemas.openxmlformats.org/drawingml/2006/main">
            <a:r>
              <a:t>Метод геологического подобия использует сопоставление аналогичных структур.</a:t>
            </a:r>
          </a:p>
          <a:p xmlns:a="http://schemas.openxmlformats.org/drawingml/2006/main">
            <a:r>
              <a:t>Расчётный метод даёт количественные характеристики процессов и ресурсов.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Сбор фактов, районирование и классификация объектов.</a:t>
            </a:r>
          </a:p>
          <a:p xmlns:a="http://schemas.openxmlformats.org/drawingml/2006/main">
            <a:r>
              <a:t>Изучение генезиса и региональных закономерностей подземных вод.</a:t>
            </a:r>
          </a:p>
          <a:p xmlns:a="http://schemas.openxmlformats.org/drawingml/2006/main">
            <a:r>
              <a:t>Количественная оценка ресурсов и пригодности вод для поставленных задач.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 (1).docx.</a:t>
            </a:r>
          </a:p>
          <a:p xmlns:a="http://schemas.openxmlformats.org/drawingml/2006/main">
            <a:r>
              <a:t>Что изучает региональная гидрогеология?</a:t>
            </a:r>
          </a:p>
          <a:p xmlns:a="http://schemas.openxmlformats.org/drawingml/2006/main">
            <a:r>
              <a:t>Чем гидрогеологическая структура отличается от района?</a:t>
            </a:r>
          </a:p>
          <a:p xmlns:a="http://schemas.openxmlformats.org/drawingml/2006/main">
            <a:r>
              <a:t>Как взаимно дополняются исторический, сравнительный и расчётный методы?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caef4c8bdc46d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8dfc95d62647e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eb5c9c170b432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847e3251a74ad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d2db9632bc471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75ce4b1c3848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F38EEF6-789F-46D3-B1FC-1D9FB59A34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092D859-8F7D-4590-8167-EBA8FAAE8E9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21A10E4-F006-412F-9D2E-C05EF9BFD4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6D57BE-8955-413F-B6E9-DCCB484AEE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1F087F3-2790-4AFE-B0FC-8244442AF0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E72C1D6-6862-41B7-9A73-3C97818B0F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24BD85-5343-4058-B1A8-D4F2687A6C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960E0B1-F6E1-43B2-B7F0-1102388C1AA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0515358-C5E6-44F8-9685-CE24024D9B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AF80E5-AC5B-48BD-BCFD-052AFF74B0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e561d526134102" /><Relationship Type="http://schemas.openxmlformats.org/officeDocument/2006/relationships/slideLayout" Target="/ppt/slideLayouts/slideLayout1.xml" Id="R94c16de4864c4c68" /><Relationship Type="http://schemas.openxmlformats.org/officeDocument/2006/relationships/slideLayout" Target="/ppt/slideLayouts/slideLayout2.xml" Id="Rdf0d85a09230494b" /><Relationship Type="http://schemas.openxmlformats.org/officeDocument/2006/relationships/slideLayout" Target="/ppt/slideLayouts/slideLayout3.xml" Id="R9021632353504b72" /><Relationship Type="http://schemas.openxmlformats.org/officeDocument/2006/relationships/slideLayout" Target="/ppt/slideLayouts/slideLayout4.xml" Id="R96654802289949c7" /><Relationship Type="http://schemas.openxmlformats.org/officeDocument/2006/relationships/slideLayout" Target="/ppt/slideLayouts/slideLayout5.xml" Id="Rccddefcd13d941b4" /><Relationship Type="http://schemas.openxmlformats.org/officeDocument/2006/relationships/slideLayout" Target="/ppt/slideLayouts/slideLayout6.xml" Id="Rc0072e84f6a442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c16de4864c4c68"/>
    <p:sldLayoutId xmlns:r="http://schemas.openxmlformats.org/officeDocument/2006/relationships" id="2147483650" r:id="Rdf0d85a09230494b"/>
    <p:sldLayoutId xmlns:r="http://schemas.openxmlformats.org/officeDocument/2006/relationships" id="2147483651" r:id="R9021632353504b72"/>
    <p:sldLayoutId xmlns:r="http://schemas.openxmlformats.org/officeDocument/2006/relationships" id="2147483652" r:id="R96654802289949c7"/>
    <p:sldLayoutId xmlns:r="http://schemas.openxmlformats.org/officeDocument/2006/relationships" id="2147483653" r:id="Rccddefcd13d941b4"/>
    <p:sldLayoutId xmlns:r="http://schemas.openxmlformats.org/officeDocument/2006/relationships" id="2147483654" r:id="Rc0072e84f6a442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758d06422f4011" /><Relationship Type="http://schemas.openxmlformats.org/officeDocument/2006/relationships/image" Target="/ppt/media/image.png" Id="R79191122a1d14cb0" /><Relationship Type="http://schemas.openxmlformats.org/officeDocument/2006/relationships/notesSlide" Target="/ppt/notesSlides/notesSlide1.xml" Id="R0257bf51b6d140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d0e73fe8db4d94" /><Relationship Type="http://schemas.openxmlformats.org/officeDocument/2006/relationships/notesSlide" Target="/ppt/notesSlides/notesSlide2.xml" Id="R7b1b8324113145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0ae093f6204610" /><Relationship Type="http://schemas.openxmlformats.org/officeDocument/2006/relationships/notesSlide" Target="/ppt/notesSlides/notesSlide3.xml" Id="Rfa1630ed71434e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9074b2232b4f6a" /><Relationship Type="http://schemas.openxmlformats.org/officeDocument/2006/relationships/notesSlide" Target="/ppt/notesSlides/notesSlide4.xml" Id="R5f4ac4810df545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e65db7121c4bb5" /><Relationship Type="http://schemas.openxmlformats.org/officeDocument/2006/relationships/image" Target="/ppt/media/image.jpeg" Id="Rbea757b2194a4c56" /><Relationship Type="http://schemas.openxmlformats.org/officeDocument/2006/relationships/notesSlide" Target="/ppt/notesSlides/notesSlide5.xml" Id="Rb3ff5f33397c42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8f2b98c9564bac" /><Relationship Type="http://schemas.openxmlformats.org/officeDocument/2006/relationships/notesSlide" Target="/ppt/notesSlides/notesSlide6.xml" Id="Rb666734a9dba4b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eeba6415d9466e" /><Relationship Type="http://schemas.openxmlformats.org/officeDocument/2006/relationships/notesSlide" Target="/ppt/notesSlides/notesSlide7.xml" Id="Rd20a1acba1244f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83e589de314215" /><Relationship Type="http://schemas.openxmlformats.org/officeDocument/2006/relationships/image" Target="/ppt/media/image2.jpeg" Id="R3e0edefe88b74102" /><Relationship Type="http://schemas.openxmlformats.org/officeDocument/2006/relationships/notesSlide" Target="/ppt/notesSlides/notesSlide8.xml" Id="R861a2ea2fcf448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b60eef76874359" /><Relationship Type="http://schemas.openxmlformats.org/officeDocument/2006/relationships/notesSlide" Target="/ppt/notesSlides/notesSlide9.xml" Id="R74e939e6d64844f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feb7ca663840c4" /><Relationship Type="http://schemas.openxmlformats.org/officeDocument/2006/relationships/notesSlide" Target="/ppt/notesSlides/notesSlide10.xml" Id="R9cd53a3ee12142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f97749dbe44d07" /><Relationship Type="http://schemas.openxmlformats.org/officeDocument/2006/relationships/notesSlide" Target="/ppt/notesSlides/notesSlide11.xml" Id="Ra1211266ca9f440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43612bde6b4182" /><Relationship Type="http://schemas.openxmlformats.org/officeDocument/2006/relationships/notesSlide" Target="/ppt/notesSlides/notesSlide12.xml" Id="R4048f1de52a944b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1e53c8ebbc4771" /><Relationship Type="http://schemas.openxmlformats.org/officeDocument/2006/relationships/notesSlide" Target="/ppt/notesSlides/notesSlide13.xml" Id="Rd14cc6ccc62b444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60B0E1-BFFC-420F-8FFE-492085FC1F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191122a1d14c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5238D2CB-595B-4F7C-8348-2A71F775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1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3970952A-D871-4310-ACCC-40F423B4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Введение в региональную гидрогеологию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2BBCCC7E-E984-4251-B4EF-1C40E2BF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396257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C7A52FA-C25F-495A-9355-1F58FF39C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Цель и задачи курса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A51FA3AB-50C3-4C32-ABA8-1A1948D6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84D5243-6DDA-4414-88A9-C9D21116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Изучение региональных закономерностей распространения и формирования подземных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32CAE79-A5E9-4725-A20A-A71D9963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813F941-C8BD-4C4A-88A9-9879C313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Характеристика крупных гидрогеологических структур Казахстана.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DC53B03-C85B-4D44-8AE9-E73F7CA9B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85DF060-8711-494F-9C24-D0269EC26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Знакомство с инженерно-геологическими условиями и методами их регионального изучения.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CEF6828-A1C7-4B55-9DC3-6136042D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2</a:t>
            </a:r>
          </a:p>
        </p:txBody>
      </p:sp>
    </p:spTree>
    <p:extLst>
      <p:ext uri="{BB962C8B-B14F-4D97-AF65-F5344CB8AC3E}">
        <p14:creationId xmlns:p14="http://schemas.microsoft.com/office/powerpoint/2010/main" val="4088862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EA55C9C-38B5-42AC-BA7F-73742ED3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Предмет региональной гидрогеологии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3283F5E-B06C-465D-9E55-CA7C98E7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CC20164-7C5A-485B-840F-81D804B1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Пространственное размещение подземных вод и водоносных структур.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9CA6DBB-4EE6-4A6B-AE13-EF34ADCF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75C7FCF-DA9C-48DB-8F4B-6E46EE686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История формирования вод, их состава и режима.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E618583-088D-4C96-80BA-908DFE21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6213A7E-0F99-4132-8499-DAD59A84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Региональные закономерности ресурсов и возможностей использования.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748D5F0-F059-4117-9216-8ECDB7A9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3</a:t>
            </a:r>
          </a:p>
        </p:txBody>
      </p:sp>
    </p:spTree>
    <p:extLst>
      <p:ext uri="{BB962C8B-B14F-4D97-AF65-F5344CB8AC3E}">
        <p14:creationId xmlns:p14="http://schemas.microsoft.com/office/powerpoint/2010/main" val="18025873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57B12D8-184C-4CE6-9B60-54FE6A302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Структура дисциплины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F428197-9076-4A45-8198-BB54A456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2018AC5-FF2C-4BB3-878E-FC09E64EF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Теоретическая часть объясняет закономерности и формирование подземных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B7A2BCE-7354-4C02-A697-632D4825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F1D5833-3B88-4D7C-B15E-39A310A8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Описательная часть характеризует континенты, регионы и отдельные структуры.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0E8ABA0-7FA4-401D-A74B-3F8031B6A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3391F52-5ABA-412D-B861-9FB9EC17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Методическая и прикладная части связывают исследования с оценкой ресурсов.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F635CB1-75E2-42F3-89B6-722B9074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4</a:t>
            </a:r>
          </a:p>
        </p:txBody>
      </p:sp>
    </p:spTree>
    <p:extLst>
      <p:ext uri="{BB962C8B-B14F-4D97-AF65-F5344CB8AC3E}">
        <p14:creationId xmlns:p14="http://schemas.microsoft.com/office/powerpoint/2010/main" val="14079212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E9110A22-095A-47E4-9449-703CB9C3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Структура региональной гидрогеологии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6424C-91CC-4ADD-B6E1-82B6978061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757b2194a4c56"/>
          <a:stretch xmlns:a="http://schemas.openxmlformats.org/drawingml/2006/main"/>
        </p:blipFill>
        <p:spPr>
          <a:xfrm xmlns:a="http://schemas.openxmlformats.org/drawingml/2006/main">
            <a:off x="2573167" y="1714500"/>
            <a:ext cx="7045666" cy="4333875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B9CF1501-1D47-4F64-9CFF-FA969725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5</a:t>
            </a:r>
          </a:p>
        </p:txBody>
      </p:sp>
    </p:spTree>
    <p:extLst>
      <p:ext uri="{BB962C8B-B14F-4D97-AF65-F5344CB8AC3E}">
        <p14:creationId xmlns:p14="http://schemas.microsoft.com/office/powerpoint/2010/main" val="5563656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B355907-5E2D-4537-BD5E-034121F8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Пространственные и временные закономерности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7100000-E95C-4A69-A2CA-E35A4A53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91D015E-1780-4CB6-A9F5-314D94F0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Структурно-пространственные связи отражают размещение водоносных тел.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7C85770-A612-4202-BA1C-14F2B2FF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32EA832-F9C0-4F6C-B488-3B87B99D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Временные закономерности раскрывают эволюцию гидрогеологических систем.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6615A94-5B9F-43D3-9C4F-AADFE302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890C77C-DA51-40B9-9B34-7BE86D63D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Карты и разрезы позволяют сопоставлять строение, свойства и условия формирования.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D686574-4FB0-4E45-9A82-AA10204E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6</a:t>
            </a:r>
          </a:p>
        </p:txBody>
      </p:sp>
    </p:spTree>
    <p:extLst>
      <p:ext uri="{BB962C8B-B14F-4D97-AF65-F5344CB8AC3E}">
        <p14:creationId xmlns:p14="http://schemas.microsoft.com/office/powerpoint/2010/main" val="20948262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B90E3BD-A219-4FA8-B764-B05D8CDD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Связь с другими науками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284CA4C-A2E0-4AA0-B8AD-2EC1CB03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07C0E15-4AF4-4C95-A863-7008D587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Геологические науки объясняют строение и историю водовмещающих пород.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402FFE5-9E34-4E87-9714-51943352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6F1593E-1FCB-401C-B7A3-0A9E9FF1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Климатология, гидрология и география характеризуют внешние условия питания.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8173009-188D-4C0D-B10E-9E050F66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7C54346-EEF4-4474-9A89-E0D59987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Физика, химия и математика обеспечивают количественное описание процессов.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4A8CEC0-561A-4EC4-BC61-D68F5A1D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7</a:t>
            </a:r>
          </a:p>
        </p:txBody>
      </p:sp>
    </p:spTree>
    <p:extLst>
      <p:ext uri="{BB962C8B-B14F-4D97-AF65-F5344CB8AC3E}">
        <p14:creationId xmlns:p14="http://schemas.microsoft.com/office/powerpoint/2010/main" val="7333444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B03DC1F5-F38D-4BE4-A0DA-854206B5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Связи с другими науками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862F5-46D7-41A6-8B87-4E12F2295D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0edefe88b74102"/>
          <a:stretch xmlns:a="http://schemas.openxmlformats.org/drawingml/2006/main"/>
        </p:blipFill>
        <p:spPr>
          <a:xfrm xmlns:a="http://schemas.openxmlformats.org/drawingml/2006/main">
            <a:off x="685800" y="2163104"/>
            <a:ext cx="10820400" cy="3436668"/>
          </a:xfrm>
          <a:prstGeom xmlns:a="http://schemas.openxmlformats.org/drawingml/2006/main" prst="rect">
            <a:avLst/>
          </a:prstGeom>
        </p:spPr>
      </p:pic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27463F99-45ED-4BFF-BB56-5E6A57D8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8</a:t>
            </a:r>
          </a:p>
        </p:txBody>
      </p:sp>
    </p:spTree>
    <p:extLst>
      <p:ext uri="{BB962C8B-B14F-4D97-AF65-F5344CB8AC3E}">
        <p14:creationId xmlns:p14="http://schemas.microsoft.com/office/powerpoint/2010/main" val="2969760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6E33F90-AED4-4E58-8544-FF8B95BA6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Гидрогеологическое районирование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89D2025-267F-4BF9-B05F-10F18AEA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73CEB57-DCF0-4926-9D1E-A388232C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Территорию разделяют на районы с общностью гидрогеологических условий.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54191B7-0935-446C-83AD-F8018D163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704BF21-5F8B-4B4F-80AF-9577BBB7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Определяют цель, объект, масштаб и способ районирования.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F0D90A0-6BD0-459C-A90A-D22B6D2E9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3D32590-3EED-4C91-BD84-1249373B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Выделяют таксономические уровни и обосновывают границы районов.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4D0077D-8088-4220-B4E3-876B6CB0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9</a:t>
            </a:r>
          </a:p>
        </p:txBody>
      </p:sp>
    </p:spTree>
    <p:extLst>
      <p:ext uri="{BB962C8B-B14F-4D97-AF65-F5344CB8AC3E}">
        <p14:creationId xmlns:p14="http://schemas.microsoft.com/office/powerpoint/2010/main" val="13673051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D68EEB9-3743-4BD8-B4DB-04D97388F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Структура и район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45A8B01-030D-4790-AC21-D7EC43BC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14B17C7-7F0B-49EF-8190-0BE827BBF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Гидрогеологическая структура представляет объём водосодержащей части земной коры.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90813CE-56A7-4D34-86FD-8DBA72F1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B150DDF-0373-499F-9EDD-C4EA3DEA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Район описывает площадь её выхода или проекцию на земную поверхность.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4DDBCC3-2A3C-45DB-B2DF-0FFB20F1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2222405-8336-4191-B2E3-B211A30C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Массивы и артезианские бассейны различаются строением и преобладающим типом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EBDEEEE-E429-4938-BEFB-424C1EEE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10</a:t>
            </a:r>
          </a:p>
        </p:txBody>
      </p:sp>
    </p:spTree>
    <p:extLst>
      <p:ext uri="{BB962C8B-B14F-4D97-AF65-F5344CB8AC3E}">
        <p14:creationId xmlns:p14="http://schemas.microsoft.com/office/powerpoint/2010/main" val="18901351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1618036B-F547-48F8-85E9-814C51D7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Методы региональной гидрогеологии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363AE-B16A-4988-9BC7-F52DD091C8B0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Назначение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Естественно-исторический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Строение, история и формирование системы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Геологического подобия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Сопоставление аналогичных структур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Расчётный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Количественная оценка процессов и ресурсов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08237C5D-14D5-480F-91FF-B87D5D17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11</a:t>
            </a:r>
          </a:p>
        </p:txBody>
      </p:sp>
    </p:spTree>
    <p:extLst>
      <p:ext uri="{BB962C8B-B14F-4D97-AF65-F5344CB8AC3E}">
        <p14:creationId xmlns:p14="http://schemas.microsoft.com/office/powerpoint/2010/main" val="4838362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FE227B7-BF2C-42C4-8424-6744FB71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Последовательность исследования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995252C-C9F6-409F-9CED-B8C89184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60DDC93-75FE-4EA1-BFE8-821A272B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Сбор фактов, районирование и классификация объектов.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2D31E53-8D73-47AE-BBE5-2513041C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42D3F20-F52B-4CD7-885B-C7CA791F8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Изучение генезиса и региональных закономерностей подземных вод.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C0ED8A7-FA50-4695-9C0C-77F386955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768CE15-7C7D-45F5-9C57-0AEA0ED3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Количественная оценка ресурсов и пригодности вод для поставленных задач.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14A4D81-65A5-4C60-8C5A-2411F046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   /   12</a:t>
            </a:r>
          </a:p>
        </p:txBody>
      </p:sp>
    </p:spTree>
    <p:extLst>
      <p:ext uri="{BB962C8B-B14F-4D97-AF65-F5344CB8AC3E}">
        <p14:creationId xmlns:p14="http://schemas.microsoft.com/office/powerpoint/2010/main" val="2984030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9305845-0EC2-41FC-A8E6-0522CD5E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B5B3E8F-7D22-4990-93B4-B966739E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ADF0D69-A4D7-4F0A-87E2-A9D7E4DC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Что изучает региональная гидрогеология?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2B83CE5-3C23-4C60-87EB-9CC9458F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C97A970D-CF3C-4516-8446-C8BBC07F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Чем гидрогеологическая структура отличается от района?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23CDBD8-C67C-4C01-9041-816E72A7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1EC387F-0090-45B1-BADD-B4BE5EA3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взаимно дополняются исторический, сравнительный и расчётный методы?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AAE1C77-AAC7-4CF6-ABDD-C4AD633F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1   /   13</a:t>
            </a:r>
          </a:p>
        </p:txBody>
      </p:sp>
    </p:spTree>
    <p:extLst>
      <p:ext uri="{BB962C8B-B14F-4D97-AF65-F5344CB8AC3E}">
        <p14:creationId xmlns:p14="http://schemas.microsoft.com/office/powerpoint/2010/main" val="18306664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2026-10-28T10:09:23.9530000Z</dcterms:created>
  <dcterms:modified xsi:type="dcterms:W3CDTF">2026-10-28T10:09:23.9530000Z</dcterms:modified>
</coreProperties>
</file>