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0ad335e70d49b5" /><Relationship Type="http://schemas.openxmlformats.org/officeDocument/2006/relationships/extended-properties" Target="/docProps/app.xml" Id="Re1ec431da0034eb5" /><Relationship Type="http://schemas.openxmlformats.org/officeDocument/2006/relationships/officeDocument" Target="/ppt/presentation.xml" Id="R3157a8041446491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669718454d4ebc"/>
  </p:sldMasterIdLst>
  <p:notesMasterIdLst>
    <p:notesMasterId xmlns:r="http://schemas.openxmlformats.org/officeDocument/2006/relationships" r:id="Rabb5c6ff8bab4271"/>
  </p:notesMasterIdLst>
  <p:sldIdLst>
    <p:sldId xmlns:r="http://schemas.openxmlformats.org/officeDocument/2006/relationships" id="256" r:id="Rcd60891c28714bc8"/>
    <p:sldId xmlns:r="http://schemas.openxmlformats.org/officeDocument/2006/relationships" id="257" r:id="Reb8c792977254dd2"/>
    <p:sldId xmlns:r="http://schemas.openxmlformats.org/officeDocument/2006/relationships" id="258" r:id="R8533c6a3ab514a41"/>
    <p:sldId xmlns:r="http://schemas.openxmlformats.org/officeDocument/2006/relationships" id="259" r:id="Rdb2832b2675c4315"/>
    <p:sldId xmlns:r="http://schemas.openxmlformats.org/officeDocument/2006/relationships" id="260" r:id="Rfa287b50a5544587"/>
    <p:sldId xmlns:r="http://schemas.openxmlformats.org/officeDocument/2006/relationships" id="261" r:id="R6812096aebe4415c"/>
    <p:sldId xmlns:r="http://schemas.openxmlformats.org/officeDocument/2006/relationships" id="262" r:id="Reb63435a755f4dda"/>
    <p:sldId xmlns:r="http://schemas.openxmlformats.org/officeDocument/2006/relationships" id="263" r:id="Rcc79ab5de26242b4"/>
    <p:sldId xmlns:r="http://schemas.openxmlformats.org/officeDocument/2006/relationships" id="264" r:id="Rbe4152f06c7241d6"/>
    <p:sldId xmlns:r="http://schemas.openxmlformats.org/officeDocument/2006/relationships" id="265" r:id="Raa63fe69f010444f"/>
    <p:sldId xmlns:r="http://schemas.openxmlformats.org/officeDocument/2006/relationships" id="266" r:id="R36c7a360144a4d8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aefbe53472545f6" /><Relationship Type="http://schemas.openxmlformats.org/officeDocument/2006/relationships/slideMaster" Target="/ppt/slideMasters/slideMaster1.xml" Id="R91669718454d4ebc" /><Relationship Type="http://schemas.openxmlformats.org/officeDocument/2006/relationships/notesMaster" Target="/ppt/notesMasters/notesMaster1.xml" Id="Rabb5c6ff8bab4271" /><Relationship Type="http://schemas.openxmlformats.org/officeDocument/2006/relationships/presProps" Target="/ppt/presProps.xml" Id="Re29717d7fe1849da" /><Relationship Type="http://schemas.openxmlformats.org/officeDocument/2006/relationships/tableStyles" Target="/ppt/tableStyles.xml" Id="Re6d6f83c4812463a" /><Relationship Type="http://schemas.openxmlformats.org/officeDocument/2006/relationships/slide" Target="/ppt/slides/slide1.xml" Id="Rcd60891c28714bc8" /><Relationship Type="http://schemas.openxmlformats.org/officeDocument/2006/relationships/slide" Target="/ppt/slides/slide2.xml" Id="Reb8c792977254dd2" /><Relationship Type="http://schemas.openxmlformats.org/officeDocument/2006/relationships/slide" Target="/ppt/slides/slide3.xml" Id="R8533c6a3ab514a41" /><Relationship Type="http://schemas.openxmlformats.org/officeDocument/2006/relationships/slide" Target="/ppt/slides/slide4.xml" Id="Rdb2832b2675c4315" /><Relationship Type="http://schemas.openxmlformats.org/officeDocument/2006/relationships/slide" Target="/ppt/slides/slide5.xml" Id="Rfa287b50a5544587" /><Relationship Type="http://schemas.openxmlformats.org/officeDocument/2006/relationships/slide" Target="/ppt/slides/slide6.xml" Id="R6812096aebe4415c" /><Relationship Type="http://schemas.openxmlformats.org/officeDocument/2006/relationships/slide" Target="/ppt/slides/slide7.xml" Id="Reb63435a755f4dda" /><Relationship Type="http://schemas.openxmlformats.org/officeDocument/2006/relationships/slide" Target="/ppt/slides/slide8.xml" Id="Rcc79ab5de26242b4" /><Relationship Type="http://schemas.openxmlformats.org/officeDocument/2006/relationships/slide" Target="/ppt/slides/slide9.xml" Id="Rbe4152f06c7241d6" /><Relationship Type="http://schemas.openxmlformats.org/officeDocument/2006/relationships/slide" Target="/ppt/slides/slide10.xml" Id="Raa63fe69f010444f" /><Relationship Type="http://schemas.openxmlformats.org/officeDocument/2006/relationships/slide" Target="/ppt/slides/slide11.xml" Id="R36c7a360144a4d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a32ccaf69704ad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78abd22b9e84f54" /><Relationship Type="http://schemas.openxmlformats.org/officeDocument/2006/relationships/notesMaster" Target="/ppt/notesMasters/notesMaster1.xml" Id="R267468754ea44b2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582e09c9bf1494f" /><Relationship Type="http://schemas.openxmlformats.org/officeDocument/2006/relationships/notesMaster" Target="/ppt/notesMasters/notesMaster1.xml" Id="Rbef2a061da67453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0347b68c5cf4000" /><Relationship Type="http://schemas.openxmlformats.org/officeDocument/2006/relationships/notesMaster" Target="/ppt/notesMasters/notesMaster1.xml" Id="R65d992fa5084484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92c44f57db04702" /><Relationship Type="http://schemas.openxmlformats.org/officeDocument/2006/relationships/notesMaster" Target="/ppt/notesMasters/notesMaster1.xml" Id="R5f80b6d2633b4ca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ee50b204c6a4f75" /><Relationship Type="http://schemas.openxmlformats.org/officeDocument/2006/relationships/notesMaster" Target="/ppt/notesMasters/notesMaster1.xml" Id="R5833c9351ff94cc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140ad67bf964538" /><Relationship Type="http://schemas.openxmlformats.org/officeDocument/2006/relationships/notesMaster" Target="/ppt/notesMasters/notesMaster1.xml" Id="Rb5d608a2a4bb41b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e96f8497e9241cc" /><Relationship Type="http://schemas.openxmlformats.org/officeDocument/2006/relationships/notesMaster" Target="/ppt/notesMasters/notesMaster1.xml" Id="R554be464722a490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f3546a14404cf0" /><Relationship Type="http://schemas.openxmlformats.org/officeDocument/2006/relationships/notesMaster" Target="/ppt/notesMasters/notesMaster1.xml" Id="R819b83e919ae461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9cc0e58c53847a6" /><Relationship Type="http://schemas.openxmlformats.org/officeDocument/2006/relationships/notesMaster" Target="/ppt/notesMasters/notesMaster1.xml" Id="Rcb366d4e6c7b4b9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11fe8704869453a" /><Relationship Type="http://schemas.openxmlformats.org/officeDocument/2006/relationships/notesMaster" Target="/ppt/notesMasters/notesMaster1.xml" Id="Rbe9f4dc8bcd24f7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15ddcebeaba4f01" /><Relationship Type="http://schemas.openxmlformats.org/officeDocument/2006/relationships/notesMaster" Target="/ppt/notesMasters/notesMaster1.xml" Id="Rc7ad3c3fb1c7490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2.docx.</a:t>
            </a:r>
          </a:p>
          <a:p xmlns:a="http://schemas.openxmlformats.org/drawingml/2006/main">
            <a:r>
              <a:t>Полная тема лекции: Региональные закономерности распространения основных классов скоплений подземных вод. Факторы и принципы гидрогеологического районирования.</a:t>
            </a:r>
          </a:p>
          <a:p xmlns:a="http://schemas.openxmlformats.org/drawingml/2006/main">
            <a:r>
              <a:t>Численные характеристики приведены по учебному материалу и не являются обновлённой оценкой запасов. Обложка: иллюстрация, созданная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2.docx.</a:t>
            </a:r>
          </a:p>
          <a:p xmlns:a="http://schemas.openxmlformats.org/drawingml/2006/main">
            <a:r>
              <a:t>Подземные воды классифицируют по геологическим, химическим и генетическим признакам.</a:t>
            </a:r>
          </a:p>
          <a:p xmlns:a="http://schemas.openxmlformats.org/drawingml/2006/main">
            <a:r>
              <a:t>Классификация скоплений учитывает коллектор, залегание и движение воды.</a:t>
            </a:r>
          </a:p>
          <a:p xmlns:a="http://schemas.openxmlformats.org/drawingml/2006/main">
            <a:r>
              <a:t>В лекции выделены пластовые, трещинно-жильные и лавовые типы.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2.docx.</a:t>
            </a:r>
          </a:p>
          <a:p xmlns:a="http://schemas.openxmlformats.org/drawingml/2006/main">
            <a:r>
              <a:t>П1 — поровые, П2 — трещинно-поровые, П3 — порово-трещинные.</a:t>
            </a:r>
          </a:p>
          <a:p xmlns:a="http://schemas.openxmlformats.org/drawingml/2006/main">
            <a:r>
              <a:t>П4 — пластовые трещинные воды.</a:t>
            </a:r>
          </a:p>
          <a:p xmlns:a="http://schemas.openxmlformats.org/drawingml/2006/main">
            <a:r>
              <a:t>П5 — трещинно-карстовые воды карбонатных и других растворимых пород.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2.docx.</a:t>
            </a:r>
          </a:p>
          <a:p xmlns:a="http://schemas.openxmlformats.org/drawingml/2006/main">
            <a:r>
              <a:t>Поровые воды приурочены к несцементированным песчаным и обломочным отложениям.</a:t>
            </a:r>
          </a:p>
          <a:p xmlns:a="http://schemas.openxmlformats.org/drawingml/2006/main">
            <a:r>
              <a:t>Типичные коллекторы — аллювий речных долин и отложения конусов выноса.</a:t>
            </a:r>
          </a:p>
          <a:p xmlns:a="http://schemas.openxmlformats.org/drawingml/2006/main">
            <a:r>
              <a:t>Водообильность зависит от гранулометрического состава и мощности проницаемой толщи.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2.docx.</a:t>
            </a:r>
          </a:p>
          <a:p xmlns:a="http://schemas.openxmlformats.org/drawingml/2006/main">
            <a:r>
              <a:t>Т6 — регионально-трещинные воды зон выветривания.</a:t>
            </a:r>
          </a:p>
          <a:p xmlns:a="http://schemas.openxmlformats.org/drawingml/2006/main">
            <a:r>
              <a:t>Т7 — воды региональной тектонической и литогенетической трещиноватости.</a:t>
            </a:r>
          </a:p>
          <a:p xmlns:a="http://schemas.openxmlformats.org/drawingml/2006/main">
            <a:r>
              <a:t>Т8 — карстово-жильные, Т9 — локально-трещинные воды зон нарушений.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2.docx.</a:t>
            </a:r>
          </a:p>
          <a:p xmlns:a="http://schemas.openxmlformats.org/drawingml/2006/main">
            <a:r>
              <a:t>Верхнелавовые воды обозначены индексом Л10.</a:t>
            </a:r>
          </a:p>
          <a:p xmlns:a="http://schemas.openxmlformats.org/drawingml/2006/main">
            <a:r>
              <a:t>Межлавовые воды — Л11, внутрилавовые — Л12.</a:t>
            </a:r>
          </a:p>
          <a:p xmlns:a="http://schemas.openxmlformats.org/drawingml/2006/main">
            <a:r>
              <a:t>Положение вод связано со строением эффузивных толщ и проницаемыми зонами.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2.docx.</a:t>
            </a:r>
          </a:p>
          <a:p xmlns:a="http://schemas.openxmlformats.org/drawingml/2006/main">
            <a:r>
              <a:t>Распространение зависит от возраста, литологии и истории пород.</a:t>
            </a:r>
          </a:p>
          <a:p xmlns:a="http://schemas.openxmlformats.org/drawingml/2006/main">
            <a:r>
              <a:t>Мощность и проницаемость зоны неодинаковы в разных структурах.</a:t>
            </a:r>
          </a:p>
          <a:p xmlns:a="http://schemas.openxmlformats.org/drawingml/2006/main">
            <a:r>
              <a:t>Рельеф влияет на питание, дренирование и степень обводнённости.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2.docx.</a:t>
            </a:r>
          </a:p>
          <a:p xmlns:a="http://schemas.openxmlformats.org/drawingml/2006/main">
            <a:r>
              <a:t>Геологические: структура, стратиграфия, состав и проницаемость пород.</a:t>
            </a:r>
          </a:p>
          <a:p xmlns:a="http://schemas.openxmlformats.org/drawingml/2006/main">
            <a:r>
              <a:t>Физико-географические: климат, рельеф, гидрография и растительный покров.</a:t>
            </a:r>
          </a:p>
          <a:p xmlns:a="http://schemas.openxmlformats.org/drawingml/2006/main">
            <a:r>
              <a:t>Гидрогеологические: питание, сток, напор, режим, ресурсы и качество вод.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2.docx.</a:t>
            </a:r>
          </a:p>
          <a:p xmlns:a="http://schemas.openxmlformats.org/drawingml/2006/main">
            <a:r>
              <a:t>Аналитический подход рассматривает грунтовые и артезианские воды раздельно.</a:t>
            </a:r>
          </a:p>
          <a:p xmlns:a="http://schemas.openxmlformats.org/drawingml/2006/main">
            <a:r>
              <a:t>Синтетический подход объединяет их в единую гидрогеологическую систему.</a:t>
            </a:r>
          </a:p>
          <a:p xmlns:a="http://schemas.openxmlformats.org/drawingml/2006/main">
            <a:r>
              <a:t>Выбор зависит от масштаба, цели исследования и взаимосвязи горизонтов.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2.docx.</a:t>
            </a:r>
          </a:p>
          <a:p xmlns:a="http://schemas.openxmlformats.org/drawingml/2006/main">
            <a:r>
              <a:t>Прослеживают переход от областей питания к участкам разгрузки.</a:t>
            </a:r>
          </a:p>
          <a:p xmlns:a="http://schemas.openxmlformats.org/drawingml/2006/main">
            <a:r>
              <a:t>Грунтовые и напорные воды одного горизонта рассматривают последовательно.</a:t>
            </a:r>
          </a:p>
          <a:p xmlns:a="http://schemas.openxmlformats.org/drawingml/2006/main">
            <a:r>
              <a:t>Водоносные комплексы описывают в стратиграфической последовательности.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2.docx.</a:t>
            </a:r>
          </a:p>
          <a:p xmlns:a="http://schemas.openxmlformats.org/drawingml/2006/main">
            <a:r>
              <a:t>Какие типы и классы скоплений выделены в лекции?</a:t>
            </a:r>
          </a:p>
          <a:p xmlns:a="http://schemas.openxmlformats.org/drawingml/2006/main">
            <a:r>
              <a:t>Как трещиноватость и карст влияют на водоносность?</a:t>
            </a:r>
          </a:p>
          <a:p xmlns:a="http://schemas.openxmlformats.org/drawingml/2006/main">
            <a:r>
              <a:t>В чём различие аналитического и синтетического районирования?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ed35b1cf464b8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a43848443a490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00a5234ecc4ab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eaab97f122407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24e856fe184cf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45f3541a3d4a6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6808D19-31B2-4E8A-9F55-464D1E70A9D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CCC4C1A-0E13-4797-B2BD-302B090EE0F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1C0D7FB-CF40-407A-903D-8B97AB0A22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7284EA7-9E36-4D58-A328-7585DB8782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AF1D380-E0EB-4A38-8B85-8E530290AA4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98717C8-98D2-4041-989A-DC494F799B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805CE5B-B169-4CF8-91E1-01C3141739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B6416B1-72EF-4A1B-A9B6-01F6686E698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B7B1FC9-D4A5-4D58-B0CD-92FB944BA0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A8B850D-9BA8-4C67-830B-2C35B1E7F73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35b7ec0ddd1449d" /><Relationship Type="http://schemas.openxmlformats.org/officeDocument/2006/relationships/slideLayout" Target="/ppt/slideLayouts/slideLayout1.xml" Id="Rbb4cf64b073c4432" /><Relationship Type="http://schemas.openxmlformats.org/officeDocument/2006/relationships/slideLayout" Target="/ppt/slideLayouts/slideLayout2.xml" Id="Rda6628b064af41d4" /><Relationship Type="http://schemas.openxmlformats.org/officeDocument/2006/relationships/slideLayout" Target="/ppt/slideLayouts/slideLayout3.xml" Id="Rdc1d057f64eb4447" /><Relationship Type="http://schemas.openxmlformats.org/officeDocument/2006/relationships/slideLayout" Target="/ppt/slideLayouts/slideLayout4.xml" Id="R468e7469b5524263" /><Relationship Type="http://schemas.openxmlformats.org/officeDocument/2006/relationships/slideLayout" Target="/ppt/slideLayouts/slideLayout5.xml" Id="R7c66f5bd35ca4056" /><Relationship Type="http://schemas.openxmlformats.org/officeDocument/2006/relationships/slideLayout" Target="/ppt/slideLayouts/slideLayout6.xml" Id="Rbfeedb7ad2694c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4cf64b073c4432"/>
    <p:sldLayoutId xmlns:r="http://schemas.openxmlformats.org/officeDocument/2006/relationships" id="2147483650" r:id="Rda6628b064af41d4"/>
    <p:sldLayoutId xmlns:r="http://schemas.openxmlformats.org/officeDocument/2006/relationships" id="2147483651" r:id="Rdc1d057f64eb4447"/>
    <p:sldLayoutId xmlns:r="http://schemas.openxmlformats.org/officeDocument/2006/relationships" id="2147483652" r:id="R468e7469b5524263"/>
    <p:sldLayoutId xmlns:r="http://schemas.openxmlformats.org/officeDocument/2006/relationships" id="2147483653" r:id="R7c66f5bd35ca4056"/>
    <p:sldLayoutId xmlns:r="http://schemas.openxmlformats.org/officeDocument/2006/relationships" id="2147483654" r:id="Rbfeedb7ad2694c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e1910dc6ec42d8" /><Relationship Type="http://schemas.openxmlformats.org/officeDocument/2006/relationships/image" Target="/ppt/media/image.png" Id="R9f0dc08e060a4c18" /><Relationship Type="http://schemas.openxmlformats.org/officeDocument/2006/relationships/notesSlide" Target="/ppt/notesSlides/notesSlide1.xml" Id="R1bfb1f275f6b4e1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3a0fa3cbe045fb" /><Relationship Type="http://schemas.openxmlformats.org/officeDocument/2006/relationships/notesSlide" Target="/ppt/notesSlides/notesSlide2.xml" Id="R4e4303a14fbf4e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7c7b9bf4c8447d" /><Relationship Type="http://schemas.openxmlformats.org/officeDocument/2006/relationships/notesSlide" Target="/ppt/notesSlides/notesSlide3.xml" Id="R7fbfc03225ea404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1f18389d964ccd" /><Relationship Type="http://schemas.openxmlformats.org/officeDocument/2006/relationships/notesSlide" Target="/ppt/notesSlides/notesSlide4.xml" Id="Rc5bac743fc9545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d181b4a97d413a" /><Relationship Type="http://schemas.openxmlformats.org/officeDocument/2006/relationships/notesSlide" Target="/ppt/notesSlides/notesSlide5.xml" Id="Rca42c04661c64a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697a7b2e8f4484" /><Relationship Type="http://schemas.openxmlformats.org/officeDocument/2006/relationships/notesSlide" Target="/ppt/notesSlides/notesSlide6.xml" Id="Rbf6bf059a9dc41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a9b8716843457c" /><Relationship Type="http://schemas.openxmlformats.org/officeDocument/2006/relationships/notesSlide" Target="/ppt/notesSlides/notesSlide7.xml" Id="R0e6b451282da47f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c4c1973c3d429d" /><Relationship Type="http://schemas.openxmlformats.org/officeDocument/2006/relationships/notesSlide" Target="/ppt/notesSlides/notesSlide8.xml" Id="R1ba2250b0d904f2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a56762444f4827" /><Relationship Type="http://schemas.openxmlformats.org/officeDocument/2006/relationships/notesSlide" Target="/ppt/notesSlides/notesSlide9.xml" Id="R69bde40066c8449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c513d7f69e429c" /><Relationship Type="http://schemas.openxmlformats.org/officeDocument/2006/relationships/notesSlide" Target="/ppt/notesSlides/notesSlide10.xml" Id="R275ab93e8bf34b7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327a9d8d794d87" /><Relationship Type="http://schemas.openxmlformats.org/officeDocument/2006/relationships/notesSlide" Target="/ppt/notesSlides/notesSlide11.xml" Id="Rc22d243b70fe459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95740F-ACA3-4AEA-8D64-D2F462CA03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0dc08e060a4c1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2F0F2DD5-729A-4A86-9D30-024EE7FF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Лекция 2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9F3A1B53-1252-41F7-8957-42642ED12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5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Классы подземных вод и районирование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7FE01CC0-9AB6-4BE9-923C-177A1EE0D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Региональная гидрогеология</a:t>
            </a:r>
          </a:p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и инженерная геология</a:t>
            </a:r>
          </a:p>
        </p:txBody>
      </p:sp>
    </p:spTree>
    <p:extLst>
      <p:ext uri="{BB962C8B-B14F-4D97-AF65-F5344CB8AC3E}">
        <p14:creationId xmlns:p14="http://schemas.microsoft.com/office/powerpoint/2010/main" val="3063185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A7D40589-871F-4B1D-A5B0-347F39444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Основания классификации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ED57A28-1333-484A-9F0D-A195221B2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566A8BB-6334-4727-96EC-E5E276EC3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Подземные воды классифицируют по геологическим, химическим и генетическим признакам.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432683A6-356C-439D-BD16-FD97CEBA2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CAD52094-523B-4E99-A6DE-ADEC1AFC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Классификация скоплений учитывает коллектор, залегание и движение воды.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9D75868-8137-4969-AED2-74A86F3F5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DA662B7-CBA3-4A5B-9B85-5ECF138ED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лекции выделены пластовые, трещинно-жильные и лавовые типы.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73FB911-EC8F-4E1E-AB7A-D3BEE5481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2   /   2</a:t>
            </a:r>
          </a:p>
        </p:txBody>
      </p:sp>
    </p:spTree>
    <p:extLst>
      <p:ext uri="{BB962C8B-B14F-4D97-AF65-F5344CB8AC3E}">
        <p14:creationId xmlns:p14="http://schemas.microsoft.com/office/powerpoint/2010/main" val="2596400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D1F0CEC4-83E8-46A4-91F2-0A8882454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Пластовые воды: классы П1–П5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B664D5-198A-4AAE-AC18-C1F540A8360B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3857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6819900"/>
              </a:tblGrid>
              <a:tr h="642938">
                <a:tc>
                  <a:txBody>
                    <a:bodyPr lIns="133350" tIns="133350" rIns="133350" bIns="1333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Класс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Характер коллектора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642938"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Поровый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2938"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Трещинно-поровый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642938"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П3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Порово-трещинный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2938"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Пластовый трещинный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642938"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Трещинно-карстовый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15252D3D-67FE-4B40-A64F-84BB1ABC8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2   /   3</a:t>
            </a:r>
          </a:p>
        </p:txBody>
      </p:sp>
    </p:spTree>
    <p:extLst>
      <p:ext uri="{BB962C8B-B14F-4D97-AF65-F5344CB8AC3E}">
        <p14:creationId xmlns:p14="http://schemas.microsoft.com/office/powerpoint/2010/main" val="17676510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8B4CB3F-07E6-4035-8BF2-3C0EC40D1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Поровые коллекторы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F5A3A99-2968-44F6-A1C3-576350248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BDFFCF9-F301-4F76-9E40-7267E4F85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Поровые воды приурочены к несцементированным песчаным и обломочным отложениям.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A48FD6C-E5D5-4DE2-B7F8-CD261CCD9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25184E4-A9D9-442A-A415-8EBFFCD72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Типичные коллекторы — аллювий речных долин и отложения конусов выноса.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364F84F-84FF-43C3-9F7F-B05B92CFD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BBC8109-5125-4C79-B218-E43E9BFB0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Водообильность зависит от гранулометрического состава и мощности проницаемой толщи.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D2C18D05-FA0C-4451-8C4B-13BE41F19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2   /   4</a:t>
            </a:r>
          </a:p>
        </p:txBody>
      </p:sp>
    </p:spTree>
    <p:extLst>
      <p:ext uri="{BB962C8B-B14F-4D97-AF65-F5344CB8AC3E}">
        <p14:creationId xmlns:p14="http://schemas.microsoft.com/office/powerpoint/2010/main" val="18879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9E4BB8E-F418-4BBB-A213-784BF4BE1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Трещинно-жильные воды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161F398-7391-45A3-BD1E-4B988F222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44F943A-2DA6-487B-A304-79021259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Т6 — регионально-трещинные воды зон выветривания.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B3E4FAD-5F00-4899-9354-85B0BC8F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2461D8F-60C3-46F4-A976-1E0CC2B8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Т7 — воды региональной тектонической и литогенетической трещиноватости.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08EB477-5D32-4B96-8234-CD0CE895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1A2C999-AAF9-4F68-A5EB-10EFB38CC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Т8 — карстово-жильные, Т9 — локально-трещинные воды зон нарушений.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B0E1B60-1E6B-45A7-924D-0AC419E75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2   /   5</a:t>
            </a:r>
          </a:p>
        </p:txBody>
      </p:sp>
    </p:spTree>
    <p:extLst>
      <p:ext uri="{BB962C8B-B14F-4D97-AF65-F5344CB8AC3E}">
        <p14:creationId xmlns:p14="http://schemas.microsoft.com/office/powerpoint/2010/main" val="5296977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1505243-BE8A-44D1-9BB3-D009F2C54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Лавовые воды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18A1FD5-8411-4208-8293-BBDE8B425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6811882-F787-447C-8E63-1C732AB07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Верхнелавовые воды обозначены индексом Л10.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53ABD65-F207-48BE-9618-15A3F98DB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820D223-15D6-462F-9815-C1DA496C9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Межлавовые воды — Л11, внутрилавовые — Л12.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CF3E695-4D1D-43BA-A7A5-6004E65F5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CEB6442-0A63-4F4A-AC96-A526E058F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Положение вод связано со строением эффузивных толщ и проницаемыми зонами.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7B710CC-3A99-4692-A8B2-50708A210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2   /   6</a:t>
            </a:r>
          </a:p>
        </p:txBody>
      </p:sp>
    </p:spTree>
    <p:extLst>
      <p:ext uri="{BB962C8B-B14F-4D97-AF65-F5344CB8AC3E}">
        <p14:creationId xmlns:p14="http://schemas.microsoft.com/office/powerpoint/2010/main" val="5647087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16CF7A3-1436-4467-872E-5DA537D0F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Воды зоны выветривания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783C1CA-1C9B-4813-BFAB-E65A7A664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AAEEA765-E033-4B63-B90C-C955CA26F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Распространение зависит от возраста, литологии и истории пород.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B093295-BF77-4256-96CC-9F394E5E1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4BF8A26-318D-4B70-AF58-3ADA89D8F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Мощность и проницаемость зоны неодинаковы в разных структурах.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1024149-1EE7-4946-8BC5-A756A4283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C33D591-36EB-4C29-B6B2-2C79BA8E4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Рельеф влияет на питание, дренирование и степень обводнённости.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2DFF48A-719F-444D-921D-50A8488AE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2   /   7</a:t>
            </a:r>
          </a:p>
        </p:txBody>
      </p:sp>
    </p:spTree>
    <p:extLst>
      <p:ext uri="{BB962C8B-B14F-4D97-AF65-F5344CB8AC3E}">
        <p14:creationId xmlns:p14="http://schemas.microsoft.com/office/powerpoint/2010/main" val="11548920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B03FE46-DC07-45BF-9302-7ED7E712D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Факторы районирования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92F246B-8602-4467-A81E-7A46712FA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386B045-FC5F-4306-A3EA-0A1C69926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Геологические: структура, стратиграфия, состав и проницаемость пород.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8A453D7-88A9-49B1-A844-6364F637F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2DAA7C8-C1E0-461B-AD4F-3DC9CF4D4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Физико-географические: климат, рельеф, гидрография и растительный покров.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126DBDE-E779-4EEA-8C92-D704E8C3D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B90EEEE-C301-4D1A-84FC-9DCA95ECA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Гидрогеологические: питание, сток, напор, режим, ресурсы и качество вод.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3F96BD5-E9B4-47AC-86DD-2C6FCDCEA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2   /   8</a:t>
            </a:r>
          </a:p>
        </p:txBody>
      </p:sp>
    </p:spTree>
    <p:extLst>
      <p:ext uri="{BB962C8B-B14F-4D97-AF65-F5344CB8AC3E}">
        <p14:creationId xmlns:p14="http://schemas.microsoft.com/office/powerpoint/2010/main" val="18904453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A3DCB8D-B73F-46A2-93FD-78EC55AFB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Раздельное и комплексное районирование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1389D20-C0CD-4BDF-994C-3C2E56F6D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3ADF26E-9F69-4282-A1C3-9A62E644C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Аналитический подход рассматривает грунтовые и артезианские воды раздельно.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3038CB6-8571-431A-A9E8-A6855BDC1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6BE51C1-0530-4DDB-9C15-53F26F506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Синтетический подход объединяет их в единую гидрогеологическую систему.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B39ABAF-BA60-4249-A71D-F14947A15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1D8818F-8C78-4847-9C14-AEA26D3E8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Выбор зависит от масштаба, цели исследования и взаимосвязи горизонтов.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36EF5A4-4309-411F-8F87-93F024B0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2   /   9</a:t>
            </a:r>
          </a:p>
        </p:txBody>
      </p:sp>
    </p:spTree>
    <p:extLst>
      <p:ext uri="{BB962C8B-B14F-4D97-AF65-F5344CB8AC3E}">
        <p14:creationId xmlns:p14="http://schemas.microsoft.com/office/powerpoint/2010/main" val="1009168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3F8EC2F-4E87-45A6-993B-D136A3959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Описание гидрогеологического района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79AB790-DB6A-428B-A6CB-EE77C5353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8005DDD-14BB-4768-85DD-194C4C3EC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Прослеживают переход от областей питания к участкам разгрузки.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5D344B2-A44F-47D7-83F8-3482214E0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FAB57AC-C88B-4A16-B52F-DACA670AB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Грунтовые и напорные воды одного горизонта рассматривают последовательно.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557F9C3-065B-4BFB-8EDB-56DAB9DD2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DC020BE-F11C-4768-9A93-D5EAC1CBE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Водоносные комплексы описывают в стратиграфической последовательности.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9F7ABEA-B406-421E-BD73-11EE69A20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2   /   10</a:t>
            </a:r>
          </a:p>
        </p:txBody>
      </p:sp>
    </p:spTree>
    <p:extLst>
      <p:ext uri="{BB962C8B-B14F-4D97-AF65-F5344CB8AC3E}">
        <p14:creationId xmlns:p14="http://schemas.microsoft.com/office/powerpoint/2010/main" val="18388344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7B82B6C2-DDB3-4E84-88FC-DB7CCE6F1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Контрольные вопросы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86B8241A-C0A7-4945-BD02-F5DF2B0F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B0E47BF-BC1D-4691-9002-0EA88DE12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Какие типы и классы скоплений выделены в лекции?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70023ED-0CC2-43ED-B073-096D7349E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C7A6F28-B4C0-4B11-836E-6727BDF21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 трещиноватость и карст влияют на водоносность?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766E177-741D-41E3-979D-A34E441ED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F9890A7-E92C-4A1F-8B5E-2B37DF2BE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В чём различие аналитического и синтетического районирования?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DE60CD4-0A53-4986-BFF6-3EB1457E5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Лекция 2   /   11</a:t>
            </a:r>
          </a:p>
        </p:txBody>
      </p:sp>
    </p:spTree>
    <p:extLst>
      <p:ext uri="{BB962C8B-B14F-4D97-AF65-F5344CB8AC3E}">
        <p14:creationId xmlns:p14="http://schemas.microsoft.com/office/powerpoint/2010/main" val="17340679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2026-10-28T10:09:29.4600000Z</dcterms:created>
  <dcterms:modified xsi:type="dcterms:W3CDTF">2026-10-28T10:09:29.4600000Z</dcterms:modified>
</coreProperties>
</file>