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03db7f868c40f0" /><Relationship Type="http://schemas.openxmlformats.org/officeDocument/2006/relationships/extended-properties" Target="/docProps/app.xml" Id="Rd89dbae7b3d945a3" /><Relationship Type="http://schemas.openxmlformats.org/officeDocument/2006/relationships/officeDocument" Target="/ppt/presentation.xml" Id="R126c452f96d147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f5ba25a9bd49ec"/>
  </p:sldMasterIdLst>
  <p:notesMasterIdLst>
    <p:notesMasterId xmlns:r="http://schemas.openxmlformats.org/officeDocument/2006/relationships" r:id="Rfa807c0a0ee64f7a"/>
  </p:notesMasterIdLst>
  <p:sldIdLst>
    <p:sldId xmlns:r="http://schemas.openxmlformats.org/officeDocument/2006/relationships" id="256" r:id="R74ff4ce25d204bad"/>
    <p:sldId xmlns:r="http://schemas.openxmlformats.org/officeDocument/2006/relationships" id="257" r:id="R3f2b03f98ddc4f42"/>
    <p:sldId xmlns:r="http://schemas.openxmlformats.org/officeDocument/2006/relationships" id="258" r:id="Ra04a9d6829bc4971"/>
    <p:sldId xmlns:r="http://schemas.openxmlformats.org/officeDocument/2006/relationships" id="259" r:id="Rb87d48d9ebc74aba"/>
    <p:sldId xmlns:r="http://schemas.openxmlformats.org/officeDocument/2006/relationships" id="260" r:id="R36fec0e4ffb548ac"/>
    <p:sldId xmlns:r="http://schemas.openxmlformats.org/officeDocument/2006/relationships" id="261" r:id="Ra14b632f85304554"/>
    <p:sldId xmlns:r="http://schemas.openxmlformats.org/officeDocument/2006/relationships" id="262" r:id="R7abc54619ce64478"/>
    <p:sldId xmlns:r="http://schemas.openxmlformats.org/officeDocument/2006/relationships" id="263" r:id="R250c4e852b38435a"/>
    <p:sldId xmlns:r="http://schemas.openxmlformats.org/officeDocument/2006/relationships" id="264" r:id="R7f39eecba80e482c"/>
    <p:sldId xmlns:r="http://schemas.openxmlformats.org/officeDocument/2006/relationships" id="265" r:id="Rb7ab228049df4009"/>
    <p:sldId xmlns:r="http://schemas.openxmlformats.org/officeDocument/2006/relationships" id="266" r:id="R3689d2bc372a48f4"/>
    <p:sldId xmlns:r="http://schemas.openxmlformats.org/officeDocument/2006/relationships" id="267" r:id="R9ea8a0a1d98847c6"/>
    <p:sldId xmlns:r="http://schemas.openxmlformats.org/officeDocument/2006/relationships" id="268" r:id="Rb9810c68067d4b70"/>
    <p:sldId xmlns:r="http://schemas.openxmlformats.org/officeDocument/2006/relationships" id="269" r:id="Rbb977f6415ee48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ac900db8514d85" /><Relationship Type="http://schemas.openxmlformats.org/officeDocument/2006/relationships/slideMaster" Target="/ppt/slideMasters/slideMaster1.xml" Id="Rd5f5ba25a9bd49ec" /><Relationship Type="http://schemas.openxmlformats.org/officeDocument/2006/relationships/notesMaster" Target="/ppt/notesMasters/notesMaster1.xml" Id="Rfa807c0a0ee64f7a" /><Relationship Type="http://schemas.openxmlformats.org/officeDocument/2006/relationships/presProps" Target="/ppt/presProps.xml" Id="R0d0577c1beb44893" /><Relationship Type="http://schemas.openxmlformats.org/officeDocument/2006/relationships/tableStyles" Target="/ppt/tableStyles.xml" Id="Rc3758deacd594220" /><Relationship Type="http://schemas.openxmlformats.org/officeDocument/2006/relationships/slide" Target="/ppt/slides/slide1.xml" Id="R74ff4ce25d204bad" /><Relationship Type="http://schemas.openxmlformats.org/officeDocument/2006/relationships/slide" Target="/ppt/slides/slide2.xml" Id="R3f2b03f98ddc4f42" /><Relationship Type="http://schemas.openxmlformats.org/officeDocument/2006/relationships/slide" Target="/ppt/slides/slide3.xml" Id="Ra04a9d6829bc4971" /><Relationship Type="http://schemas.openxmlformats.org/officeDocument/2006/relationships/slide" Target="/ppt/slides/slide4.xml" Id="Rb87d48d9ebc74aba" /><Relationship Type="http://schemas.openxmlformats.org/officeDocument/2006/relationships/slide" Target="/ppt/slides/slide5.xml" Id="R36fec0e4ffb548ac" /><Relationship Type="http://schemas.openxmlformats.org/officeDocument/2006/relationships/slide" Target="/ppt/slides/slide6.xml" Id="Ra14b632f85304554" /><Relationship Type="http://schemas.openxmlformats.org/officeDocument/2006/relationships/slide" Target="/ppt/slides/slide7.xml" Id="R7abc54619ce64478" /><Relationship Type="http://schemas.openxmlformats.org/officeDocument/2006/relationships/slide" Target="/ppt/slides/slide8.xml" Id="R250c4e852b38435a" /><Relationship Type="http://schemas.openxmlformats.org/officeDocument/2006/relationships/slide" Target="/ppt/slides/slide9.xml" Id="R7f39eecba80e482c" /><Relationship Type="http://schemas.openxmlformats.org/officeDocument/2006/relationships/slide" Target="/ppt/slides/slide10.xml" Id="Rb7ab228049df4009" /><Relationship Type="http://schemas.openxmlformats.org/officeDocument/2006/relationships/slide" Target="/ppt/slides/slide11.xml" Id="R3689d2bc372a48f4" /><Relationship Type="http://schemas.openxmlformats.org/officeDocument/2006/relationships/slide" Target="/ppt/slides/slide12.xml" Id="R9ea8a0a1d98847c6" /><Relationship Type="http://schemas.openxmlformats.org/officeDocument/2006/relationships/slide" Target="/ppt/slides/slide13.xml" Id="Rb9810c68067d4b70" /><Relationship Type="http://schemas.openxmlformats.org/officeDocument/2006/relationships/slide" Target="/ppt/slides/slide14.xml" Id="Rbb977f6415ee48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d9d58786114c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f44829f6f54d55" /><Relationship Type="http://schemas.openxmlformats.org/officeDocument/2006/relationships/notesMaster" Target="/ppt/notesMasters/notesMaster1.xml" Id="Re17f7016fa084c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49520cc06f4400" /><Relationship Type="http://schemas.openxmlformats.org/officeDocument/2006/relationships/notesMaster" Target="/ppt/notesMasters/notesMaster1.xml" Id="Rf425303e490948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bea9d7b9384784" /><Relationship Type="http://schemas.openxmlformats.org/officeDocument/2006/relationships/notesMaster" Target="/ppt/notesMasters/notesMaster1.xml" Id="R484a7078384d43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f7bcb30f0c4131" /><Relationship Type="http://schemas.openxmlformats.org/officeDocument/2006/relationships/notesMaster" Target="/ppt/notesMasters/notesMaster1.xml" Id="R4de3e2be2e2449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5f929cb31844d2" /><Relationship Type="http://schemas.openxmlformats.org/officeDocument/2006/relationships/notesMaster" Target="/ppt/notesMasters/notesMaster1.xml" Id="R56cf910053f94f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249516b9ae4b92" /><Relationship Type="http://schemas.openxmlformats.org/officeDocument/2006/relationships/notesMaster" Target="/ppt/notesMasters/notesMaster1.xml" Id="Re6533fda0fd742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ae7ee6130a442b" /><Relationship Type="http://schemas.openxmlformats.org/officeDocument/2006/relationships/notesMaster" Target="/ppt/notesMasters/notesMaster1.xml" Id="R959dc86c73ce41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4351f435314ac4" /><Relationship Type="http://schemas.openxmlformats.org/officeDocument/2006/relationships/notesMaster" Target="/ppt/notesMasters/notesMaster1.xml" Id="R9376b3976f1a48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44da0a41a047aa" /><Relationship Type="http://schemas.openxmlformats.org/officeDocument/2006/relationships/notesMaster" Target="/ppt/notesMasters/notesMaster1.xml" Id="R18558a68c51f41e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57156c58f242bf" /><Relationship Type="http://schemas.openxmlformats.org/officeDocument/2006/relationships/notesMaster" Target="/ppt/notesMasters/notesMaster1.xml" Id="Ref637f8598c548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dfd7f079d6142c6" /><Relationship Type="http://schemas.openxmlformats.org/officeDocument/2006/relationships/notesMaster" Target="/ppt/notesMasters/notesMaster1.xml" Id="Ref98963b3d7e407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a48ac242804f16" /><Relationship Type="http://schemas.openxmlformats.org/officeDocument/2006/relationships/notesMaster" Target="/ppt/notesMasters/notesMaster1.xml" Id="R40dd6a049ea54d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6650906911042bd" /><Relationship Type="http://schemas.openxmlformats.org/officeDocument/2006/relationships/notesMaster" Target="/ppt/notesMasters/notesMaster1.xml" Id="R025935fbbe0141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58e4142686549f2" /><Relationship Type="http://schemas.openxmlformats.org/officeDocument/2006/relationships/notesMaster" Target="/ppt/notesMasters/notesMaster1.xml" Id="R6057b0b2fe4846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Полная тема лекции: Артезианские бассейны. Строение артезианского бассейна: фундамент, чехол, покров четвертичных отложений.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Природная водонапорная система в отрицательной геологической структуре.</a:t>
            </a:r>
          </a:p>
          <a:p xmlns:a="http://schemas.openxmlformats.org/drawingml/2006/main">
            <a:r>
              <a:t>Слоистый разрез включает водоносные и слабопроницаемые толщи.</a:t>
            </a:r>
          </a:p>
          <a:p xmlns:a="http://schemas.openxmlformats.org/drawingml/2006/main">
            <a:r>
              <a:t>Выделяются связанные области питания, напора и разгрузки.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 Схемы сохранены из исходного учебного материала.</a:t>
            </a:r>
          </a:p>
          <a:p xmlns:a="http://schemas.openxmlformats.org/drawingml/2006/main">
            <a:r>
              <a:t>Происхождение и динамика артезианских вод.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 артезианском бассейне, как правило, выделяют два гидрогеологического этажа, различающиеся по условиям формирования подземных вод:</a:t>
            </a:r>
          </a:p>
          <a:p xmlns:a="http://schemas.openxmlformats.org/drawingml/2006/main">
            <a:r>
              <a:t>1) верхний, в котором распространены в основном инфильтрационные воды;</a:t>
            </a:r>
          </a:p>
          <a:p xmlns:a="http://schemas.openxmlformats.org/drawingml/2006/main">
            <a:r>
              <a:t>2) нижний, к которому приурочены собственно седиментационные и литогенные (элизионные и возрожденные) воды.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Верхний гидрогеологический этаж артезианского бассейна прослеживается до глубины до 1 км. Движение подземных вод подчиняется здесь законам гидростатики и направлено от областей питания и создания напора к областям разгрузки. Режим подземных вод инфильтрационный.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Нижний гидрогеологический этаж имеет другой гидрогеологический режим, определяемый процессами литификации пород. А именно отжатием связанных вод (элизионные процессы) и переходом их в свободное состояние, дегидратацией монтмориллонитовых глин, гипсов и других отложений (образование возрожденных вод). Здесь область создания напора находится в центральной части бассейна, а падение напоров и движение вод от центра к окраинам.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Бассейны платформенных плит.</a:t>
            </a:r>
          </a:p>
          <a:p xmlns:a="http://schemas.openxmlformats.org/drawingml/2006/main">
            <a:r>
              <a:t>Бассейны краевых и предгорных прогибов.</a:t>
            </a:r>
          </a:p>
          <a:p xmlns:a="http://schemas.openxmlformats.org/drawingml/2006/main">
            <a:r>
              <a:t>Бассейны межгорных впадин, различающиеся мощностью и строением чехла.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Фундамент содержит преимущественно трещинно-жильные воды.</a:t>
            </a:r>
          </a:p>
          <a:p xmlns:a="http://schemas.openxmlformats.org/drawingml/2006/main">
            <a:r>
              <a:t>В осадочном чехле чередуются водоносные горизонты и водоупоры.</a:t>
            </a:r>
          </a:p>
          <a:p xmlns:a="http://schemas.openxmlformats.org/drawingml/2006/main">
            <a:r>
              <a:t>Четвертичный покров связан с поверхностными условиями питания и грунтовыми водами.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Водоносность связана с трещинами, разломами и зонами выветривания.</a:t>
            </a:r>
          </a:p>
          <a:p xmlns:a="http://schemas.openxmlformats.org/drawingml/2006/main">
            <a:r>
              <a:t>Питание возможно из соседних массивов и водоносного чехла.</a:t>
            </a:r>
          </a:p>
          <a:p xmlns:a="http://schemas.openxmlformats.org/drawingml/2006/main">
            <a:r>
              <a:t>Глубинные воды могут создавать температурные и гидрохимические аномалии.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 Схемы сохранены из исходного учебного материала.</a:t>
            </a:r>
          </a:p>
          <a:p xmlns:a="http://schemas.openxmlformats.org/drawingml/2006/main">
            <a:r>
              <a:t>Артезианский свод</a:t>
            </a:r>
          </a:p>
          <a:p xmlns:a="http://schemas.openxmlformats.org/drawingml/2006/main">
            <a:r>
              <a:t>(случай налегания окраины одного артезианского бассейна на крыло другого)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Выдержанный водоупор ограничивает обмен между водоносными зонами.</a:t>
            </a:r>
          </a:p>
          <a:p xmlns:a="http://schemas.openxmlformats.org/drawingml/2006/main">
            <a:r>
              <a:t>Разломы и гидрогеологические окна создают пути перетекания.</a:t>
            </a:r>
          </a:p>
          <a:p xmlns:a="http://schemas.openxmlformats.org/drawingml/2006/main">
            <a:r>
              <a:t>Иногда формируется единая система с близкими напорами и составом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Внешнее питание поступает из горного и складчатого обрамления бассейна.</a:t>
            </a:r>
          </a:p>
          <a:p xmlns:a="http://schemas.openxmlformats.org/drawingml/2006/main">
            <a:r>
              <a:t>Внутреннее питание связано с инфильтрацией в пределах самого бассейна.</a:t>
            </a:r>
          </a:p>
          <a:p xmlns:a="http://schemas.openxmlformats.org/drawingml/2006/main">
            <a:r>
              <a:t>Поверхностные воды и вышележащие горизонты участвуют в пополнении запасов.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 Схемы сохранены из исходного учебного материала.</a:t>
            </a:r>
          </a:p>
          <a:p xmlns:a="http://schemas.openxmlformats.org/drawingml/2006/main">
            <a:r>
              <a:t>В пределах внутренней области питания атмосферные осадки питают речную сеть, грунтовые воды бассейна, а через них и артезианские воды. Кроме этого, помимо климатических факторов, важную роль в питании подземных вод играют состав четвертичных отложений, рельеф поверхности и пр.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Напор формируется при ограничении свободного выхода воды водоупорной кровлей.</a:t>
            </a:r>
          </a:p>
          <a:p xmlns:a="http://schemas.openxmlformats.org/drawingml/2006/main">
            <a:r>
              <a:t>Разгрузка происходит в эрозионных врезах, впадинах и зонах нарушений.</a:t>
            </a:r>
          </a:p>
          <a:p xmlns:a="http://schemas.openxmlformats.org/drawingml/2006/main">
            <a:r>
              <a:t>Восходящая фильтрация и перетекание связывают разные части разреза.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В верхнем этаже обычно значительна роль инфильтрационного питания.</a:t>
            </a:r>
          </a:p>
          <a:p xmlns:a="http://schemas.openxmlformats.org/drawingml/2006/main">
            <a:r>
              <a:t>Глубокие этажи могут содержать седиментационные и литогенные воды.</a:t>
            </a:r>
          </a:p>
          <a:p xmlns:a="http://schemas.openxmlformats.org/drawingml/2006/main">
            <a:r>
              <a:t>Соотношение механизмов зависит от геологической истории и водообмена.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Речная сеть и подземные воды образуют взаимосвязанную систему.</a:t>
            </a:r>
          </a:p>
          <a:p xmlns:a="http://schemas.openxmlformats.org/drawingml/2006/main">
            <a:r>
              <a:t>В сточных бассейнах вода выносится за пределы структуры.</a:t>
            </a:r>
          </a:p>
          <a:p xmlns:a="http://schemas.openxmlformats.org/drawingml/2006/main">
            <a:r>
              <a:t>В бессточных впадинах испарение способствует накоплению солей.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3.docx.</a:t>
            </a:r>
          </a:p>
          <a:p xmlns:a="http://schemas.openxmlformats.org/drawingml/2006/main">
            <a:r>
              <a:t>Какие части образуют артезианский бассейн?</a:t>
            </a:r>
          </a:p>
          <a:p xmlns:a="http://schemas.openxmlformats.org/drawingml/2006/main">
            <a:r>
              <a:t>Как связаны воды фундамента и осадочного чехла?</a:t>
            </a:r>
          </a:p>
          <a:p xmlns:a="http://schemas.openxmlformats.org/drawingml/2006/main">
            <a:r>
              <a:t>Чем внешнее питание отличается от внутреннего?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e11a29685a4e9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89a84537e04e2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2a831ef6be425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914d4899d9405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43b0fcd1a140e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f5bebbccc444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1F69910-5E4E-4A16-B5E6-CB483DE8D7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7E225DE-A186-4A57-BFC5-4644A6A521A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726DFE6-C362-4481-83EF-CF11B5CB5C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559F2E0-62B3-4F58-B85B-782CE2F681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05ACB2C-8B27-4E29-BF58-387FBD0749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605ACC-9F43-4070-AB03-6C523F820C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7F03A6-B592-4399-A3A4-DE8BF325D4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7E09355-7ED5-4442-B8CD-B584C7F407D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8C177E-4000-4EEC-8C4C-45741876DF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E64E33C-A892-47A0-A6C8-E73C75ABF6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7d51ad792342a8" /><Relationship Type="http://schemas.openxmlformats.org/officeDocument/2006/relationships/slideLayout" Target="/ppt/slideLayouts/slideLayout1.xml" Id="R345f0548d4464c0f" /><Relationship Type="http://schemas.openxmlformats.org/officeDocument/2006/relationships/slideLayout" Target="/ppt/slideLayouts/slideLayout2.xml" Id="R61f1984032004930" /><Relationship Type="http://schemas.openxmlformats.org/officeDocument/2006/relationships/slideLayout" Target="/ppt/slideLayouts/slideLayout3.xml" Id="Rbfa24dd674174861" /><Relationship Type="http://schemas.openxmlformats.org/officeDocument/2006/relationships/slideLayout" Target="/ppt/slideLayouts/slideLayout4.xml" Id="R9fea616fe5c44f30" /><Relationship Type="http://schemas.openxmlformats.org/officeDocument/2006/relationships/slideLayout" Target="/ppt/slideLayouts/slideLayout5.xml" Id="R512f8116647c4af6" /><Relationship Type="http://schemas.openxmlformats.org/officeDocument/2006/relationships/slideLayout" Target="/ppt/slideLayouts/slideLayout6.xml" Id="R1712b3f8e5ee44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5f0548d4464c0f"/>
    <p:sldLayoutId xmlns:r="http://schemas.openxmlformats.org/officeDocument/2006/relationships" id="2147483650" r:id="R61f1984032004930"/>
    <p:sldLayoutId xmlns:r="http://schemas.openxmlformats.org/officeDocument/2006/relationships" id="2147483651" r:id="Rbfa24dd674174861"/>
    <p:sldLayoutId xmlns:r="http://schemas.openxmlformats.org/officeDocument/2006/relationships" id="2147483652" r:id="R9fea616fe5c44f30"/>
    <p:sldLayoutId xmlns:r="http://schemas.openxmlformats.org/officeDocument/2006/relationships" id="2147483653" r:id="R512f8116647c4af6"/>
    <p:sldLayoutId xmlns:r="http://schemas.openxmlformats.org/officeDocument/2006/relationships" id="2147483654" r:id="R1712b3f8e5ee44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64d95f347146a7" /><Relationship Type="http://schemas.openxmlformats.org/officeDocument/2006/relationships/image" Target="/ppt/media/image.png" Id="Rc69fb71f56e142dd" /><Relationship Type="http://schemas.openxmlformats.org/officeDocument/2006/relationships/notesSlide" Target="/ppt/notesSlides/notesSlide1.xml" Id="R1932ba5d7d3b4f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a36c9172904ee0" /><Relationship Type="http://schemas.openxmlformats.org/officeDocument/2006/relationships/notesSlide" Target="/ppt/notesSlides/notesSlide2.xml" Id="R32f2be1222fe4d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ad78789d114f30" /><Relationship Type="http://schemas.openxmlformats.org/officeDocument/2006/relationships/image" Target="/ppt/media/image2.png" Id="Rc7e8aa2723c04fcc" /><Relationship Type="http://schemas.openxmlformats.org/officeDocument/2006/relationships/notesSlide" Target="/ppt/notesSlides/notesSlide3.xml" Id="R6f09fdda47b44b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a0f8dfb22a4896" /><Relationship Type="http://schemas.openxmlformats.org/officeDocument/2006/relationships/notesSlide" Target="/ppt/notesSlides/notesSlide4.xml" Id="R78d059a3459c49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c5482f61344ae4" /><Relationship Type="http://schemas.openxmlformats.org/officeDocument/2006/relationships/notesSlide" Target="/ppt/notesSlides/notesSlide5.xml" Id="R23b75337aa9f45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57c16e571849d6" /><Relationship Type="http://schemas.openxmlformats.org/officeDocument/2006/relationships/notesSlide" Target="/ppt/notesSlides/notesSlide6.xml" Id="R1c0b6fec8ceb4b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ab5e9fc34749c2" /><Relationship Type="http://schemas.openxmlformats.org/officeDocument/2006/relationships/image" Target="/ppt/media/image.jpeg" Id="R7ff62118eb9840bc" /><Relationship Type="http://schemas.openxmlformats.org/officeDocument/2006/relationships/notesSlide" Target="/ppt/notesSlides/notesSlide7.xml" Id="R52e6ec513d494a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b039b2889b42f1" /><Relationship Type="http://schemas.openxmlformats.org/officeDocument/2006/relationships/notesSlide" Target="/ppt/notesSlides/notesSlide8.xml" Id="R274be8ac4dcf40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0235ea03364b20" /><Relationship Type="http://schemas.openxmlformats.org/officeDocument/2006/relationships/notesSlide" Target="/ppt/notesSlides/notesSlide9.xml" Id="R7768a812057644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3468a37fe14dd2" /><Relationship Type="http://schemas.openxmlformats.org/officeDocument/2006/relationships/image" Target="/ppt/media/image2.jpeg" Id="R5d414d1ab7184fde" /><Relationship Type="http://schemas.openxmlformats.org/officeDocument/2006/relationships/notesSlide" Target="/ppt/notesSlides/notesSlide10.xml" Id="R504a27ee4c8f45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24567f6cf84a3f" /><Relationship Type="http://schemas.openxmlformats.org/officeDocument/2006/relationships/notesSlide" Target="/ppt/notesSlides/notesSlide11.xml" Id="Rb8c6234eab39455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d5fe0c4ecd4575" /><Relationship Type="http://schemas.openxmlformats.org/officeDocument/2006/relationships/notesSlide" Target="/ppt/notesSlides/notesSlide12.xml" Id="Ra29a29f99612495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486c6ee0bb4bb5" /><Relationship Type="http://schemas.openxmlformats.org/officeDocument/2006/relationships/notesSlide" Target="/ppt/notesSlides/notesSlide13.xml" Id="Rf2799be70d1344f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0da69014814f52" /><Relationship Type="http://schemas.openxmlformats.org/officeDocument/2006/relationships/notesSlide" Target="/ppt/notesSlides/notesSlide14.xml" Id="R9e99951a03fb405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9B1B4-F027-4E70-A5CF-526BA1D778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9fb71f56e142d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3339CC67-56FD-44A9-ACF0-BD5CA726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3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DA7C795A-C6D3-4475-B32B-ADC9D482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Строение артезианских бассейнов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56C49FF7-7075-4B55-A71A-07820BC4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4247889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76DA188-813D-4F88-A748-AE6455E8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Артезианский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2C2D653-1EBB-49FC-8CDD-2F0907F2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BC5B23F-FD63-45DF-A8CB-2059B6342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Природная водонапорная система в отрицательной геологической структуре.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1BE1AEF-AB5F-409D-BBC1-27BC599C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A7E0320-D4FE-4AFA-8D27-4B23DCAB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Слоистый разрез включает водоносные и слабопроницаемые толщи.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0683946-6D18-4DA8-A187-686D8D44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93485E3-620A-46D1-B9DE-65D4F72D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Выделяются связанные области питания, напора и разгрузки.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E75DD9F-F01A-4648-8384-1C714AA5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2</a:t>
            </a:r>
          </a:p>
        </p:txBody>
      </p:sp>
    </p:spTree>
    <p:extLst>
      <p:ext uri="{BB962C8B-B14F-4D97-AF65-F5344CB8AC3E}">
        <p14:creationId xmlns:p14="http://schemas.microsoft.com/office/powerpoint/2010/main" val="2575471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B39939B1-4106-42DC-95A9-89C2E7A3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Разрез артезианского бассейна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5E4FB-2A73-49F6-A3F5-9874349B85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8aa2723c04fcc"/>
          <a:stretch xmlns:a="http://schemas.openxmlformats.org/drawingml/2006/main"/>
        </p:blipFill>
        <p:spPr>
          <a:xfrm xmlns:a="http://schemas.openxmlformats.org/drawingml/2006/main">
            <a:off x="2682166" y="1714500"/>
            <a:ext cx="6827669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AD4D7B92-4C1B-42F9-A399-69CF1799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3</a:t>
            </a:r>
          </a:p>
        </p:txBody>
      </p:sp>
    </p:spTree>
    <p:extLst>
      <p:ext uri="{BB962C8B-B14F-4D97-AF65-F5344CB8AC3E}">
        <p14:creationId xmlns:p14="http://schemas.microsoft.com/office/powerpoint/2010/main" val="645047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87074DA-E7BF-4AC3-ACD6-3C2D26F25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Структурные типы бассейнов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40BC0C1-F110-426F-B0EC-8D2153FA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4FE8DBB-EC44-4CFF-BA04-05573498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Бассейны платформенных плит.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B148855-C81E-4A64-A79E-3977FBB1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2434D83-E590-4671-B42F-041D03F0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Бассейны краевых и предгорных прогибов.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7F1AF01-D15C-490F-B51E-67997914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92CC970-CA75-4091-A7E1-91DE1C43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Бассейны межгорных впадин, различающиеся мощностью и строением чехла.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29513F6-84D6-4CED-8681-A93FEB47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4</a:t>
            </a:r>
          </a:p>
        </p:txBody>
      </p:sp>
    </p:spTree>
    <p:extLst>
      <p:ext uri="{BB962C8B-B14F-4D97-AF65-F5344CB8AC3E}">
        <p14:creationId xmlns:p14="http://schemas.microsoft.com/office/powerpoint/2010/main" val="1933486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9EE1F51-70C2-4B9D-9C6B-689FEFA0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Фундамент, чехол и покров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6E6D2EB-9391-4000-9BD3-AE7662CC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C3ECCB8-C66D-443E-9E42-60464DA7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Фундамент содержит преимущественно трещинно-жильные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0651681-233D-44D6-9219-AAB869A7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CC48FF3-9271-416E-8308-C446688C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осадочном чехле чередуются водоносные горизонты и водоупоры.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C781834-9865-4FF3-BF85-EE9DC466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1286E2C-F490-426B-9F85-95BE8D22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Четвертичный покров связан с поверхностными условиями питания и грунтовыми водами.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98B2ADE-4AD0-49E7-B361-6F0B8EC0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5</a:t>
            </a:r>
          </a:p>
        </p:txBody>
      </p:sp>
    </p:spTree>
    <p:extLst>
      <p:ext uri="{BB962C8B-B14F-4D97-AF65-F5344CB8AC3E}">
        <p14:creationId xmlns:p14="http://schemas.microsoft.com/office/powerpoint/2010/main" val="19139169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6CFBC3D-FDDC-411F-BBFF-7C963636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Воды фундамента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8AFADD0-D20C-4FF6-961C-BB9DF219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CCA21F0-4282-4988-9739-37FF27BA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Водоносность связана с трещинами, разломами и зонами выветривания.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360EA93-66CD-4D93-B58B-7C715117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6BA08FE-25C9-4558-A45B-9BF70556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Питание возможно из соседних массивов и водоносного чехла.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7D19E5F-D7EF-4E05-B876-79748735B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F4D175D-A697-45B7-930A-BCB5A45C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Глубинные воды могут создавать температурные и гидрохимические аномалии.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9901748-B8E2-42A0-8658-499E3781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6</a:t>
            </a:r>
          </a:p>
        </p:txBody>
      </p:sp>
    </p:spTree>
    <p:extLst>
      <p:ext uri="{BB962C8B-B14F-4D97-AF65-F5344CB8AC3E}">
        <p14:creationId xmlns:p14="http://schemas.microsoft.com/office/powerpoint/2010/main" val="6295745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14A720F6-C454-4912-9A7B-72BC3844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Фундамент, свод и области питания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E96F6-CBC8-44DF-992E-5041FCB0A4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62118eb9840bc"/>
          <a:stretch xmlns:a="http://schemas.openxmlformats.org/drawingml/2006/main"/>
        </p:blipFill>
        <p:spPr>
          <a:xfrm xmlns:a="http://schemas.openxmlformats.org/drawingml/2006/main">
            <a:off x="3876805" y="1714500"/>
            <a:ext cx="4438390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DF86A58-67B0-4158-B4DF-05F65AFA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7</a:t>
            </a:r>
          </a:p>
        </p:txBody>
      </p:sp>
    </p:spTree>
    <p:extLst>
      <p:ext uri="{BB962C8B-B14F-4D97-AF65-F5344CB8AC3E}">
        <p14:creationId xmlns:p14="http://schemas.microsoft.com/office/powerpoint/2010/main" val="11295741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33A0487-1202-451D-9360-B5DA57FE7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Связь фундамента и чехла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F118B0B-E543-4D62-8B47-47F8BC9F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36E4D90-D1FB-4397-A673-32A7EB53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Выдержанный водоупор ограничивает обмен между водоносными зонами.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3266DD3-9BF3-41F1-B2A1-8747835A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6ACAC02-8209-46FF-9602-1EF63475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и гидрогеологические окна создают пути перетекания.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084D4B7-3175-4898-BD48-18D5EF2E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D506AD6-7E89-46D3-A541-C117E553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Иногда формируется единая система с близкими напорами и составом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4359856-1801-4C93-94AD-7BB85826E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8</a:t>
            </a:r>
          </a:p>
        </p:txBody>
      </p:sp>
    </p:spTree>
    <p:extLst>
      <p:ext uri="{BB962C8B-B14F-4D97-AF65-F5344CB8AC3E}">
        <p14:creationId xmlns:p14="http://schemas.microsoft.com/office/powerpoint/2010/main" val="364003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0BDC7EC-D30D-4FBB-8952-B1DB04B6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Внешние и внутренние области питания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B757DB4-E906-448F-BBA9-C21FBFC5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1A91AB3-AECD-429D-9259-99F711C6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Внешнее питание поступает из горного и складчатого обрамления бассейна.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28F7689-C834-428F-A098-CA98857F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262D9CB-E875-4591-959A-34687CDD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Внутреннее питание связано с инфильтрацией в пределах самого бассейна.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EBD36C3-DB1A-4EE3-9C79-178B852A4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46D816B-779A-4445-861C-3A1F0892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Поверхностные воды и вышележащие горизонты участвуют в пополнении запасов.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236B3C8-D003-4A9A-8A45-82C5A872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9</a:t>
            </a:r>
          </a:p>
        </p:txBody>
      </p:sp>
    </p:spTree>
    <p:extLst>
      <p:ext uri="{BB962C8B-B14F-4D97-AF65-F5344CB8AC3E}">
        <p14:creationId xmlns:p14="http://schemas.microsoft.com/office/powerpoint/2010/main" val="19559466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ED344EB5-DF62-46D8-A045-C1C3FE4F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Питание и динамика вод бассейна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35F20-A761-4401-A24D-C4AB89AD64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14d1ab7184fde"/>
          <a:stretch xmlns:a="http://schemas.openxmlformats.org/drawingml/2006/main"/>
        </p:blipFill>
        <p:spPr>
          <a:xfrm xmlns:a="http://schemas.openxmlformats.org/drawingml/2006/main">
            <a:off x="3480984" y="1714500"/>
            <a:ext cx="5230032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14B1837-76FC-4EEB-B2A2-FBF62FF6B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10</a:t>
            </a:r>
          </a:p>
        </p:txBody>
      </p:sp>
    </p:spTree>
    <p:extLst>
      <p:ext uri="{BB962C8B-B14F-4D97-AF65-F5344CB8AC3E}">
        <p14:creationId xmlns:p14="http://schemas.microsoft.com/office/powerpoint/2010/main" val="1603819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B886BD4-0E20-48CE-8E2D-9BDF0634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Области напора и разгрузки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5378222-2E38-462C-98F4-601D4F27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68717D7-4653-465B-B6EF-A48F0A46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Напор формируется при ограничении свободного выхода воды водоупорной кровлей.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AA7D1E6-0E6B-4473-84D5-79AEC19D3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34148FE-1893-4D41-A018-CC45CD74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Разгрузка происходит в эрозионных врезах, впадинах и зонах нарушений.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80EF73E-4C47-49AC-899C-BDFBE029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88985DD-0A9C-4962-B64C-5D303851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Восходящая фильтрация и перетекание связывают разные части разреза.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004C171-CD1E-4670-8036-7E4359565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11</a:t>
            </a:r>
          </a:p>
        </p:txBody>
      </p:sp>
    </p:spTree>
    <p:extLst>
      <p:ext uri="{BB962C8B-B14F-4D97-AF65-F5344CB8AC3E}">
        <p14:creationId xmlns:p14="http://schemas.microsoft.com/office/powerpoint/2010/main" val="1017886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28AB300-A614-4CC1-B1F6-A92BCFB6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Происхождение и динамика вод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EA288CC-3F49-4E85-B648-8D43A4B8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2421BAC-B4E6-45E9-8763-76783BF5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верхнем этаже обычно значительна роль инфильтрационного питания.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4F05CD7-3469-4389-B6FB-A93750D8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08D0290-FF3C-42C4-A053-347918FF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Глубокие этажи могут содержать седиментационные и литогенные воды.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09291E8-7438-4900-B225-B7F43A04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381D748-4478-4EDF-B2C8-9F7D290B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Соотношение механизмов зависит от геологической истории и водообмена.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C0649E4-442A-4367-91A9-0A182569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12</a:t>
            </a:r>
          </a:p>
        </p:txBody>
      </p:sp>
    </p:spTree>
    <p:extLst>
      <p:ext uri="{BB962C8B-B14F-4D97-AF65-F5344CB8AC3E}">
        <p14:creationId xmlns:p14="http://schemas.microsoft.com/office/powerpoint/2010/main" val="19738055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BC46843-2077-4E20-B3AA-E89A02AE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Поверхностный и подземный сток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D37DE12-3964-4320-B1FD-414DCDBF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4EABA2C-60D7-4852-9CD5-EA97BE13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Речная сеть и подземные воды образуют взаимосвязанную систему.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344BD90-2396-478A-99A9-D47BD96A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C2B372F-9047-4297-9568-916D6412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сточных бассейнах вода выносится за пределы структуры.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7E08239-0677-4A82-AAA8-2206B827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D63D987-4840-4BFA-A13B-5EF56E4D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бессточных впадинах испарение способствует накоплению солей.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43EA7E1-00F8-4507-A7D6-76798107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3   /   13</a:t>
            </a:r>
          </a:p>
        </p:txBody>
      </p:sp>
    </p:spTree>
    <p:extLst>
      <p:ext uri="{BB962C8B-B14F-4D97-AF65-F5344CB8AC3E}">
        <p14:creationId xmlns:p14="http://schemas.microsoft.com/office/powerpoint/2010/main" val="13305954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F29FB8A-81B0-40F4-90CD-E455D124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7093A52-68D7-42BA-AADF-532D16E4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52FF43C-84D9-4576-BD93-B369A19D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части образуют артезианский бассейн?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2175DD1-DEFE-4E14-9F53-7C7F0771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3BA2C63-75CB-43F6-8FCF-69C864DC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связаны воды фундамента и осадочного чехла?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2E072CA-EEAC-496A-8314-DE680320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2B2A10C-99F0-43F2-97FB-8FEA3575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Чем внешнее питание отличается от внутреннего?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8CDF072-C83A-437E-94AB-A54A04B3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3   /   14</a:t>
            </a:r>
          </a:p>
        </p:txBody>
      </p:sp>
    </p:spTree>
    <p:extLst>
      <p:ext uri="{BB962C8B-B14F-4D97-AF65-F5344CB8AC3E}">
        <p14:creationId xmlns:p14="http://schemas.microsoft.com/office/powerpoint/2010/main" val="2382590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2026-10-28T10:09:33.0980000Z</dcterms:created>
  <dcterms:modified xsi:type="dcterms:W3CDTF">2026-10-28T10:09:33.0980000Z</dcterms:modified>
</coreProperties>
</file>