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90f08a586f4954" /><Relationship Type="http://schemas.openxmlformats.org/officeDocument/2006/relationships/extended-properties" Target="/docProps/app.xml" Id="R1441be1704354260" /><Relationship Type="http://schemas.openxmlformats.org/officeDocument/2006/relationships/officeDocument" Target="/ppt/presentation.xml" Id="R7c681a4dbc69431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ab9ead70f74ec8"/>
  </p:sldMasterIdLst>
  <p:notesMasterIdLst>
    <p:notesMasterId xmlns:r="http://schemas.openxmlformats.org/officeDocument/2006/relationships" r:id="Rde1b30be1c0940b3"/>
  </p:notesMasterIdLst>
  <p:sldIdLst>
    <p:sldId xmlns:r="http://schemas.openxmlformats.org/officeDocument/2006/relationships" id="256" r:id="Rec06a2abc3544452"/>
    <p:sldId xmlns:r="http://schemas.openxmlformats.org/officeDocument/2006/relationships" id="257" r:id="R03174574d7c64d33"/>
    <p:sldId xmlns:r="http://schemas.openxmlformats.org/officeDocument/2006/relationships" id="258" r:id="R249509011aad4704"/>
    <p:sldId xmlns:r="http://schemas.openxmlformats.org/officeDocument/2006/relationships" id="259" r:id="Rb037ff51714d4448"/>
    <p:sldId xmlns:r="http://schemas.openxmlformats.org/officeDocument/2006/relationships" id="260" r:id="R85687dac773c45ab"/>
    <p:sldId xmlns:r="http://schemas.openxmlformats.org/officeDocument/2006/relationships" id="261" r:id="R1f3e4ce2532147a9"/>
    <p:sldId xmlns:r="http://schemas.openxmlformats.org/officeDocument/2006/relationships" id="262" r:id="R7e8a141cc4ea49f1"/>
    <p:sldId xmlns:r="http://schemas.openxmlformats.org/officeDocument/2006/relationships" id="263" r:id="Rd88d4e1572924b83"/>
    <p:sldId xmlns:r="http://schemas.openxmlformats.org/officeDocument/2006/relationships" id="264" r:id="R3b8262b60e31466b"/>
    <p:sldId xmlns:r="http://schemas.openxmlformats.org/officeDocument/2006/relationships" id="265" r:id="R3dc9aff711584470"/>
    <p:sldId xmlns:r="http://schemas.openxmlformats.org/officeDocument/2006/relationships" id="266" r:id="R222d735f79394f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99ee4a4f624cbd" /><Relationship Type="http://schemas.openxmlformats.org/officeDocument/2006/relationships/slideMaster" Target="/ppt/slideMasters/slideMaster1.xml" Id="R9bab9ead70f74ec8" /><Relationship Type="http://schemas.openxmlformats.org/officeDocument/2006/relationships/notesMaster" Target="/ppt/notesMasters/notesMaster1.xml" Id="Rde1b30be1c0940b3" /><Relationship Type="http://schemas.openxmlformats.org/officeDocument/2006/relationships/presProps" Target="/ppt/presProps.xml" Id="R6b57cc409ed04537" /><Relationship Type="http://schemas.openxmlformats.org/officeDocument/2006/relationships/tableStyles" Target="/ppt/tableStyles.xml" Id="R313eb77f5ef746d2" /><Relationship Type="http://schemas.openxmlformats.org/officeDocument/2006/relationships/slide" Target="/ppt/slides/slide1.xml" Id="Rec06a2abc3544452" /><Relationship Type="http://schemas.openxmlformats.org/officeDocument/2006/relationships/slide" Target="/ppt/slides/slide2.xml" Id="R03174574d7c64d33" /><Relationship Type="http://schemas.openxmlformats.org/officeDocument/2006/relationships/slide" Target="/ppt/slides/slide3.xml" Id="R249509011aad4704" /><Relationship Type="http://schemas.openxmlformats.org/officeDocument/2006/relationships/slide" Target="/ppt/slides/slide4.xml" Id="Rb037ff51714d4448" /><Relationship Type="http://schemas.openxmlformats.org/officeDocument/2006/relationships/slide" Target="/ppt/slides/slide5.xml" Id="R85687dac773c45ab" /><Relationship Type="http://schemas.openxmlformats.org/officeDocument/2006/relationships/slide" Target="/ppt/slides/slide6.xml" Id="R1f3e4ce2532147a9" /><Relationship Type="http://schemas.openxmlformats.org/officeDocument/2006/relationships/slide" Target="/ppt/slides/slide7.xml" Id="R7e8a141cc4ea49f1" /><Relationship Type="http://schemas.openxmlformats.org/officeDocument/2006/relationships/slide" Target="/ppt/slides/slide8.xml" Id="Rd88d4e1572924b83" /><Relationship Type="http://schemas.openxmlformats.org/officeDocument/2006/relationships/slide" Target="/ppt/slides/slide9.xml" Id="R3b8262b60e31466b" /><Relationship Type="http://schemas.openxmlformats.org/officeDocument/2006/relationships/slide" Target="/ppt/slides/slide10.xml" Id="R3dc9aff711584470" /><Relationship Type="http://schemas.openxmlformats.org/officeDocument/2006/relationships/slide" Target="/ppt/slides/slide11.xml" Id="R222d735f79394f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03d9a4a48649d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a26aee5f254dd2" /><Relationship Type="http://schemas.openxmlformats.org/officeDocument/2006/relationships/notesMaster" Target="/ppt/notesMasters/notesMaster1.xml" Id="Rb05554e9b41e43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a5298fcc3c94292" /><Relationship Type="http://schemas.openxmlformats.org/officeDocument/2006/relationships/notesMaster" Target="/ppt/notesMasters/notesMaster1.xml" Id="Rc1ac58054d364d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caa5ee001a447d" /><Relationship Type="http://schemas.openxmlformats.org/officeDocument/2006/relationships/notesMaster" Target="/ppt/notesMasters/notesMaster1.xml" Id="R28b3edcdc7de45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a2879cf25b4886" /><Relationship Type="http://schemas.openxmlformats.org/officeDocument/2006/relationships/notesMaster" Target="/ppt/notesMasters/notesMaster1.xml" Id="Re5434b9f1bc447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cb0438c1604eef" /><Relationship Type="http://schemas.openxmlformats.org/officeDocument/2006/relationships/notesMaster" Target="/ppt/notesMasters/notesMaster1.xml" Id="R7ad4e978c4fb4c5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73894eda69842a9" /><Relationship Type="http://schemas.openxmlformats.org/officeDocument/2006/relationships/notesMaster" Target="/ppt/notesMasters/notesMaster1.xml" Id="R5154ec6f078540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11d564ce5b4415" /><Relationship Type="http://schemas.openxmlformats.org/officeDocument/2006/relationships/notesMaster" Target="/ppt/notesMasters/notesMaster1.xml" Id="R2bf65577d9ec44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73bd86baf64c39" /><Relationship Type="http://schemas.openxmlformats.org/officeDocument/2006/relationships/notesMaster" Target="/ppt/notesMasters/notesMaster1.xml" Id="R8ef6bd55497249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d7fd423fe644392" /><Relationship Type="http://schemas.openxmlformats.org/officeDocument/2006/relationships/notesMaster" Target="/ppt/notesMasters/notesMaster1.xml" Id="R4beb85ed6afc42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a36e5286db34dac" /><Relationship Type="http://schemas.openxmlformats.org/officeDocument/2006/relationships/notesMaster" Target="/ppt/notesMasters/notesMaster1.xml" Id="R4eb2ebd2aa5a41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f91ff9a68b44b90" /><Relationship Type="http://schemas.openxmlformats.org/officeDocument/2006/relationships/notesMaster" Target="/ppt/notesMasters/notesMaster1.xml" Id="R7b446c07bb1341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Полная тема лекции: Гидродинамическая и гидрохимическая зональность артезианских бассейнов. Формирование эксплуатационных запасов..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Водообмен закономерно меняется по глубине и положению в структуре.</a:t>
            </a:r>
          </a:p>
          <a:p xmlns:a="http://schemas.openxmlformats.org/drawingml/2006/main">
            <a:r>
              <a:t>Выделяются зоны активного, затруднённого и весьма затруднённого водообмена.</a:t>
            </a:r>
          </a:p>
          <a:p xmlns:a="http://schemas.openxmlformats.org/drawingml/2006/main">
            <a:r>
              <a:t>Различия определяют возобновление ресурсов, режим и химический состав.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Тесно связана с современным инфильтрационным питанием и речной сетью.</a:t>
            </a:r>
          </a:p>
          <a:p xmlns:a="http://schemas.openxmlformats.org/drawingml/2006/main">
            <a:r>
              <a:t>Питание и разгрузка обеспечивают сравнительно интенсивный обмен.</a:t>
            </a:r>
          </a:p>
          <a:p xmlns:a="http://schemas.openxmlformats.org/drawingml/2006/main">
            <a:r>
              <a:t>Здесь наиболее благоприятны условия формирования пресных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При погружении уменьшается влияние поверхности и современного климата.</a:t>
            </a:r>
          </a:p>
          <a:p xmlns:a="http://schemas.openxmlformats.org/drawingml/2006/main">
            <a:r>
              <a:t>В глубинных частях возрастает время обновления воды.</a:t>
            </a:r>
          </a:p>
          <a:p xmlns:a="http://schemas.openxmlformats.org/drawingml/2006/main">
            <a:r>
              <a:t>Высокая минерализация и рассолы характерны для многих слабо промываемых толщ.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Глубокие разломы создают пути вертикального движения воды.</a:t>
            </a:r>
          </a:p>
          <a:p xmlns:a="http://schemas.openxmlformats.org/drawingml/2006/main">
            <a:r>
              <a:t>Восходящая разгрузка связывает глубокие и верхние горизонты.</a:t>
            </a:r>
          </a:p>
          <a:p xmlns:a="http://schemas.openxmlformats.org/drawingml/2006/main">
            <a:r>
              <a:t>Возникают гидродинамические, температурные и гидрохимические аномалии.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Верхняя зона в типовой схеме содержит пресные воды менее 1 г/л.</a:t>
            </a:r>
          </a:p>
          <a:p xmlns:a="http://schemas.openxmlformats.org/drawingml/2006/main">
            <a:r>
              <a:t>Средняя охватывает воды минерализацией 1–35 г/л.</a:t>
            </a:r>
          </a:p>
          <a:p xmlns:a="http://schemas.openxmlformats.org/drawingml/2006/main">
            <a:r>
              <a:t>Нижняя связана с рассолами минерализацией более 35 г/л.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Слабое увлажнение и испарение осложняют обычную вертикальную схему.</a:t>
            </a:r>
          </a:p>
          <a:p xmlns:a="http://schemas.openxmlformats.org/drawingml/2006/main">
            <a:r>
              <a:t>В верхней части разреза возможны сульфатные и хлоридные воды.</a:t>
            </a:r>
          </a:p>
          <a:p xmlns:a="http://schemas.openxmlformats.org/drawingml/2006/main">
            <a:r>
              <a:t>Линзы пресных вод могут залегать над более минерализованными водами.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Температура зависит от глубины, климата, геотермического режима и движения воды.</a:t>
            </a:r>
          </a:p>
          <a:p xmlns:a="http://schemas.openxmlformats.org/drawingml/2006/main">
            <a:r>
              <a:t>Геотермическая ступень показывает глубину повышения температуры на 1 °C.</a:t>
            </a:r>
          </a:p>
          <a:p xmlns:a="http://schemas.openxmlformats.org/drawingml/2006/main">
            <a:r>
              <a:t>Условия аэрации и состав среды влияют на микробиологическую зональность.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Водоотбор обеспечивают естественные ресурсы и запасы водоносной системы.</a:t>
            </a:r>
          </a:p>
          <a:p xmlns:a="http://schemas.openxmlformats.org/drawingml/2006/main">
            <a:r>
              <a:t>В напорных горизонтах важна упругая водоотдача.</a:t>
            </a:r>
          </a:p>
          <a:p xmlns:a="http://schemas.openxmlformats.org/drawingml/2006/main">
            <a:r>
              <a:t>При снижении уровня ниже кровли возможны осушение пласта и изменение режима потока.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Анализируют действующие водозаборы, буровые данные и опытные откачки.</a:t>
            </a:r>
          </a:p>
          <a:p xmlns:a="http://schemas.openxmlformats.org/drawingml/2006/main">
            <a:r>
              <a:t>Устанавливают связь горизонтов и границы вод разной минерализации.</a:t>
            </a:r>
          </a:p>
          <a:p xmlns:a="http://schemas.openxmlformats.org/drawingml/2006/main">
            <a:r>
              <a:t>Прогнозируют понижение уровней и изменение качества при эксплуатации.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4.docx.</a:t>
            </a:r>
          </a:p>
          <a:p xmlns:a="http://schemas.openxmlformats.org/drawingml/2006/main">
            <a:r>
              <a:t>Как меняется водообмен по глубине бассейна?</a:t>
            </a:r>
          </a:p>
          <a:p xmlns:a="http://schemas.openxmlformats.org/drawingml/2006/main">
            <a:r>
              <a:t>Почему разломы нарушают гидрохимическую зональность?</a:t>
            </a:r>
          </a:p>
          <a:p xmlns:a="http://schemas.openxmlformats.org/drawingml/2006/main">
            <a:r>
              <a:t>Какую роль играют упругие запасы при водоотборе?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f3706f70b24e7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86448551d443f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f8c117678d4b8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ef5e30adeb418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55ea4cda24461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bcc08cd4844c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F98BA27-1EB5-4D10-AE9A-5E960FDFEE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A68F756-C650-4958-A5D3-BDBA3335FD2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941DA8F-C9AE-43B9-9EA4-36AF6718B7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623EA5-2192-4F2A-A272-776FF7BFA0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8AA4A5D-212A-422D-9400-E8181C99F7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648C0B8-53E7-4702-BD60-6A040F45F2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D5B41AB-D6B0-4AB6-A884-825C5CB76C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C6D11DE-1D80-4DC7-88D4-E105EE69843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5E0443-7C16-42A7-9386-D334325986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9F28507-8E73-44C3-8828-B509CCDA96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b81b9a2682452f" /><Relationship Type="http://schemas.openxmlformats.org/officeDocument/2006/relationships/slideLayout" Target="/ppt/slideLayouts/slideLayout1.xml" Id="R891d8ea8442c4a79" /><Relationship Type="http://schemas.openxmlformats.org/officeDocument/2006/relationships/slideLayout" Target="/ppt/slideLayouts/slideLayout2.xml" Id="Ra0df7bc8e1f940ed" /><Relationship Type="http://schemas.openxmlformats.org/officeDocument/2006/relationships/slideLayout" Target="/ppt/slideLayouts/slideLayout3.xml" Id="R39d5e5dac7ba417b" /><Relationship Type="http://schemas.openxmlformats.org/officeDocument/2006/relationships/slideLayout" Target="/ppt/slideLayouts/slideLayout4.xml" Id="R05e7f6e1e7aa446a" /><Relationship Type="http://schemas.openxmlformats.org/officeDocument/2006/relationships/slideLayout" Target="/ppt/slideLayouts/slideLayout5.xml" Id="R81ae11a055104bef" /><Relationship Type="http://schemas.openxmlformats.org/officeDocument/2006/relationships/slideLayout" Target="/ppt/slideLayouts/slideLayout6.xml" Id="Rec1de08bc9fe4cf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1d8ea8442c4a79"/>
    <p:sldLayoutId xmlns:r="http://schemas.openxmlformats.org/officeDocument/2006/relationships" id="2147483650" r:id="Ra0df7bc8e1f940ed"/>
    <p:sldLayoutId xmlns:r="http://schemas.openxmlformats.org/officeDocument/2006/relationships" id="2147483651" r:id="R39d5e5dac7ba417b"/>
    <p:sldLayoutId xmlns:r="http://schemas.openxmlformats.org/officeDocument/2006/relationships" id="2147483652" r:id="R05e7f6e1e7aa446a"/>
    <p:sldLayoutId xmlns:r="http://schemas.openxmlformats.org/officeDocument/2006/relationships" id="2147483653" r:id="R81ae11a055104bef"/>
    <p:sldLayoutId xmlns:r="http://schemas.openxmlformats.org/officeDocument/2006/relationships" id="2147483654" r:id="Rec1de08bc9fe4cf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9c56ea273044de" /><Relationship Type="http://schemas.openxmlformats.org/officeDocument/2006/relationships/image" Target="/ppt/media/image.png" Id="R064e5478520148da" /><Relationship Type="http://schemas.openxmlformats.org/officeDocument/2006/relationships/notesSlide" Target="/ppt/notesSlides/notesSlide1.xml" Id="Red1973f67d444f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9e3548c08840f0" /><Relationship Type="http://schemas.openxmlformats.org/officeDocument/2006/relationships/notesSlide" Target="/ppt/notesSlides/notesSlide2.xml" Id="R3acce9f2aeac4a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e4b7af65624b8e" /><Relationship Type="http://schemas.openxmlformats.org/officeDocument/2006/relationships/notesSlide" Target="/ppt/notesSlides/notesSlide3.xml" Id="R37c2602d378044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ab371c50e6469f" /><Relationship Type="http://schemas.openxmlformats.org/officeDocument/2006/relationships/notesSlide" Target="/ppt/notesSlides/notesSlide4.xml" Id="Rbe4eef16742b41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dbbf0576e541d6" /><Relationship Type="http://schemas.openxmlformats.org/officeDocument/2006/relationships/notesSlide" Target="/ppt/notesSlides/notesSlide5.xml" Id="R6d0e4956d5ae437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58b0a6766d41ef" /><Relationship Type="http://schemas.openxmlformats.org/officeDocument/2006/relationships/notesSlide" Target="/ppt/notesSlides/notesSlide6.xml" Id="R8a03ae424a394d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45e8d11bb04823" /><Relationship Type="http://schemas.openxmlformats.org/officeDocument/2006/relationships/notesSlide" Target="/ppt/notesSlides/notesSlide7.xml" Id="R50971d6f5c2c45a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5681465a574a8b" /><Relationship Type="http://schemas.openxmlformats.org/officeDocument/2006/relationships/notesSlide" Target="/ppt/notesSlides/notesSlide8.xml" Id="R4a3f1b51249c421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e72649c2514f18" /><Relationship Type="http://schemas.openxmlformats.org/officeDocument/2006/relationships/notesSlide" Target="/ppt/notesSlides/notesSlide9.xml" Id="R387cbda71ac944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c18ac7f6864bb9" /><Relationship Type="http://schemas.openxmlformats.org/officeDocument/2006/relationships/notesSlide" Target="/ppt/notesSlides/notesSlide10.xml" Id="R2ba2b9953677452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1b16462f4b490e" /><Relationship Type="http://schemas.openxmlformats.org/officeDocument/2006/relationships/notesSlide" Target="/ppt/notesSlides/notesSlide11.xml" Id="Rf270d9e0db954f3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382D6B-A886-4B02-BF34-849E9505A3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4e5478520148d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40599EBF-5373-4122-BECA-E4D48F62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4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EA83FA42-17EA-4375-AE9B-53262C90A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Зональность артезианских бассейнов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DAF8C080-EA18-44BC-B6CE-2FF14DB6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20498307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77D3B6B-6DED-469D-A871-5BC8CC6D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Гидродинамическая зональность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9774675-5DC9-4192-A041-1FFE472E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C99E01E-759B-4B16-9AD3-B458B9E6D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Водообмен закономерно меняется по глубине и положению в структуре.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C4482C1-45CC-482E-B172-4DE931FF8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13798C2-09BF-4D8A-B529-15FC7C690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Выделяются зоны активного, затруднённого и весьма затруднённого водообмена.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774B143-4A6F-4BB8-81CA-2911C560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256DE59-2272-430B-94D7-B847A536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Различия определяют возобновление ресурсов, режим и химический состав.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2F1C0AA-0C2B-4BBF-B3F7-3FA95147F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4   /   2</a:t>
            </a:r>
          </a:p>
        </p:txBody>
      </p:sp>
    </p:spTree>
    <p:extLst>
      <p:ext uri="{BB962C8B-B14F-4D97-AF65-F5344CB8AC3E}">
        <p14:creationId xmlns:p14="http://schemas.microsoft.com/office/powerpoint/2010/main" val="18161832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3D815DB-B472-4C7F-8D36-4A589086A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Зона активного водообмена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5FBBCF4-578A-4B2A-85CE-C8B8911B8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3967215-ED34-4DA6-98F7-1730B078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Тесно связана с современным инфильтрационным питанием и речной сетью.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9FD4CAC-0A8F-4A57-A090-8D114E4C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6FDC0E9-204E-4CE2-ADFE-1DE53075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Питание и разгрузка обеспечивают сравнительно интенсивный обмен.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06CC8F8-77E8-4215-9A04-C8169A0C5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1A5DBD0-2B48-4940-B53A-6274D89E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Здесь наиболее благоприятны условия формирования пресных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15CD8B2-1DD4-434F-9BD0-0C53E2247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4   /   3</a:t>
            </a:r>
          </a:p>
        </p:txBody>
      </p:sp>
    </p:spTree>
    <p:extLst>
      <p:ext uri="{BB962C8B-B14F-4D97-AF65-F5344CB8AC3E}">
        <p14:creationId xmlns:p14="http://schemas.microsoft.com/office/powerpoint/2010/main" val="1883144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6DEAB71-6456-4E9F-B20A-133B69CC8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Зоны замедленного и пассивного обмена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C980D1F-6F10-49DD-A560-7B55CC9E8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BEF1B75-7818-44AF-A662-70F51174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 погружении уменьшается влияние поверхности и современного климата.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E35C21D-0818-4FD6-8CBB-98F53F4FE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9C8D7F1-053F-4EB3-82AB-EB803168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глубинных частях возрастает время обновления воды.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98815C9-EEA3-423C-8215-77D74C388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401D262-B646-4147-983B-52832AA99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Высокая минерализация и рассолы характерны для многих слабо промываемых толщ.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B971569-832A-48E8-BDEE-0015C092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4   /   4</a:t>
            </a:r>
          </a:p>
        </p:txBody>
      </p:sp>
    </p:spTree>
    <p:extLst>
      <p:ext uri="{BB962C8B-B14F-4D97-AF65-F5344CB8AC3E}">
        <p14:creationId xmlns:p14="http://schemas.microsoft.com/office/powerpoint/2010/main" val="16881973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78E073A-BBF9-48E7-B165-E69B9579B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Нарушения зональности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BD5F073-A4E4-4E0F-9B1F-C57E487D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D5A453A-A04A-49A8-A004-44A4E64B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Глубокие разломы создают пути вертикального движения воды.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06AE594-5D59-4214-BF1D-C641A518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6401ACD-2C9C-4CCA-A9AA-54B1F7E51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Восходящая разгрузка связывает глубокие и верхние горизонты.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7ABB744-B01E-4087-8C0A-BB290D17B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C16CE55-1435-462A-B111-CCECBA30D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Возникают гидродинамические, температурные и гидрохимические аномалии.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1463DBD-C04F-4F97-8CA4-0778AF1F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4   /   5</a:t>
            </a:r>
          </a:p>
        </p:txBody>
      </p:sp>
    </p:spTree>
    <p:extLst>
      <p:ext uri="{BB962C8B-B14F-4D97-AF65-F5344CB8AC3E}">
        <p14:creationId xmlns:p14="http://schemas.microsoft.com/office/powerpoint/2010/main" val="3455359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1B4AC32F-88BD-4C28-A42F-7B6B733D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Гидрохимические зоны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BAED6B-3029-4954-9DCD-53988FD481D9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895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6819900"/>
              </a:tblGrid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Зона по типовой схеме лекции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Минерализация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Верхняя: пресные воды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Менее 1 г/л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Средняя: солоноватые и солёные воды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1–35 г/л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Нижняя: рассолы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Более 35 г/л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E391B78F-EDC5-4FEE-8F4A-061CC26AD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4   /   6</a:t>
            </a:r>
          </a:p>
        </p:txBody>
      </p:sp>
    </p:spTree>
    <p:extLst>
      <p:ext uri="{BB962C8B-B14F-4D97-AF65-F5344CB8AC3E}">
        <p14:creationId xmlns:p14="http://schemas.microsoft.com/office/powerpoint/2010/main" val="5578648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E43695F-FB0E-4269-86BF-02F86076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Особенности аридных территорий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97A1DE0-A3DA-4AD7-BD88-0562D904F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033926B-FE2C-4585-B217-13B856D7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Слабое увлажнение и испарение осложняют обычную вертикальную схему.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DA8C464-9FDC-417C-AB75-71882C4CF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9C7B6BB-07F4-4DB5-86EF-4E5A8C8F8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верхней части разреза возможны сульфатные и хлоридные воды.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F4730BF-D36F-41EC-82BF-955BB8D42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435AF07-1C9A-4BBA-B22A-F4E5FE096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Линзы пресных вод могут залегать над более минерализованными водами.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D50F2AE-847C-4738-BE49-52F1CD64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4   /   7</a:t>
            </a:r>
          </a:p>
        </p:txBody>
      </p:sp>
    </p:spTree>
    <p:extLst>
      <p:ext uri="{BB962C8B-B14F-4D97-AF65-F5344CB8AC3E}">
        <p14:creationId xmlns:p14="http://schemas.microsoft.com/office/powerpoint/2010/main" val="7086789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59149DF-E9D2-4FE2-B700-25C30C4F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Температура и микробиологические условия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5238FC6-A67C-4515-A1F6-9AFD04B23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6AFD93B-ACE7-493D-AF68-BC894777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Температура зависит от глубины, климата, геотермического режима и движения воды.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A74F9A6-A7F4-42ED-B620-9520AEC56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AAF8B83-E7D8-4735-BA9A-F969AE0F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Геотермическая ступень показывает глубину повышения температуры на 1 °C.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0BA3991-E640-4386-87F5-D761BD2FF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EBFF941-9A7E-44EE-8CA8-2854A0476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Условия аэрации и состав среды влияют на микробиологическую зональность.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0804387-9A2A-4B73-957C-C3CEFAC7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4   /   8</a:t>
            </a:r>
          </a:p>
        </p:txBody>
      </p:sp>
    </p:spTree>
    <p:extLst>
      <p:ext uri="{BB962C8B-B14F-4D97-AF65-F5344CB8AC3E}">
        <p14:creationId xmlns:p14="http://schemas.microsoft.com/office/powerpoint/2010/main" val="715041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1F7BD13-1EC7-43DA-97DB-CC3B0229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Формирование эксплуатационных запасов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05A3018-EAD3-44D9-8FC9-E2920814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4CFB53F-2689-47CB-94A9-269234C1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Водоотбор обеспечивают естественные ресурсы и запасы водоносной системы.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0C05D5F-AA5C-4149-B14C-32EF6CEA1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9A74604-78FA-4060-8F19-C1E40259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напорных горизонтах важна упругая водоотдача.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8538CB8-4D6F-4EF1-9A74-B1169AFA2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30818A5-3066-4F24-AC03-3B7A7B03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 снижении уровня ниже кровли возможны осушение пласта и изменение режима потока.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9421932-21AA-4BD2-B4D4-4B6B91F3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4   /   9</a:t>
            </a:r>
          </a:p>
        </p:txBody>
      </p:sp>
    </p:spTree>
    <p:extLst>
      <p:ext uri="{BB962C8B-B14F-4D97-AF65-F5344CB8AC3E}">
        <p14:creationId xmlns:p14="http://schemas.microsoft.com/office/powerpoint/2010/main" val="2942191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3CB1EA0-0D17-4912-8EA9-E8FA1DC6E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Изучение и оценка бассейна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3776991-FFB2-46DD-8B4B-CE753495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1798E7E-542B-404D-B28F-4ACD0E265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Анализируют действующие водозаборы, буровые данные и опытные откачки.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57C4690-1EE8-4F70-AF2C-EBD1DA678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CEC2853-22BB-4B2A-9D8B-A7CF0491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Устанавливают связь горизонтов и границы вод разной минерализации.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C229C74-CCDF-4A90-9367-C6E2F282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F4C63F5-6108-4B09-B2B5-6F7967E3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Прогнозируют понижение уровней и изменение качества при эксплуатации.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902DE90-0AB3-48A3-90E0-B7EC4428B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4   /   10</a:t>
            </a:r>
          </a:p>
        </p:txBody>
      </p:sp>
    </p:spTree>
    <p:extLst>
      <p:ext uri="{BB962C8B-B14F-4D97-AF65-F5344CB8AC3E}">
        <p14:creationId xmlns:p14="http://schemas.microsoft.com/office/powerpoint/2010/main" val="8149205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C293ABE-CC0F-4689-8052-AD0A1924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62C41FF-C76F-4C59-BCDC-0EBD494E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E92B9BB-B07E-4EB0-8B82-EAD0A3DC3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меняется водообмен по глубине бассейна?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FF84FE5-CDA8-47A1-BDCD-F74B8BD5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B2AB182-FA47-4F3B-A5EE-BFD3C26C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Почему разломы нарушают гидрохимическую зональность?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350C363-6782-4387-9A16-10E189DD5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857C00A-A127-45F2-97B4-C665738B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Какую роль играют упругие запасы при водоотборе?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21D1D6F-2C01-47EE-AD00-DA7765A5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4   /   11</a:t>
            </a:r>
          </a:p>
        </p:txBody>
      </p:sp>
    </p:spTree>
    <p:extLst>
      <p:ext uri="{BB962C8B-B14F-4D97-AF65-F5344CB8AC3E}">
        <p14:creationId xmlns:p14="http://schemas.microsoft.com/office/powerpoint/2010/main" val="1585598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2026-10-28T10:09:51.7360000Z</dcterms:created>
  <dcterms:modified xsi:type="dcterms:W3CDTF">2026-10-28T10:09:51.7360000Z</dcterms:modified>
</coreProperties>
</file>