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abe4515d8d420a" /><Relationship Type="http://schemas.openxmlformats.org/officeDocument/2006/relationships/extended-properties" Target="/docProps/app.xml" Id="R9d2e65d027e640cc" /><Relationship Type="http://schemas.openxmlformats.org/officeDocument/2006/relationships/officeDocument" Target="/ppt/presentation.xml" Id="R65f5ddbd8c864d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0692e9ad7b423c"/>
  </p:sldMasterIdLst>
  <p:notesMasterIdLst>
    <p:notesMasterId xmlns:r="http://schemas.openxmlformats.org/officeDocument/2006/relationships" r:id="R7026e6efbf33422f"/>
  </p:notesMasterIdLst>
  <p:sldIdLst>
    <p:sldId xmlns:r="http://schemas.openxmlformats.org/officeDocument/2006/relationships" id="256" r:id="R946a5866c70d4d11"/>
    <p:sldId xmlns:r="http://schemas.openxmlformats.org/officeDocument/2006/relationships" id="257" r:id="R572eb09585574c3c"/>
    <p:sldId xmlns:r="http://schemas.openxmlformats.org/officeDocument/2006/relationships" id="258" r:id="R924cbff3be164d6e"/>
    <p:sldId xmlns:r="http://schemas.openxmlformats.org/officeDocument/2006/relationships" id="259" r:id="R46966ce20ff64db6"/>
    <p:sldId xmlns:r="http://schemas.openxmlformats.org/officeDocument/2006/relationships" id="260" r:id="R7505472ed6f74ca6"/>
    <p:sldId xmlns:r="http://schemas.openxmlformats.org/officeDocument/2006/relationships" id="261" r:id="R1fab1ea2721e4d01"/>
    <p:sldId xmlns:r="http://schemas.openxmlformats.org/officeDocument/2006/relationships" id="262" r:id="Rca6cfbb09cca45ca"/>
    <p:sldId xmlns:r="http://schemas.openxmlformats.org/officeDocument/2006/relationships" id="263" r:id="Reefb5909cca049a5"/>
    <p:sldId xmlns:r="http://schemas.openxmlformats.org/officeDocument/2006/relationships" id="264" r:id="Rdf07fff0f4e74193"/>
    <p:sldId xmlns:r="http://schemas.openxmlformats.org/officeDocument/2006/relationships" id="265" r:id="R11cbc671526c4606"/>
    <p:sldId xmlns:r="http://schemas.openxmlformats.org/officeDocument/2006/relationships" id="266" r:id="Rf0e09edd62054863"/>
    <p:sldId xmlns:r="http://schemas.openxmlformats.org/officeDocument/2006/relationships" id="267" r:id="R49518eada2ce46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a274c680704a73" /><Relationship Type="http://schemas.openxmlformats.org/officeDocument/2006/relationships/slideMaster" Target="/ppt/slideMasters/slideMaster1.xml" Id="R330692e9ad7b423c" /><Relationship Type="http://schemas.openxmlformats.org/officeDocument/2006/relationships/notesMaster" Target="/ppt/notesMasters/notesMaster1.xml" Id="R7026e6efbf33422f" /><Relationship Type="http://schemas.openxmlformats.org/officeDocument/2006/relationships/presProps" Target="/ppt/presProps.xml" Id="Rbbb06d5915af40ae" /><Relationship Type="http://schemas.openxmlformats.org/officeDocument/2006/relationships/tableStyles" Target="/ppt/tableStyles.xml" Id="Ra0ee5f5ba3c84480" /><Relationship Type="http://schemas.openxmlformats.org/officeDocument/2006/relationships/slide" Target="/ppt/slides/slide1.xml" Id="R946a5866c70d4d11" /><Relationship Type="http://schemas.openxmlformats.org/officeDocument/2006/relationships/slide" Target="/ppt/slides/slide2.xml" Id="R572eb09585574c3c" /><Relationship Type="http://schemas.openxmlformats.org/officeDocument/2006/relationships/slide" Target="/ppt/slides/slide3.xml" Id="R924cbff3be164d6e" /><Relationship Type="http://schemas.openxmlformats.org/officeDocument/2006/relationships/slide" Target="/ppt/slides/slide4.xml" Id="R46966ce20ff64db6" /><Relationship Type="http://schemas.openxmlformats.org/officeDocument/2006/relationships/slide" Target="/ppt/slides/slide5.xml" Id="R7505472ed6f74ca6" /><Relationship Type="http://schemas.openxmlformats.org/officeDocument/2006/relationships/slide" Target="/ppt/slides/slide6.xml" Id="R1fab1ea2721e4d01" /><Relationship Type="http://schemas.openxmlformats.org/officeDocument/2006/relationships/slide" Target="/ppt/slides/slide7.xml" Id="Rca6cfbb09cca45ca" /><Relationship Type="http://schemas.openxmlformats.org/officeDocument/2006/relationships/slide" Target="/ppt/slides/slide8.xml" Id="Reefb5909cca049a5" /><Relationship Type="http://schemas.openxmlformats.org/officeDocument/2006/relationships/slide" Target="/ppt/slides/slide9.xml" Id="Rdf07fff0f4e74193" /><Relationship Type="http://schemas.openxmlformats.org/officeDocument/2006/relationships/slide" Target="/ppt/slides/slide10.xml" Id="R11cbc671526c4606" /><Relationship Type="http://schemas.openxmlformats.org/officeDocument/2006/relationships/slide" Target="/ppt/slides/slide11.xml" Id="Rf0e09edd62054863" /><Relationship Type="http://schemas.openxmlformats.org/officeDocument/2006/relationships/slide" Target="/ppt/slides/slide12.xml" Id="R49518eada2ce46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6aab3af6b343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7037a3b1da469e" /><Relationship Type="http://schemas.openxmlformats.org/officeDocument/2006/relationships/notesMaster" Target="/ppt/notesMasters/notesMaster1.xml" Id="Rc0da34f2adde4a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b07373f4b94cc6" /><Relationship Type="http://schemas.openxmlformats.org/officeDocument/2006/relationships/notesMaster" Target="/ppt/notesMasters/notesMaster1.xml" Id="Rc5590607d1c54b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505ee746a449f0" /><Relationship Type="http://schemas.openxmlformats.org/officeDocument/2006/relationships/notesMaster" Target="/ppt/notesMasters/notesMaster1.xml" Id="R30bbfc55e49440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d1e11df60c48fa" /><Relationship Type="http://schemas.openxmlformats.org/officeDocument/2006/relationships/notesMaster" Target="/ppt/notesMasters/notesMaster1.xml" Id="Rab6c5a58200b41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855ec4fa1e4a70" /><Relationship Type="http://schemas.openxmlformats.org/officeDocument/2006/relationships/notesMaster" Target="/ppt/notesMasters/notesMaster1.xml" Id="R826575f501a04d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886b55491084ce2" /><Relationship Type="http://schemas.openxmlformats.org/officeDocument/2006/relationships/notesMaster" Target="/ppt/notesMasters/notesMaster1.xml" Id="R89edbdcbfe6145b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2dfd467e644a07" /><Relationship Type="http://schemas.openxmlformats.org/officeDocument/2006/relationships/notesMaster" Target="/ppt/notesMasters/notesMaster1.xml" Id="R4cd9b5ae68ad46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3abe34c9474fff" /><Relationship Type="http://schemas.openxmlformats.org/officeDocument/2006/relationships/notesMaster" Target="/ppt/notesMasters/notesMaster1.xml" Id="R9c7faf596ea648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99230f0a898442c" /><Relationship Type="http://schemas.openxmlformats.org/officeDocument/2006/relationships/notesMaster" Target="/ppt/notesMasters/notesMaster1.xml" Id="Ra7bf92c847514c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fc39f7eddb4a12" /><Relationship Type="http://schemas.openxmlformats.org/officeDocument/2006/relationships/notesMaster" Target="/ppt/notesMasters/notesMaster1.xml" Id="R8dc24e9cfc6141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c8598b21ea3456d" /><Relationship Type="http://schemas.openxmlformats.org/officeDocument/2006/relationships/notesMaster" Target="/ppt/notesMasters/notesMaster1.xml" Id="R7db8326de41442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d024d639ccd4d0d" /><Relationship Type="http://schemas.openxmlformats.org/officeDocument/2006/relationships/notesMaster" Target="/ppt/notesMasters/notesMaster1.xml" Id="R24c4d97a6ffa48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Полная тема лекции: Гидрогеологические массивы.  Ярусность строения. Типы гидрогеологических массивов..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Складчато-глыбовое основание выходит на поверхность или перекрыто четвертичным покровом.</a:t>
            </a:r>
          </a:p>
          <a:p xmlns:a="http://schemas.openxmlformats.org/drawingml/2006/main">
            <a:r>
              <a:t>Массив представляет систему стока преимущественно трещинных вод.</a:t>
            </a:r>
          </a:p>
          <a:p xmlns:a="http://schemas.openxmlformats.org/drawingml/2006/main">
            <a:r>
              <a:t>Строение коллектора определяется трещиноватостью и тектоникой.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Интрузивные массивы: граниты, диориты и другие кристаллические породы.</a:t>
            </a:r>
          </a:p>
          <a:p xmlns:a="http://schemas.openxmlformats.org/drawingml/2006/main">
            <a:r>
              <a:t>Метаморфические массивы: гнейсы, гранито-гнейсы и сланцы.</a:t>
            </a:r>
          </a:p>
          <a:p xmlns:a="http://schemas.openxmlformats.org/drawingml/2006/main">
            <a:r>
              <a:t>Складчатые терригенные, карбонатные и вулканогенные толщи.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Верхняя выветрелая часть отличается от глубинных зон тектонической трещиноватости.</a:t>
            </a:r>
          </a:p>
          <a:p xmlns:a="http://schemas.openxmlformats.org/drawingml/2006/main">
            <a:r>
              <a:t>Разломы и карст могут создавать более глубокие проницаемые пути.</a:t>
            </a:r>
          </a:p>
          <a:p xmlns:a="http://schemas.openxmlformats.org/drawingml/2006/main">
            <a:r>
              <a:t>Рыхлые отложения долин образуют местные водоносные тела.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 Схемы сохранены из исходного учебного материала.</a:t>
            </a:r>
          </a:p>
          <a:p xmlns:a="http://schemas.openxmlformats.org/drawingml/2006/main">
            <a:r>
              <a:t>Схема распространения подземных вод в гидрогеологическом массиве (см. ниже)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Основное питание связано с инфильтрацией атмосферных осадков.</a:t>
            </a:r>
          </a:p>
          <a:p xmlns:a="http://schemas.openxmlformats.org/drawingml/2006/main">
            <a:r>
              <a:t>Рельеф и речная сеть определяют направление стока и дренирование.</a:t>
            </a:r>
          </a:p>
          <a:p xmlns:a="http://schemas.openxmlformats.org/drawingml/2006/main">
            <a:r>
              <a:t>Климат, сезонное промерзание и растительность влияют на величину пополнения.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Тектонические трещины связаны с деформацией структуры.</a:t>
            </a:r>
          </a:p>
          <a:p xmlns:a="http://schemas.openxmlformats.org/drawingml/2006/main">
            <a:r>
              <a:t>Литогенетические возникают при формировании и изменении пород.</a:t>
            </a:r>
          </a:p>
          <a:p xmlns:a="http://schemas.openxmlformats.org/drawingml/2006/main">
            <a:r>
              <a:t>Трещины выветривания формируются при разрушении приповерхностной толщи.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Открытые трещины растяжения могут быть благоприятными путями фильтрации.</a:t>
            </a:r>
          </a:p>
          <a:p xmlns:a="http://schemas.openxmlformats.org/drawingml/2006/main">
            <a:r>
              <a:t>Закрытые и заполненные трещины обычно менее проницаемы.</a:t>
            </a:r>
          </a:p>
          <a:p xmlns:a="http://schemas.openxmlformats.org/drawingml/2006/main">
            <a:r>
              <a:t>Водоносность зависит от связности систем, заполнителя и степени раскрытия.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Карбонатные толщи могут содержать развитую систему растворённых полостей.</a:t>
            </a:r>
          </a:p>
          <a:p xmlns:a="http://schemas.openxmlformats.org/drawingml/2006/main">
            <a:r>
              <a:t>Карстовые каналы концентрируют подземный сток.</a:t>
            </a:r>
          </a:p>
          <a:p xmlns:a="http://schemas.openxmlformats.org/drawingml/2006/main">
            <a:r>
              <a:t>Разгрузка в понижениях рельефа иногда образует крупные источники.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При региональном исследовании выделяют водообильные зоны и участки.</a:t>
            </a:r>
          </a:p>
          <a:p xmlns:a="http://schemas.openxmlformats.org/drawingml/2006/main">
            <a:r>
              <a:t>При детальном изучении оценивают число, направление и характер трещин.</a:t>
            </a:r>
          </a:p>
          <a:p xmlns:a="http://schemas.openxmlformats.org/drawingml/2006/main">
            <a:r>
              <a:t>Результаты сопоставляют с данными скважин, источников и геофизики.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Перспективны связанные зоны трещиноватости, разломов и карста.</a:t>
            </a:r>
          </a:p>
          <a:p xmlns:a="http://schemas.openxmlformats.org/drawingml/2006/main">
            <a:r>
              <a:t>Ресурсы оценивают с учётом питания и условий разгрузки.</a:t>
            </a:r>
          </a:p>
          <a:p xmlns:a="http://schemas.openxmlformats.org/drawingml/2006/main">
            <a:r>
              <a:t>Наличие трещин само по себе не гарантирует высокую водообильность.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5.docx.</a:t>
            </a:r>
          </a:p>
          <a:p xmlns:a="http://schemas.openxmlformats.org/drawingml/2006/main">
            <a:r>
              <a:t>Чем массив отличается от артезианского бассейна?</a:t>
            </a:r>
          </a:p>
          <a:p xmlns:a="http://schemas.openxmlformats.org/drawingml/2006/main">
            <a:r>
              <a:t>Какие генетические группы трещин выделяют?</a:t>
            </a:r>
          </a:p>
          <a:p xmlns:a="http://schemas.openxmlformats.org/drawingml/2006/main">
            <a:r>
              <a:t>Почему карст и разломы изменяют распределение подземного стока?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269f3d0e7848f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2fa0d28cfb45b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3b46e9793c40b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e13b2e564f4d7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8b98a7c23f4d3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4a3402dde44c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E3554E-3FFB-470E-AF82-87B7258276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187E3D1-DC86-45FA-868A-062D7A21D6A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48540F6-2CD5-4780-B266-5626341FBC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98CB76-1312-454A-8E3C-2C885586CD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0B19B4F-D566-465C-B11E-F4CE4AC695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F695614-BBF4-447C-8BBA-981D87DF83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6DD7AC3-77EB-4AFF-9CC9-CCB93AD9A4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27311F7-5CED-460D-B21C-AEBCBF3CEA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33D696B-9E96-47CF-BECB-7E468C8A79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A8FA7A4-B948-4A02-AD8E-5CC4E0D01E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e2503e87ef4839" /><Relationship Type="http://schemas.openxmlformats.org/officeDocument/2006/relationships/slideLayout" Target="/ppt/slideLayouts/slideLayout1.xml" Id="R8d33a2f84be446e3" /><Relationship Type="http://schemas.openxmlformats.org/officeDocument/2006/relationships/slideLayout" Target="/ppt/slideLayouts/slideLayout2.xml" Id="R07ae193138174df4" /><Relationship Type="http://schemas.openxmlformats.org/officeDocument/2006/relationships/slideLayout" Target="/ppt/slideLayouts/slideLayout3.xml" Id="Ra75880bf409b430d" /><Relationship Type="http://schemas.openxmlformats.org/officeDocument/2006/relationships/slideLayout" Target="/ppt/slideLayouts/slideLayout4.xml" Id="R3fc5ef2ee92349b2" /><Relationship Type="http://schemas.openxmlformats.org/officeDocument/2006/relationships/slideLayout" Target="/ppt/slideLayouts/slideLayout5.xml" Id="Ra7e62f2df8b144a1" /><Relationship Type="http://schemas.openxmlformats.org/officeDocument/2006/relationships/slideLayout" Target="/ppt/slideLayouts/slideLayout6.xml" Id="R995ae63bced143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33a2f84be446e3"/>
    <p:sldLayoutId xmlns:r="http://schemas.openxmlformats.org/officeDocument/2006/relationships" id="2147483650" r:id="R07ae193138174df4"/>
    <p:sldLayoutId xmlns:r="http://schemas.openxmlformats.org/officeDocument/2006/relationships" id="2147483651" r:id="Ra75880bf409b430d"/>
    <p:sldLayoutId xmlns:r="http://schemas.openxmlformats.org/officeDocument/2006/relationships" id="2147483652" r:id="R3fc5ef2ee92349b2"/>
    <p:sldLayoutId xmlns:r="http://schemas.openxmlformats.org/officeDocument/2006/relationships" id="2147483653" r:id="Ra7e62f2df8b144a1"/>
    <p:sldLayoutId xmlns:r="http://schemas.openxmlformats.org/officeDocument/2006/relationships" id="2147483654" r:id="R995ae63bced143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242a0e38c046db" /><Relationship Type="http://schemas.openxmlformats.org/officeDocument/2006/relationships/image" Target="/ppt/media/image.png" Id="R255ee28379594a78" /><Relationship Type="http://schemas.openxmlformats.org/officeDocument/2006/relationships/notesSlide" Target="/ppt/notesSlides/notesSlide1.xml" Id="Ra57e5f8ad03a41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362d7e128d483e" /><Relationship Type="http://schemas.openxmlformats.org/officeDocument/2006/relationships/notesSlide" Target="/ppt/notesSlides/notesSlide2.xml" Id="R627afe868b1740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29788600924734" /><Relationship Type="http://schemas.openxmlformats.org/officeDocument/2006/relationships/notesSlide" Target="/ppt/notesSlides/notesSlide3.xml" Id="Rb3119395e0d644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3bc30798c44d61" /><Relationship Type="http://schemas.openxmlformats.org/officeDocument/2006/relationships/notesSlide" Target="/ppt/notesSlides/notesSlide4.xml" Id="Rd7522cad3a3a44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a2136e684a43f8" /><Relationship Type="http://schemas.openxmlformats.org/officeDocument/2006/relationships/image" Target="/ppt/media/image.jpeg" Id="R0d5a21e723094b3e" /><Relationship Type="http://schemas.openxmlformats.org/officeDocument/2006/relationships/notesSlide" Target="/ppt/notesSlides/notesSlide5.xml" Id="R9668cc7467e244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cdee92de8d4721" /><Relationship Type="http://schemas.openxmlformats.org/officeDocument/2006/relationships/notesSlide" Target="/ppt/notesSlides/notesSlide6.xml" Id="R29a1d4687e5a4f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40f30d087243c9" /><Relationship Type="http://schemas.openxmlformats.org/officeDocument/2006/relationships/notesSlide" Target="/ppt/notesSlides/notesSlide7.xml" Id="R87b230bea38e4a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8146cf4cd04461" /><Relationship Type="http://schemas.openxmlformats.org/officeDocument/2006/relationships/notesSlide" Target="/ppt/notesSlides/notesSlide8.xml" Id="Rf7f5f0b71fa544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f9c9c73809438f" /><Relationship Type="http://schemas.openxmlformats.org/officeDocument/2006/relationships/notesSlide" Target="/ppt/notesSlides/notesSlide9.xml" Id="Rbf392090dee445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0bd43b96ed4015" /><Relationship Type="http://schemas.openxmlformats.org/officeDocument/2006/relationships/notesSlide" Target="/ppt/notesSlides/notesSlide10.xml" Id="Rd7c48b84cc584c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0bfbbdbcea40cf" /><Relationship Type="http://schemas.openxmlformats.org/officeDocument/2006/relationships/notesSlide" Target="/ppt/notesSlides/notesSlide11.xml" Id="R5baee98dc74e42b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07774b198743f3" /><Relationship Type="http://schemas.openxmlformats.org/officeDocument/2006/relationships/notesSlide" Target="/ppt/notesSlides/notesSlide12.xml" Id="Rdc072d24b38d4a4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40259-3139-4F32-B1A8-27307668DA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5ee28379594a7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0A49446E-A52E-4D96-8C24-3818E738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33888885-E5D7-45C2-9D99-341D18CE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Гидрогеологические массивы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2C031723-F373-465B-BE5F-0C5A9B189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6043123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8BC066A-3B31-496E-83AC-BBDB324C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Понятие гидрогеологического массива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DDF96D6-E7F6-4CB1-9118-295B2F9E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D93DAFF-0FF2-49E1-824D-EAD3E405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Складчато-глыбовое основание выходит на поверхность или перекрыто четвертичным покровом.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93835C7-8961-4D65-A759-5A21A66BA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6D6C42B-AD0B-497B-A80F-73306759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Массив представляет систему стока преимущественно трещинных вод.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1AA5B08-729A-45BC-8542-CFE8B630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CAF292A-37B9-437C-BEF3-E9A088DE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Строение коллектора определяется трещиноватостью и тектоникой.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5A9F53B-0350-4557-ADBF-0BD17F10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2</a:t>
            </a:r>
          </a:p>
        </p:txBody>
      </p:sp>
    </p:spTree>
    <p:extLst>
      <p:ext uri="{BB962C8B-B14F-4D97-AF65-F5344CB8AC3E}">
        <p14:creationId xmlns:p14="http://schemas.microsoft.com/office/powerpoint/2010/main" val="12830345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7055A64-A4D0-4A0D-A66D-8DB26D4C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Типы массивов по составу пород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8ECA9F4-E5DB-4FFE-A522-D55FBE25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10A1404-4581-452B-B968-1B32E6C8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Интрузивные массивы: граниты, диориты и другие кристаллические породы.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34D465A-55E2-4A42-B0C8-0844794F1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636D49D-31F2-4E8C-9387-D120D553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Метаморфические массивы: гнейсы, гранито-гнейсы и сланцы.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8BCDDB1-8394-46CD-BA6F-436C7EB2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4FEEFF5-663E-4D9E-A54B-A3E35BAA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Складчатые терригенные, карбонатные и вулканогенные толщи.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4A9161E-107C-428F-A0B9-A480BDF6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3</a:t>
            </a:r>
          </a:p>
        </p:txBody>
      </p:sp>
    </p:spTree>
    <p:extLst>
      <p:ext uri="{BB962C8B-B14F-4D97-AF65-F5344CB8AC3E}">
        <p14:creationId xmlns:p14="http://schemas.microsoft.com/office/powerpoint/2010/main" val="6991776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B08E9D7-1091-4516-98A6-04C2B0C4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Структура и ярусность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D575224-2033-4877-9CB2-FB9A3A61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68CF8FD-B183-4F3D-87BA-5F9F6FBE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Верхняя выветрелая часть отличается от глубинных зон тектонической трещиноватости.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315C9C1-1160-4991-AF7F-E75F5C40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B7AE5A9-3777-4914-BA5C-8B7EC312C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 и карст могут создавать более глубокие проницаемые пути.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02C1127-6ABD-4D0D-A0F4-031EA973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74AFB2B-E664-44D6-A4D8-0C739E3C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Рыхлые отложения долин образуют местные водоносные тела.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C3882C3-81DE-4514-AAAE-21AF6C3A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4</a:t>
            </a:r>
          </a:p>
        </p:txBody>
      </p:sp>
    </p:spTree>
    <p:extLst>
      <p:ext uri="{BB962C8B-B14F-4D97-AF65-F5344CB8AC3E}">
        <p14:creationId xmlns:p14="http://schemas.microsoft.com/office/powerpoint/2010/main" val="3271579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1017917A-F83A-4412-A55A-9787C2FC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Подземные воды гидрогеологического массива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4AD30-9895-4B01-8D7E-2DC55DECBD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a21e723094b3e"/>
          <a:stretch xmlns:a="http://schemas.openxmlformats.org/drawingml/2006/main"/>
        </p:blipFill>
        <p:spPr>
          <a:xfrm xmlns:a="http://schemas.openxmlformats.org/drawingml/2006/main">
            <a:off x="3305302" y="1714500"/>
            <a:ext cx="5581396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0F7C4BA-36B9-433C-972D-5E56C619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5</a:t>
            </a:r>
          </a:p>
        </p:txBody>
      </p:sp>
    </p:spTree>
    <p:extLst>
      <p:ext uri="{BB962C8B-B14F-4D97-AF65-F5344CB8AC3E}">
        <p14:creationId xmlns:p14="http://schemas.microsoft.com/office/powerpoint/2010/main" val="8541092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67C4A71-242E-4E0E-A452-7CE0BA86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Питание, движение и разгрузка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E77268E-00D9-4FF9-BA2D-E224B877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983B283-D924-4062-BE95-27ABBAAD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Основное питание связано с инфильтрацией атмосферных осадков.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89D4A9A-21E8-4E52-99D0-84030405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E35BB41-E961-439C-860C-C7243F87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Рельеф и речная сеть определяют направление стока и дренирование.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7706ADE-ECDA-490C-B361-01AF54BE0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DC2CE7D-1E23-4F65-A307-24C18FB7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Климат, сезонное промерзание и растительность влияют на величину пополнения.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F70479E-0666-4CC2-B0F0-38954694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6</a:t>
            </a:r>
          </a:p>
        </p:txBody>
      </p:sp>
    </p:spTree>
    <p:extLst>
      <p:ext uri="{BB962C8B-B14F-4D97-AF65-F5344CB8AC3E}">
        <p14:creationId xmlns:p14="http://schemas.microsoft.com/office/powerpoint/2010/main" val="17820217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74D6E7B-BBE2-4245-A2D0-B810E158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Генезис трещин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DE9844C-01D5-48C8-A708-D0D58190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9AFCDE5-7D44-487E-9C10-58CB613E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Тектонические трещины связаны с деформацией структуры.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B16A8CC-17C0-46EF-AEFD-59AA0E88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A750949-D01F-4B49-B646-E8058F67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Литогенетические возникают при формировании и изменении пород.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5DF3BE5-855B-4F7C-AF8A-728B13B6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FB9F31F-8425-4CBD-A8ED-A728B74C2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Трещины выветривания формируются при разрушении приповерхностной толщи.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85F36F4-9220-4FA4-9AD0-64297F51E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7</a:t>
            </a:r>
          </a:p>
        </p:txBody>
      </p:sp>
    </p:spTree>
    <p:extLst>
      <p:ext uri="{BB962C8B-B14F-4D97-AF65-F5344CB8AC3E}">
        <p14:creationId xmlns:p14="http://schemas.microsoft.com/office/powerpoint/2010/main" val="16035440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C676060-B2D9-4A90-9BAE-BCF50F21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Открытость и связность трещин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AEDFC3F-BBB0-4F24-85EF-AB2E5EFB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C0D6788-87A7-43EE-A91D-5568AC8A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Открытые трещины растяжения могут быть благоприятными путями фильтрации.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0FB9C82-A7D8-4185-8D13-E90BA540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A4F2686-66A4-474E-83C0-D3EABA53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Закрытые и заполненные трещины обычно менее проницаемы.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F9CA846-DADF-4160-BF26-40A565B8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5E69DBB-17EE-4920-AF95-BAE704DB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Водоносность зависит от связности систем, заполнителя и степени раскрытия.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DD283CE-895B-49E1-B1B8-EDE56C39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8</a:t>
            </a:r>
          </a:p>
        </p:txBody>
      </p:sp>
    </p:spTree>
    <p:extLst>
      <p:ext uri="{BB962C8B-B14F-4D97-AF65-F5344CB8AC3E}">
        <p14:creationId xmlns:p14="http://schemas.microsoft.com/office/powerpoint/2010/main" val="7709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C4C0C76-7D29-4D3E-983E-30E29CA9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Карстовые воды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128E9B1-C5FC-421A-99C0-3B258C40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D7FAEDB-6BAA-4D0E-87F3-58D8193E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Карбонатные толщи могут содержать развитую систему растворённых полостей.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4509B9C-C0DC-4F83-B388-2F8908CF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5A86044-275F-4ABA-A97E-4044A3A49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Карстовые каналы концентрируют подземный сток.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0AF1989-7CAC-4B07-A78F-39C5CDF5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F992145-3054-4002-873F-4842394D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Разгрузка в понижениях рельефа иногда образует крупные источники.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DFC30F1-CCBA-4C2A-B6FE-74BFA6B0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9</a:t>
            </a:r>
          </a:p>
        </p:txBody>
      </p:sp>
    </p:spTree>
    <p:extLst>
      <p:ext uri="{BB962C8B-B14F-4D97-AF65-F5344CB8AC3E}">
        <p14:creationId xmlns:p14="http://schemas.microsoft.com/office/powerpoint/2010/main" val="4833534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E2E4447-8188-485A-92BD-0E80BABD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Изучение трещиноватости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581265D-4CF6-443F-A300-5283A6D6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8B33377-6F19-450A-9C0E-A7BCB1E16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 региональном исследовании выделяют водообильные зоны и участки.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8DB904C-C1D3-4318-A8BD-489502C08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38B4B1E-D4F8-49CD-80DB-244AC1FF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 детальном изучении оценивают число, направление и характер трещин.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5493BC1-4365-405B-A51E-9B7B6B48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948533F-D9CC-4254-8B69-D8BACB59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Результаты сопоставляют с данными скважин, источников и геофизики.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191843E-90B7-4B2D-8FA4-88E80C8B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10</a:t>
            </a:r>
          </a:p>
        </p:txBody>
      </p:sp>
    </p:spTree>
    <p:extLst>
      <p:ext uri="{BB962C8B-B14F-4D97-AF65-F5344CB8AC3E}">
        <p14:creationId xmlns:p14="http://schemas.microsoft.com/office/powerpoint/2010/main" val="21246711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C98DE8D-2F4F-402D-9AA0-ABC5DB21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Практическая оценка массива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4A0ABD1-4726-4747-A453-E884F72B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1B36222-4EF0-4095-831D-FC61C587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Перспективны связанные зоны трещиноватости, разломов и карста.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DD92C1F-485D-4EDB-9B3B-3D9B292E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0117A27-D121-4050-ACB6-929C3583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Ресурсы оценивают с учётом питания и условий разгрузки.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22930EB-E723-4FC5-AC0C-5DFAB9AB9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85F1D82-0D84-41DE-89B4-E88E03F6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Наличие трещин само по себе не гарантирует высокую водообильность.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44448D3-CA29-41E4-A834-99189FEB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5   /   11</a:t>
            </a:r>
          </a:p>
        </p:txBody>
      </p:sp>
    </p:spTree>
    <p:extLst>
      <p:ext uri="{BB962C8B-B14F-4D97-AF65-F5344CB8AC3E}">
        <p14:creationId xmlns:p14="http://schemas.microsoft.com/office/powerpoint/2010/main" val="4153960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A9ADEAD-53C0-466E-95D5-F6F82227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9D4F548-874C-4123-B4C5-3556BE45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D43A60A-271B-4BD2-A928-828728690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Чем массив отличается от артезианского бассейна?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1D02D62-2744-4D2F-BC6C-4846A1A1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EE5086C-26D0-4B1E-B4DA-2F6F63E9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генетические группы трещин выделяют?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C933F1A-FD85-40B6-A82E-A67F7553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6488D1B-747A-4685-A614-504A8D854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Почему карст и разломы изменяют распределение подземного стока?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33DB9BB-ABEE-48C2-ABFE-55C974E63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5   /   12</a:t>
            </a:r>
          </a:p>
        </p:txBody>
      </p:sp>
    </p:spTree>
    <p:extLst>
      <p:ext uri="{BB962C8B-B14F-4D97-AF65-F5344CB8AC3E}">
        <p14:creationId xmlns:p14="http://schemas.microsoft.com/office/powerpoint/2010/main" val="18288005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2026-10-28T10:09:55.6710000Z</dcterms:created>
  <dcterms:modified xsi:type="dcterms:W3CDTF">2026-10-28T10:09:55.6710000Z</dcterms:modified>
</coreProperties>
</file>