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f4fdf01ede434c" /><Relationship Type="http://schemas.openxmlformats.org/officeDocument/2006/relationships/extended-properties" Target="/docProps/app.xml" Id="R2eed2e7d431c4188" /><Relationship Type="http://schemas.openxmlformats.org/officeDocument/2006/relationships/officeDocument" Target="/ppt/presentation.xml" Id="R9132b5911b6249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2af70ea80c4594"/>
  </p:sldMasterIdLst>
  <p:notesMasterIdLst>
    <p:notesMasterId xmlns:r="http://schemas.openxmlformats.org/officeDocument/2006/relationships" r:id="R1f3c37c6707247cb"/>
  </p:notesMasterIdLst>
  <p:sldIdLst>
    <p:sldId xmlns:r="http://schemas.openxmlformats.org/officeDocument/2006/relationships" id="256" r:id="R59c327dea7924449"/>
    <p:sldId xmlns:r="http://schemas.openxmlformats.org/officeDocument/2006/relationships" id="257" r:id="R3ef94ce38a834666"/>
    <p:sldId xmlns:r="http://schemas.openxmlformats.org/officeDocument/2006/relationships" id="258" r:id="R9fc1616d82344792"/>
    <p:sldId xmlns:r="http://schemas.openxmlformats.org/officeDocument/2006/relationships" id="259" r:id="Ra05fa45dbdd445ac"/>
    <p:sldId xmlns:r="http://schemas.openxmlformats.org/officeDocument/2006/relationships" id="260" r:id="Rabc1b12bac594aea"/>
    <p:sldId xmlns:r="http://schemas.openxmlformats.org/officeDocument/2006/relationships" id="261" r:id="R29f4d9f29c9240fb"/>
    <p:sldId xmlns:r="http://schemas.openxmlformats.org/officeDocument/2006/relationships" id="262" r:id="Rfaf78400ba2047cb"/>
    <p:sldId xmlns:r="http://schemas.openxmlformats.org/officeDocument/2006/relationships" id="263" r:id="R344d78882bec4420"/>
    <p:sldId xmlns:r="http://schemas.openxmlformats.org/officeDocument/2006/relationships" id="264" r:id="R6e3800d45aac4ca0"/>
    <p:sldId xmlns:r="http://schemas.openxmlformats.org/officeDocument/2006/relationships" id="265" r:id="R5ecbec5d29f54ba9"/>
    <p:sldId xmlns:r="http://schemas.openxmlformats.org/officeDocument/2006/relationships" id="266" r:id="R10398c5f2202459f"/>
    <p:sldId xmlns:r="http://schemas.openxmlformats.org/officeDocument/2006/relationships" id="267" r:id="Rf34da6bd5b2b4f50"/>
    <p:sldId xmlns:r="http://schemas.openxmlformats.org/officeDocument/2006/relationships" id="268" r:id="Rb9ea32a4767943a2"/>
    <p:sldId xmlns:r="http://schemas.openxmlformats.org/officeDocument/2006/relationships" id="269" r:id="Rd0ca2271f9414492"/>
    <p:sldId xmlns:r="http://schemas.openxmlformats.org/officeDocument/2006/relationships" id="270" r:id="R4640f4e5a56040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5c754d2142437b" /><Relationship Type="http://schemas.openxmlformats.org/officeDocument/2006/relationships/slideMaster" Target="/ppt/slideMasters/slideMaster1.xml" Id="R642af70ea80c4594" /><Relationship Type="http://schemas.openxmlformats.org/officeDocument/2006/relationships/notesMaster" Target="/ppt/notesMasters/notesMaster1.xml" Id="R1f3c37c6707247cb" /><Relationship Type="http://schemas.openxmlformats.org/officeDocument/2006/relationships/presProps" Target="/ppt/presProps.xml" Id="Re6f468b3eedf4ba7" /><Relationship Type="http://schemas.openxmlformats.org/officeDocument/2006/relationships/tableStyles" Target="/ppt/tableStyles.xml" Id="R397225a5f4454128" /><Relationship Type="http://schemas.openxmlformats.org/officeDocument/2006/relationships/slide" Target="/ppt/slides/slide1.xml" Id="R59c327dea7924449" /><Relationship Type="http://schemas.openxmlformats.org/officeDocument/2006/relationships/slide" Target="/ppt/slides/slide2.xml" Id="R3ef94ce38a834666" /><Relationship Type="http://schemas.openxmlformats.org/officeDocument/2006/relationships/slide" Target="/ppt/slides/slide3.xml" Id="R9fc1616d82344792" /><Relationship Type="http://schemas.openxmlformats.org/officeDocument/2006/relationships/slide" Target="/ppt/slides/slide4.xml" Id="Ra05fa45dbdd445ac" /><Relationship Type="http://schemas.openxmlformats.org/officeDocument/2006/relationships/slide" Target="/ppt/slides/slide5.xml" Id="Rabc1b12bac594aea" /><Relationship Type="http://schemas.openxmlformats.org/officeDocument/2006/relationships/slide" Target="/ppt/slides/slide6.xml" Id="R29f4d9f29c9240fb" /><Relationship Type="http://schemas.openxmlformats.org/officeDocument/2006/relationships/slide" Target="/ppt/slides/slide7.xml" Id="Rfaf78400ba2047cb" /><Relationship Type="http://schemas.openxmlformats.org/officeDocument/2006/relationships/slide" Target="/ppt/slides/slide8.xml" Id="R344d78882bec4420" /><Relationship Type="http://schemas.openxmlformats.org/officeDocument/2006/relationships/slide" Target="/ppt/slides/slide9.xml" Id="R6e3800d45aac4ca0" /><Relationship Type="http://schemas.openxmlformats.org/officeDocument/2006/relationships/slide" Target="/ppt/slides/slide10.xml" Id="R5ecbec5d29f54ba9" /><Relationship Type="http://schemas.openxmlformats.org/officeDocument/2006/relationships/slide" Target="/ppt/slides/slide11.xml" Id="R10398c5f2202459f" /><Relationship Type="http://schemas.openxmlformats.org/officeDocument/2006/relationships/slide" Target="/ppt/slides/slide12.xml" Id="Rf34da6bd5b2b4f50" /><Relationship Type="http://schemas.openxmlformats.org/officeDocument/2006/relationships/slide" Target="/ppt/slides/slide13.xml" Id="Rb9ea32a4767943a2" /><Relationship Type="http://schemas.openxmlformats.org/officeDocument/2006/relationships/slide" Target="/ppt/slides/slide14.xml" Id="Rd0ca2271f9414492" /><Relationship Type="http://schemas.openxmlformats.org/officeDocument/2006/relationships/slide" Target="/ppt/slides/slide15.xml" Id="R4640f4e5a56040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980bc2a2dd4f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75b014723c4261" /><Relationship Type="http://schemas.openxmlformats.org/officeDocument/2006/relationships/notesMaster" Target="/ppt/notesMasters/notesMaster1.xml" Id="R5eb3326b98094f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5d44fa60444d88" /><Relationship Type="http://schemas.openxmlformats.org/officeDocument/2006/relationships/notesMaster" Target="/ppt/notesMasters/notesMaster1.xml" Id="R1f3c5358548546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c5f0cdbe724690" /><Relationship Type="http://schemas.openxmlformats.org/officeDocument/2006/relationships/notesMaster" Target="/ppt/notesMasters/notesMaster1.xml" Id="Ra257cf8e497641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9a64d57aa44a4d" /><Relationship Type="http://schemas.openxmlformats.org/officeDocument/2006/relationships/notesMaster" Target="/ppt/notesMasters/notesMaster1.xml" Id="R50ef28b285084a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7c307ef66d4580" /><Relationship Type="http://schemas.openxmlformats.org/officeDocument/2006/relationships/notesMaster" Target="/ppt/notesMasters/notesMaster1.xml" Id="R2068a32cb1fc4d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d99ce887514b9e" /><Relationship Type="http://schemas.openxmlformats.org/officeDocument/2006/relationships/notesMaster" Target="/ppt/notesMasters/notesMaster1.xml" Id="R4a549a138d9e4f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1593e93a4343b5" /><Relationship Type="http://schemas.openxmlformats.org/officeDocument/2006/relationships/notesMaster" Target="/ppt/notesMasters/notesMaster1.xml" Id="R29d1ff54ebaf44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2f93c8505d4607" /><Relationship Type="http://schemas.openxmlformats.org/officeDocument/2006/relationships/notesMaster" Target="/ppt/notesMasters/notesMaster1.xml" Id="Raf53a4bb87ef47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0cce3130684388" /><Relationship Type="http://schemas.openxmlformats.org/officeDocument/2006/relationships/notesMaster" Target="/ppt/notesMasters/notesMaster1.xml" Id="R48534e43a78747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3e34b61a484efe" /><Relationship Type="http://schemas.openxmlformats.org/officeDocument/2006/relationships/notesMaster" Target="/ppt/notesMasters/notesMaster1.xml" Id="R50015da772df46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cebc4600114bcd" /><Relationship Type="http://schemas.openxmlformats.org/officeDocument/2006/relationships/notesMaster" Target="/ppt/notesMasters/notesMaster1.xml" Id="R59963a9776f642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385749c494945ac" /><Relationship Type="http://schemas.openxmlformats.org/officeDocument/2006/relationships/notesMaster" Target="/ppt/notesMasters/notesMaster1.xml" Id="Rb4e2fe2916aa4cd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54533a72bc4d8a" /><Relationship Type="http://schemas.openxmlformats.org/officeDocument/2006/relationships/notesMaster" Target="/ppt/notesMasters/notesMaster1.xml" Id="R72a13d5014684b3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cc341c1d054e38" /><Relationship Type="http://schemas.openxmlformats.org/officeDocument/2006/relationships/notesMaster" Target="/ppt/notesMasters/notesMaster1.xml" Id="Rbd9c320e7f9e46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bc964d8c59f4253" /><Relationship Type="http://schemas.openxmlformats.org/officeDocument/2006/relationships/notesMaster" Target="/ppt/notesMasters/notesMaster1.xml" Id="R5f931c9b5c2d44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Полная тема лекции: Гидрогеологические условия Туранской плиты.  Мангистау-Устюртская система артезианских бассейнов пластовых вод.  Сырдарьинская система артезианских бассейнов пластовых вод..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Эпипалеозойская плита объединяет системы бассейнов пластовых вод.</a:t>
            </a:r>
          </a:p>
          <a:p xmlns:a="http://schemas.openxmlformats.org/drawingml/2006/main">
            <a:r>
              <a:t>Разломы контролируют границы плиты и отдельные блоки фундамента.</a:t>
            </a:r>
          </a:p>
          <a:p xmlns:a="http://schemas.openxmlformats.org/drawingml/2006/main">
            <a:r>
              <a:t>Осадочный чехол определяет многоэтажность водоносных комплексов.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Мангистау-Устюртская система занимает юго-запад плиты.</a:t>
            </a:r>
          </a:p>
          <a:p xmlns:a="http://schemas.openxmlformats.org/drawingml/2006/main">
            <a:r>
              <a:t>Сырдарьинская система расположена в её юго-восточной части.</a:t>
            </a:r>
          </a:p>
          <a:p xmlns:a="http://schemas.openxmlformats.org/drawingml/2006/main">
            <a:r>
              <a:t>Северо-Приаральско-Торгайская система рассматривается в следующей лекции.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Включает Устюртский, Северо- и Южно-Мангистауский бассейны.</a:t>
            </a:r>
          </a:p>
          <a:p xmlns:a="http://schemas.openxmlformats.org/drawingml/2006/main">
            <a:r>
              <a:t>В центральной возвышенной части выделен массив трещинных вод.</a:t>
            </a:r>
          </a:p>
          <a:p xmlns:a="http://schemas.openxmlformats.org/drawingml/2006/main">
            <a:r>
              <a:t>Контрасты рельефа и строения определяют неодинаковые условия питания.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Водоносные комплексы связаны с четвертичными, миоценовыми и мезозойскими отложениями.</a:t>
            </a:r>
          </a:p>
          <a:p xmlns:a="http://schemas.openxmlformats.org/drawingml/2006/main">
            <a:r>
              <a:t>Линзы менее минерализованных вод тяготеют к благоприятным участкам питания и дренирования.</a:t>
            </a:r>
          </a:p>
          <a:p xmlns:a="http://schemas.openxmlformats.org/drawingml/2006/main">
            <a:r>
              <a:t>В глубоких мезозойских толщах широко развиты высокоминерализованные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На Бузачи напорные меловые воды перекрыты палеогеновым водоупором.</a:t>
            </a:r>
          </a:p>
          <a:p xmlns:a="http://schemas.openxmlformats.org/drawingml/2006/main">
            <a:r>
              <a:t>Вблизи Горного Мангистау возможно опреснение за счёт дополнительного питания.</a:t>
            </a:r>
          </a:p>
          <a:p xmlns:a="http://schemas.openxmlformats.org/drawingml/2006/main">
            <a:r>
              <a:t>В Центральном массиве важны трещиноватые пермо-триасовые и меловые породы.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Охватывает Степной Мангышлак и полуостров Тюбкараган.</a:t>
            </a:r>
          </a:p>
          <a:p xmlns:a="http://schemas.openxmlformats.org/drawingml/2006/main">
            <a:r>
              <a:t>Практический интерес связан с верхней частью осадочного чехла.</a:t>
            </a:r>
          </a:p>
          <a:p xmlns:a="http://schemas.openxmlformats.org/drawingml/2006/main">
            <a:r>
              <a:t>В лекции выделены сеноман-альбские, сарматские и четвертичные эоловые отложения.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Равнинная территория в целом понижается к Аральскому морю.</a:t>
            </a:r>
          </a:p>
          <a:p xmlns:a="http://schemas.openxmlformats.org/drawingml/2006/main">
            <a:r>
              <a:t>В разрезе различаются покровный и нижний мезозой-кайнозойский этажи.</a:t>
            </a:r>
          </a:p>
          <a:p xmlns:a="http://schemas.openxmlformats.org/drawingml/2006/main">
            <a:r>
              <a:t>Региональные глинистые толщи разделяют грунтовые и напорные комплексы.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Восточно-Приаральский и Северо-Кызылкумский.</a:t>
            </a:r>
          </a:p>
          <a:p xmlns:a="http://schemas.openxmlformats.org/drawingml/2006/main">
            <a:r>
              <a:t>Восточно-Кызылкумский и Приташкентский.</a:t>
            </a:r>
          </a:p>
          <a:p xmlns:a="http://schemas.openxmlformats.org/drawingml/2006/main">
            <a:r>
              <a:t>Внутренние поднятия и разломы разграничивают структуры следующего порядка.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Перспективны верхнесенонские и альб-сеноманские комплексы.</a:t>
            </a:r>
          </a:p>
          <a:p xmlns:a="http://schemas.openxmlformats.org/drawingml/2006/main">
            <a:r>
              <a:t>Водовмещающие породы представлены песками и песчаниками среди глин и алевролитов.</a:t>
            </a:r>
          </a:p>
          <a:p xmlns:a="http://schemas.openxmlformats.org/drawingml/2006/main">
            <a:r>
              <a:t>Мощность и глубина комплексов возрастают к погруженным частям впадины.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Верхний этаж включает водообильные аллювиально-пролювиальные отложения.</a:t>
            </a:r>
          </a:p>
          <a:p xmlns:a="http://schemas.openxmlformats.org/drawingml/2006/main">
            <a:r>
              <a:t>Нижний этаж содержит многоярусные напорные воды мела.</a:t>
            </a:r>
          </a:p>
          <a:p xmlns:a="http://schemas.openxmlformats.org/drawingml/2006/main">
            <a:r>
              <a:t>По данным лекции минерализация меловых вод обычно увеличивается к северо-западу.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Жаугашский поток формируется в области питания северо-восточнее Туркестана.</a:t>
            </a:r>
          </a:p>
          <a:p xmlns:a="http://schemas.openxmlformats.org/drawingml/2006/main">
            <a:r>
              <a:t>Арысский бассейн связан с одноимённым прогибом.</a:t>
            </a:r>
          </a:p>
          <a:p xmlns:a="http://schemas.openxmlformats.org/drawingml/2006/main">
            <a:r>
              <a:t>Разломы и поднятия направляют сток и локализуют восходящую разгрузку.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Расположен в южной части Сырдарьинской впадины; выделяются два гидрогеологических этажа.</a:t>
            </a:r>
          </a:p>
          <a:p xmlns:a="http://schemas.openxmlformats.org/drawingml/2006/main">
            <a:r>
              <a:t>Основные ресурсы связаны с неоген-четвертичным и верхнетурон-сенонским комплексами.</a:t>
            </a:r>
          </a:p>
          <a:p xmlns:a="http://schemas.openxmlformats.org/drawingml/2006/main">
            <a:r>
              <a:t>Питание обеспечивают инфильтрация осадков и приток из горного обрамления; испарение влияет на разгрузку.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Аллювиально-пролювиальные коллекторы содержат пресные воды в предгорной зоне и речных долинах.</a:t>
            </a:r>
          </a:p>
          <a:p xmlns:a="http://schemas.openxmlformats.org/drawingml/2006/main">
            <a:r>
              <a:t>Верхнеальб-сеноманский комплекс отличается высоким напором и термальными водами.</a:t>
            </a:r>
          </a:p>
          <a:p xmlns:a="http://schemas.openxmlformats.org/drawingml/2006/main">
            <a:r>
              <a:t>Сарыагашское месторождение приведено в лекции как пример использования термоминеральных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7.docx.</a:t>
            </a:r>
          </a:p>
          <a:p xmlns:a="http://schemas.openxmlformats.org/drawingml/2006/main">
            <a:r>
              <a:t>Какие системы выделены в пределах Туранской плиты?</a:t>
            </a:r>
          </a:p>
          <a:p xmlns:a="http://schemas.openxmlformats.org/drawingml/2006/main">
            <a:r>
              <a:t>Где в Мангистау-Устюртском регионе формируются менее минерализованные воды?</a:t>
            </a:r>
          </a:p>
          <a:p xmlns:a="http://schemas.openxmlformats.org/drawingml/2006/main">
            <a:r>
              <a:t>Как этажность и разломы определяют сток Сырдарьинской системы?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002de3b4dc45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1d3b235c5403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18141921bb45d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939be0fb1f4ed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8ee5f249b74d5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e1371813649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75661D-0914-473B-9DB6-E6BBFAD697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DDF288E-7DDD-4751-A454-E75FF7C144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DA2328F-E3C0-4C05-BC9B-EA65339319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4FF7E5-3AE2-487A-B267-B8C6264586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4A31F1C-CC35-4D99-9F9D-0637007E21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F93B6E2-CFD9-4207-94E2-C01669FB87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834551-37A7-4ADA-9393-AE2D61F09F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F4F749F-EFEC-4EA2-8840-D2C8C496006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A02D55-FCF5-4E70-899D-3FE3C8CDE5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2C9BCB-2EA4-4EAD-BF59-F37F699EFD4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337cac704e4379" /><Relationship Type="http://schemas.openxmlformats.org/officeDocument/2006/relationships/slideLayout" Target="/ppt/slideLayouts/slideLayout1.xml" Id="R338bc12aae454b25" /><Relationship Type="http://schemas.openxmlformats.org/officeDocument/2006/relationships/slideLayout" Target="/ppt/slideLayouts/slideLayout2.xml" Id="R273b80649ecd4342" /><Relationship Type="http://schemas.openxmlformats.org/officeDocument/2006/relationships/slideLayout" Target="/ppt/slideLayouts/slideLayout3.xml" Id="Rb36639acbbe44363" /><Relationship Type="http://schemas.openxmlformats.org/officeDocument/2006/relationships/slideLayout" Target="/ppt/slideLayouts/slideLayout4.xml" Id="R2ab7fa415c9c4345" /><Relationship Type="http://schemas.openxmlformats.org/officeDocument/2006/relationships/slideLayout" Target="/ppt/slideLayouts/slideLayout5.xml" Id="R100967b8452a4064" /><Relationship Type="http://schemas.openxmlformats.org/officeDocument/2006/relationships/slideLayout" Target="/ppt/slideLayouts/slideLayout6.xml" Id="Rafe2034ef0cd43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8bc12aae454b25"/>
    <p:sldLayoutId xmlns:r="http://schemas.openxmlformats.org/officeDocument/2006/relationships" id="2147483650" r:id="R273b80649ecd4342"/>
    <p:sldLayoutId xmlns:r="http://schemas.openxmlformats.org/officeDocument/2006/relationships" id="2147483651" r:id="Rb36639acbbe44363"/>
    <p:sldLayoutId xmlns:r="http://schemas.openxmlformats.org/officeDocument/2006/relationships" id="2147483652" r:id="R2ab7fa415c9c4345"/>
    <p:sldLayoutId xmlns:r="http://schemas.openxmlformats.org/officeDocument/2006/relationships" id="2147483653" r:id="R100967b8452a4064"/>
    <p:sldLayoutId xmlns:r="http://schemas.openxmlformats.org/officeDocument/2006/relationships" id="2147483654" r:id="Rafe2034ef0cd43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6047edafff4f63" /><Relationship Type="http://schemas.openxmlformats.org/officeDocument/2006/relationships/image" Target="/ppt/media/image.png" Id="R63a0aea084054240" /><Relationship Type="http://schemas.openxmlformats.org/officeDocument/2006/relationships/notesSlide" Target="/ppt/notesSlides/notesSlide1.xml" Id="R4e299a2ae25144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f5d50543014482" /><Relationship Type="http://schemas.openxmlformats.org/officeDocument/2006/relationships/notesSlide" Target="/ppt/notesSlides/notesSlide2.xml" Id="Rb1ea626e00a44a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2a3e6999f74c92" /><Relationship Type="http://schemas.openxmlformats.org/officeDocument/2006/relationships/notesSlide" Target="/ppt/notesSlides/notesSlide3.xml" Id="R08a5515ddbf246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7fa30a4ed540ff" /><Relationship Type="http://schemas.openxmlformats.org/officeDocument/2006/relationships/notesSlide" Target="/ppt/notesSlides/notesSlide4.xml" Id="R8ef4ed6914d443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de3abea2194ceb" /><Relationship Type="http://schemas.openxmlformats.org/officeDocument/2006/relationships/notesSlide" Target="/ppt/notesSlides/notesSlide5.xml" Id="R391342e03c204b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00e274899f4160" /><Relationship Type="http://schemas.openxmlformats.org/officeDocument/2006/relationships/notesSlide" Target="/ppt/notesSlides/notesSlide6.xml" Id="R682b4ab40e324f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7c4281443f400a" /><Relationship Type="http://schemas.openxmlformats.org/officeDocument/2006/relationships/notesSlide" Target="/ppt/notesSlides/notesSlide7.xml" Id="R0f14a2c07a6244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e43f2da354661" /><Relationship Type="http://schemas.openxmlformats.org/officeDocument/2006/relationships/notesSlide" Target="/ppt/notesSlides/notesSlide8.xml" Id="R0e85937f89d744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15487123c34706" /><Relationship Type="http://schemas.openxmlformats.org/officeDocument/2006/relationships/notesSlide" Target="/ppt/notesSlides/notesSlide9.xml" Id="Re856e58f781441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b566d15ddb4de8" /><Relationship Type="http://schemas.openxmlformats.org/officeDocument/2006/relationships/notesSlide" Target="/ppt/notesSlides/notesSlide10.xml" Id="Rb433cf99e8e54f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09b9122f5b4b15" /><Relationship Type="http://schemas.openxmlformats.org/officeDocument/2006/relationships/notesSlide" Target="/ppt/notesSlides/notesSlide11.xml" Id="Rf9679b7e87f84eb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2b7941e1f34fa2" /><Relationship Type="http://schemas.openxmlformats.org/officeDocument/2006/relationships/notesSlide" Target="/ppt/notesSlides/notesSlide12.xml" Id="Re7dc8cdb7ced49f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635a164ca54154" /><Relationship Type="http://schemas.openxmlformats.org/officeDocument/2006/relationships/notesSlide" Target="/ppt/notesSlides/notesSlide13.xml" Id="R09fcca067382429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c77caba7fd429e" /><Relationship Type="http://schemas.openxmlformats.org/officeDocument/2006/relationships/notesSlide" Target="/ppt/notesSlides/notesSlide14.xml" Id="R1573dd1191a0401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78d86acde44268" /><Relationship Type="http://schemas.openxmlformats.org/officeDocument/2006/relationships/notesSlide" Target="/ppt/notesSlides/notesSlide15.xml" Id="R86a3f3f69cc1400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315B5-C3B8-444E-8388-C5C7DDB097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0aea08405424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EEDEF3D2-415D-4753-97AD-F4CA75DD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7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1A045281-C6F7-47F0-BF7C-E092342C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Туранская плита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1FA294A9-7E72-4CAD-A5BC-8A67540D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7439140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C8DC269-DCDA-4E0D-95B8-BA27195E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Общее строение Туранской плиты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BC231AD-94A9-49C8-AF45-F2524BD6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2302CC1-AA48-4594-9DC4-53F4C175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Эпипалеозойская плита объединяет системы бассейнов пластовых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1364B83-3C15-4474-BDB1-79C50A66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E67F9DB-5BAB-4D39-96AD-FD03E1DB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контролируют границы плиты и отдельные блоки фундамента.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58870A1-4797-492C-BDC5-55D5FD42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514AA23-25EE-4898-AB71-3A164DA6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Осадочный чехол определяет многоэтажность водоносных комплексов.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CC6C09A-A7D0-4FF6-ACD5-F0F3FA06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2</a:t>
            </a:r>
          </a:p>
        </p:txBody>
      </p:sp>
    </p:spTree>
    <p:extLst>
      <p:ext uri="{BB962C8B-B14F-4D97-AF65-F5344CB8AC3E}">
        <p14:creationId xmlns:p14="http://schemas.microsoft.com/office/powerpoint/2010/main" val="12785552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FEE192C-54D0-4B15-8408-9E209536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Системы бассейнов первого порядка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8B2C73A-183B-4DA3-AC9D-D31D4131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A1E14AE-459E-4B18-B701-5EDCFC10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Мангистау-Устюртская система занимает юго-запад плиты.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1F235DC-624A-4031-9CA2-B0419B50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67A478B-269C-43BD-9FD3-5226F5F9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Сырдарьинская система расположена в её юго-восточной части.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4977790-A029-43ED-B51A-3BADCDB3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46E9970-4A30-437C-A73E-CF0494C0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Северо-Приаральско-Торгайская система рассматривается в следующей лекции.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EE8C02E-7D3A-4228-9591-534779F0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3</a:t>
            </a:r>
          </a:p>
        </p:txBody>
      </p:sp>
    </p:spTree>
    <p:extLst>
      <p:ext uri="{BB962C8B-B14F-4D97-AF65-F5344CB8AC3E}">
        <p14:creationId xmlns:p14="http://schemas.microsoft.com/office/powerpoint/2010/main" val="13924875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06DA68B-53F1-44AD-90FF-C386426F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Мангистау-Устюртская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01C9072-6347-4471-8C51-8827177B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51B2171-71A2-4FEB-B13A-F4D5E12C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Включает Устюртский, Северо- и Южно-Мангистауский бассейны.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AFC78E9-DEA2-4ABD-A2AB-A87AA1F7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9AFAF78-6C3F-468F-BA0C-DDF960A4D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центральной возвышенной части выделен массив трещинных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7C23D1C-0C75-4EE2-88FA-4E747F65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FDC2D60-8B40-44C4-8371-A008BE12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Контрасты рельефа и строения определяют неодинаковые условия питания.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1E7DE5B-05BB-42E0-A864-16D1DCBE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4</a:t>
            </a:r>
          </a:p>
        </p:txBody>
      </p:sp>
    </p:spTree>
    <p:extLst>
      <p:ext uri="{BB962C8B-B14F-4D97-AF65-F5344CB8AC3E}">
        <p14:creationId xmlns:p14="http://schemas.microsoft.com/office/powerpoint/2010/main" val="387251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B023AEF-91F6-4464-B7AB-E5BBA216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Устюртский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06BA652-037C-416F-A1C4-B50EF9F5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01B4081-55B9-4B9F-9604-3E2E9BF27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Водоносные комплексы связаны с четвертичными, миоценовыми и мезозойскими отложениями.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AC39DDF-0D67-41AD-8014-6F925DFB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7962534-91A7-4585-8464-259F5E4F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Линзы менее минерализованных вод тяготеют к благоприятным участкам питания и дренирования.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DB9D3EC-00DC-4EE4-9D9E-0C5EA220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1592C06-792F-4973-ACE0-352B8209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глубоких мезозойских толщах широко развиты высокоминерализованные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23B9CA6-C2B2-4C6F-836A-854FB449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5</a:t>
            </a:r>
          </a:p>
        </p:txBody>
      </p:sp>
    </p:spTree>
    <p:extLst>
      <p:ext uri="{BB962C8B-B14F-4D97-AF65-F5344CB8AC3E}">
        <p14:creationId xmlns:p14="http://schemas.microsoft.com/office/powerpoint/2010/main" val="2355828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33CBAAE-62CB-4F09-988F-740792DF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Северный и Центральный Мангистау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E0F40E2-CBF0-4253-9587-5D0C0AE7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B3768B5-6F0E-49D1-846A-B76CC1C6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 Бузачи напорные меловые воды перекрыты палеогеновым водоупором.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431F0E2-CEF0-483E-B1EC-05E2A3F9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DBF183D-2AD6-438C-9584-4BC835FC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Вблизи Горного Мангистау возможно опреснение за счёт дополнительного питания.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5398863-5F1E-4EB0-81B5-B838B097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B7A63D9-B8DE-41A1-BE13-6D054440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Центральном массиве важны трещиноватые пермо-триасовые и меловые породы.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013FBDB-BB57-4E14-A6E1-C6D4F208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6</a:t>
            </a:r>
          </a:p>
        </p:txBody>
      </p:sp>
    </p:spTree>
    <p:extLst>
      <p:ext uri="{BB962C8B-B14F-4D97-AF65-F5344CB8AC3E}">
        <p14:creationId xmlns:p14="http://schemas.microsoft.com/office/powerpoint/2010/main" val="18059176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B348FA3-4E80-4FA0-8A6A-12C38B73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Южно-Мангистауский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E874652-DBE2-4726-A854-D6FB4D07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0AD5572-C688-4388-BB23-5D8746BD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Охватывает Степной Мангышлак и полуостров Тюбкараган.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D7F3E52-8277-44F7-8B36-4E4AF789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05B94AF-9B3D-43BE-8E2E-8C52FEB5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Практический интерес связан с верхней частью осадочного чехла.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78C21F8-482C-458A-B0BA-14CF9776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FC0C8CD-57D6-41AF-93DA-DB428A17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выделены сеноман-альбские, сарматские и четвертичные эоловые отложения.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ADD0B00-E91A-4B9C-B3A6-2D125EAC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7</a:t>
            </a:r>
          </a:p>
        </p:txBody>
      </p:sp>
    </p:spTree>
    <p:extLst>
      <p:ext uri="{BB962C8B-B14F-4D97-AF65-F5344CB8AC3E}">
        <p14:creationId xmlns:p14="http://schemas.microsoft.com/office/powerpoint/2010/main" val="20188634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E2C3606-B2E3-4BEC-B6C5-56D2FB50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Сырдарьинская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2010D22-EE01-4E8D-B64C-398FBB2E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6628738-F3A1-4898-A71C-00D82035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Равнинная территория в целом понижается к Аральскому морю.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C5FD4F7-B48B-4EE9-9DC9-2BFC2EDDB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D7A5EAD-5B00-4FD2-B2A4-3BA72B97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разрезе различаются покровный и нижний мезозой-кайнозойский этажи.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F0E8C29-6E15-4463-99A3-B1244D83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D6747E3-03EF-483C-8688-C4E8C5EF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Региональные глинистые толщи разделяют грунтовые и напорные комплексы.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333E053-8643-443C-A913-AB1435BD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8</a:t>
            </a:r>
          </a:p>
        </p:txBody>
      </p:sp>
    </p:spTree>
    <p:extLst>
      <p:ext uri="{BB962C8B-B14F-4D97-AF65-F5344CB8AC3E}">
        <p14:creationId xmlns:p14="http://schemas.microsoft.com/office/powerpoint/2010/main" val="7707006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BDACC6D-CFFB-43C8-914B-F7C3C516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Бассейны Сырдарьинской системы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0D0B7F7-83D0-4843-83EE-AC794615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F89CCBD-99B9-47CF-A133-A763A4DF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Восточно-Приаральский и Северо-Кызылкумский.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8B2FC34-2DEE-4129-8A2B-7761DC87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38424D2-A8F5-494B-8F19-31916437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Восточно-Кызылкумский и Приташкентский.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3DAFF4F-72F8-4677-9402-85A70252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CE5F47D-A5E0-4559-98C5-7C51D45E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Внутренние поднятия и разломы разграничивают структуры следующего порядка.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D2C5A3C-0F64-4A69-92B9-3B8F594DB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9</a:t>
            </a:r>
          </a:p>
        </p:txBody>
      </p:sp>
    </p:spTree>
    <p:extLst>
      <p:ext uri="{BB962C8B-B14F-4D97-AF65-F5344CB8AC3E}">
        <p14:creationId xmlns:p14="http://schemas.microsoft.com/office/powerpoint/2010/main" val="3982355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5D23DF9-FAE4-4E85-A140-DB3FB12A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Восточно-Приаральский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D47C5D3-A76D-4200-9C0D-2EAC8FDE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8ABDEC7-14F7-446D-AAB4-1BCB4E23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Перспективны верхнесенонские и альб-сеноманские комплексы.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70FBA87-21B9-4A75-85F5-1BB6CA7C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67945C4-EC38-4FBD-BF8C-A19DED15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Водовмещающие породы представлены песками и песчаниками среди глин и алевролитов.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D19E8CE-2DF5-4722-AA0E-95D98DC2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19C9C72-B307-4F2E-8888-BC96651E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Мощность и глубина комплексов возрастают к погруженным частям впадины.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B9748DB-3AFB-4925-90A1-8D321C2F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10</a:t>
            </a:r>
          </a:p>
        </p:txBody>
      </p:sp>
    </p:spTree>
    <p:extLst>
      <p:ext uri="{BB962C8B-B14F-4D97-AF65-F5344CB8AC3E}">
        <p14:creationId xmlns:p14="http://schemas.microsoft.com/office/powerpoint/2010/main" val="2166009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3AF081D-B02C-41B9-8946-B889A47F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Северо-Кызылкумский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5B890A2-0278-4021-919F-750C00B0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C56E902-445C-4A6E-A8B4-962AD4E3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Верхний этаж включает водообильные аллювиально-пролювиальные отложения.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FE92D48-7CC2-43DD-8173-133621E5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CF3F5C9-BA57-4541-843D-F5892D2F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Нижний этаж содержит многоярусные напорные воды мела.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2C17AEF-48F5-4F9F-8BBE-832DEAAE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9AA5A68-F4E4-4D2F-9BEA-5E86D149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 данным лекции минерализация меловых вод обычно увеличивается к северо-западу.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E3565FD-38CA-4B60-A525-91943553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11</a:t>
            </a:r>
          </a:p>
        </p:txBody>
      </p:sp>
    </p:spTree>
    <p:extLst>
      <p:ext uri="{BB962C8B-B14F-4D97-AF65-F5344CB8AC3E}">
        <p14:creationId xmlns:p14="http://schemas.microsoft.com/office/powerpoint/2010/main" val="18009105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C9A9DFD-D051-4DF9-94BA-9F27F788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Жаугашский и Арысский бассейны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12B7BD5-0251-4C41-ADEC-BA2FBC6E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C03A197-7E7B-4074-97DD-DF3669C9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Жаугашский поток формируется в области питания северо-восточнее Туркестана.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091543C-D319-4704-9146-3B7D7E167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10AF9F4-7E96-4FB3-93D9-AB736E27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Арысский бассейн связан с одноимённым прогибом.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D972369-88AA-482B-9770-2E2077DE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44A9E9B-885C-482C-8DA6-72E72F86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и поднятия направляют сток и локализуют восходящую разгрузку.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45372CB-5A55-4346-93C5-F3298A36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12</a:t>
            </a:r>
          </a:p>
        </p:txBody>
      </p:sp>
    </p:spTree>
    <p:extLst>
      <p:ext uri="{BB962C8B-B14F-4D97-AF65-F5344CB8AC3E}">
        <p14:creationId xmlns:p14="http://schemas.microsoft.com/office/powerpoint/2010/main" val="102233797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55AB67F-D5D1-40EB-8E09-132FCB85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Восточно-Кызылкумский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A2A882D-4025-4CE1-A4EF-41818EAE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EB34270-C47A-4853-8E0C-6EC44306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Расположен в южной части Сырдарьинской впадины; выделяются два гидрогеологических этажа.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45E40F2-86AF-4B26-B32E-F90C5AC5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7157412-2098-469F-B6A6-6019223F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Основные ресурсы связаны с неоген-четвертичным и верхнетурон-сенонским комплексами.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D3E381E-456B-4072-A08F-AA30A7B9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C51A5B3-FCEB-444A-B059-F0E05CAA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Питание обеспечивают инфильтрация осадков и приток из горного обрамления; испарение влияет на разгрузку.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7B72E48-64C3-4875-AB48-98611438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13</a:t>
            </a:r>
          </a:p>
        </p:txBody>
      </p:sp>
    </p:spTree>
    <p:extLst>
      <p:ext uri="{BB962C8B-B14F-4D97-AF65-F5344CB8AC3E}">
        <p14:creationId xmlns:p14="http://schemas.microsoft.com/office/powerpoint/2010/main" val="82441057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1F2E3F9-F2DF-46E0-8CE0-E49668FC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Приташкентский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7D05D8D-1696-4902-88A6-CD92EF1F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9C11DEF-A300-462C-B9E0-B5F9622B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Аллювиально-пролювиальные коллекторы содержат пресные воды в предгорной зоне и речных долинах.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56F3434-7D11-4972-87CA-9F093A92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CC9063B-5142-4937-994E-485F806F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Верхнеальб-сеноманский комплекс отличается высоким напором и термальными водами.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FE50E74-0E02-498A-B9BB-CEB4FC41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C03B5EC-EA68-4BD9-9229-C1F10567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Сарыагашское месторождение приведено в лекции как пример использования термоминеральных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E983BDB-B2C1-417D-9FD8-FC56A1F8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7   /   14</a:t>
            </a:r>
          </a:p>
        </p:txBody>
      </p:sp>
    </p:spTree>
    <p:extLst>
      <p:ext uri="{BB962C8B-B14F-4D97-AF65-F5344CB8AC3E}">
        <p14:creationId xmlns:p14="http://schemas.microsoft.com/office/powerpoint/2010/main" val="9974477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8E16D2D-49EA-46E8-A0D1-999C8AC5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2A51E53-4E0A-4F37-9BBF-739DD768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6F8DB5D-B72D-419D-91CD-BF1F25AB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системы выделены в пределах Туранской плиты?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2234352-ED19-4303-8B39-89ADB5E44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1AA0512-1E90-4316-8659-9BD02D92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Где в Мангистау-Устюртском регионе формируются менее минерализованные воды?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E6DB258-21B0-48E5-BA32-69BEEF65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6323064-C6CC-4F3C-B6D8-3008E4D9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этажность и разломы определяют сток Сырдарьинской системы?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7672595-89E7-4153-9A14-D38EB8442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7   /   15</a:t>
            </a:r>
          </a:p>
        </p:txBody>
      </p:sp>
    </p:spTree>
    <p:extLst>
      <p:ext uri="{BB962C8B-B14F-4D97-AF65-F5344CB8AC3E}">
        <p14:creationId xmlns:p14="http://schemas.microsoft.com/office/powerpoint/2010/main" val="11176605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2026-10-28T10:13:33.4810000Z</dcterms:created>
  <dcterms:modified xsi:type="dcterms:W3CDTF">2026-10-28T10:13:33.4810000Z</dcterms:modified>
</coreProperties>
</file>