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a14d8302eb46f4" /><Relationship Type="http://schemas.openxmlformats.org/officeDocument/2006/relationships/extended-properties" Target="/docProps/app.xml" Id="Rdb6dc2f3917946a0" /><Relationship Type="http://schemas.openxmlformats.org/officeDocument/2006/relationships/officeDocument" Target="/ppt/presentation.xml" Id="R81aad9e2a99147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983256823f41c1"/>
  </p:sldMasterIdLst>
  <p:notesMasterIdLst>
    <p:notesMasterId xmlns:r="http://schemas.openxmlformats.org/officeDocument/2006/relationships" r:id="R8cfe13829e0a4c54"/>
  </p:notesMasterIdLst>
  <p:sldIdLst>
    <p:sldId xmlns:r="http://schemas.openxmlformats.org/officeDocument/2006/relationships" id="256" r:id="Reb100c013725432d"/>
    <p:sldId xmlns:r="http://schemas.openxmlformats.org/officeDocument/2006/relationships" id="257" r:id="Re1b549ae22ba414c"/>
    <p:sldId xmlns:r="http://schemas.openxmlformats.org/officeDocument/2006/relationships" id="258" r:id="R3535e19171f042a8"/>
    <p:sldId xmlns:r="http://schemas.openxmlformats.org/officeDocument/2006/relationships" id="259" r:id="R9535e2e871a946c7"/>
    <p:sldId xmlns:r="http://schemas.openxmlformats.org/officeDocument/2006/relationships" id="260" r:id="Rca7d497776194118"/>
    <p:sldId xmlns:r="http://schemas.openxmlformats.org/officeDocument/2006/relationships" id="261" r:id="Rd2670e2d159d4f22"/>
    <p:sldId xmlns:r="http://schemas.openxmlformats.org/officeDocument/2006/relationships" id="262" r:id="R2482da4f7ab946da"/>
    <p:sldId xmlns:r="http://schemas.openxmlformats.org/officeDocument/2006/relationships" id="263" r:id="Rad1471717dbc49bf"/>
    <p:sldId xmlns:r="http://schemas.openxmlformats.org/officeDocument/2006/relationships" id="264" r:id="R7c4cc7ee98024b5b"/>
    <p:sldId xmlns:r="http://schemas.openxmlformats.org/officeDocument/2006/relationships" id="265" r:id="Rac018a3a83ae4e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7d5273cb674f60" /><Relationship Type="http://schemas.openxmlformats.org/officeDocument/2006/relationships/slideMaster" Target="/ppt/slideMasters/slideMaster1.xml" Id="Rb9983256823f41c1" /><Relationship Type="http://schemas.openxmlformats.org/officeDocument/2006/relationships/notesMaster" Target="/ppt/notesMasters/notesMaster1.xml" Id="R8cfe13829e0a4c54" /><Relationship Type="http://schemas.openxmlformats.org/officeDocument/2006/relationships/presProps" Target="/ppt/presProps.xml" Id="Re6c68d09428e4418" /><Relationship Type="http://schemas.openxmlformats.org/officeDocument/2006/relationships/tableStyles" Target="/ppt/tableStyles.xml" Id="R9ef968720333495d" /><Relationship Type="http://schemas.openxmlformats.org/officeDocument/2006/relationships/slide" Target="/ppt/slides/slide1.xml" Id="Reb100c013725432d" /><Relationship Type="http://schemas.openxmlformats.org/officeDocument/2006/relationships/slide" Target="/ppt/slides/slide2.xml" Id="Re1b549ae22ba414c" /><Relationship Type="http://schemas.openxmlformats.org/officeDocument/2006/relationships/slide" Target="/ppt/slides/slide3.xml" Id="R3535e19171f042a8" /><Relationship Type="http://schemas.openxmlformats.org/officeDocument/2006/relationships/slide" Target="/ppt/slides/slide4.xml" Id="R9535e2e871a946c7" /><Relationship Type="http://schemas.openxmlformats.org/officeDocument/2006/relationships/slide" Target="/ppt/slides/slide5.xml" Id="Rca7d497776194118" /><Relationship Type="http://schemas.openxmlformats.org/officeDocument/2006/relationships/slide" Target="/ppt/slides/slide6.xml" Id="Rd2670e2d159d4f22" /><Relationship Type="http://schemas.openxmlformats.org/officeDocument/2006/relationships/slide" Target="/ppt/slides/slide7.xml" Id="R2482da4f7ab946da" /><Relationship Type="http://schemas.openxmlformats.org/officeDocument/2006/relationships/slide" Target="/ppt/slides/slide8.xml" Id="Rad1471717dbc49bf" /><Relationship Type="http://schemas.openxmlformats.org/officeDocument/2006/relationships/slide" Target="/ppt/slides/slide9.xml" Id="R7c4cc7ee98024b5b" /><Relationship Type="http://schemas.openxmlformats.org/officeDocument/2006/relationships/slide" Target="/ppt/slides/slide10.xml" Id="Rac018a3a83ae4e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6bfabfef6046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46a0ffd45845f7" /><Relationship Type="http://schemas.openxmlformats.org/officeDocument/2006/relationships/notesMaster" Target="/ppt/notesMasters/notesMaster1.xml" Id="Rcd4864bb875145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2170f910bd41f1" /><Relationship Type="http://schemas.openxmlformats.org/officeDocument/2006/relationships/notesMaster" Target="/ppt/notesMasters/notesMaster1.xml" Id="R546594dbcbc445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e2df4515644cfd" /><Relationship Type="http://schemas.openxmlformats.org/officeDocument/2006/relationships/notesMaster" Target="/ppt/notesMasters/notesMaster1.xml" Id="R3c7676e4871644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8109b1b4104928" /><Relationship Type="http://schemas.openxmlformats.org/officeDocument/2006/relationships/notesMaster" Target="/ppt/notesMasters/notesMaster1.xml" Id="Rb23153eb57674e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adb6156dc84a2e" /><Relationship Type="http://schemas.openxmlformats.org/officeDocument/2006/relationships/notesMaster" Target="/ppt/notesMasters/notesMaster1.xml" Id="Ra67be26c6e0249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db555b827d42a5" /><Relationship Type="http://schemas.openxmlformats.org/officeDocument/2006/relationships/notesMaster" Target="/ppt/notesMasters/notesMaster1.xml" Id="R0fe21af1c7494d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a0d897d18148e8" /><Relationship Type="http://schemas.openxmlformats.org/officeDocument/2006/relationships/notesMaster" Target="/ppt/notesMasters/notesMaster1.xml" Id="Rcf5f891c60014d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3233aba1ef43a1" /><Relationship Type="http://schemas.openxmlformats.org/officeDocument/2006/relationships/notesMaster" Target="/ppt/notesMasters/notesMaster1.xml" Id="R8d1a85580a5842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0565fd2dd648c8" /><Relationship Type="http://schemas.openxmlformats.org/officeDocument/2006/relationships/notesMaster" Target="/ppt/notesMasters/notesMaster1.xml" Id="R057d1e23f0bf43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92ee2e614749b9" /><Relationship Type="http://schemas.openxmlformats.org/officeDocument/2006/relationships/notesMaster" Target="/ppt/notesMasters/notesMaster1.xml" Id="Re283106207a24a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Полная тема лекции: Гидрогеологические условия Туранской плиты. Северо-Приаральско-Торгайская система артезианских бассейнов 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Система расположена между Урало-Мугоджарским массивом и Центральным Казахстаном.</a:t>
            </a:r>
          </a:p>
          <a:p xmlns:a="http://schemas.openxmlformats.org/drawingml/2006/main">
            <a:r>
              <a:t>На юге связана с Приаральем, на севере ограничена Костанайским валом.</a:t>
            </a:r>
          </a:p>
          <a:p xmlns:a="http://schemas.openxmlformats.org/drawingml/2006/main">
            <a:r>
              <a:t>Орографически занимает значительную часть Тургайского плато.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Шалкарский артезианский бассейн.</a:t>
            </a:r>
          </a:p>
          <a:p xmlns:a="http://schemas.openxmlformats.org/drawingml/2006/main">
            <a:r>
              <a:t>Северо-Приаральский артезианский бассейн.</a:t>
            </a:r>
          </a:p>
          <a:p xmlns:a="http://schemas.openxmlformats.org/drawingml/2006/main">
            <a:r>
              <a:t>Тургайский артезианский бассейн пластовых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Бассейн приурочен к одноимённому прогибу.</a:t>
            </a:r>
          </a:p>
          <a:p xmlns:a="http://schemas.openxmlformats.org/drawingml/2006/main">
            <a:r>
              <a:t>Два гидрогеологических этажа разделены чеганскими глинами.</a:t>
            </a:r>
          </a:p>
          <a:p xmlns:a="http://schemas.openxmlformats.org/drawingml/2006/main">
            <a:r>
              <a:t>Верхний этаж содержит безнапорные и субнапорные воды кайнозоя.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Для водоснабжения перспективны борсуковская и саксаульская свиты.</a:t>
            </a:r>
          </a:p>
          <a:p xmlns:a="http://schemas.openxmlformats.org/drawingml/2006/main">
            <a:r>
              <a:t>Глубокие палеоген-мезозойские комплексы обычно более минерализованы.</a:t>
            </a:r>
          </a:p>
          <a:p xmlns:a="http://schemas.openxmlformats.org/drawingml/2006/main">
            <a:r>
              <a:t>Альб-сеноманские воды опреснены у выходов пород, минерализация растёт при погружении.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Мощность чехла возрастает от обрамления к глубоким грабен-синклиналям.</a:t>
            </a:r>
          </a:p>
          <a:p xmlns:a="http://schemas.openxmlformats.org/drawingml/2006/main">
            <a:r>
              <a:t>В верхнем этаже встречаются локальные линзы пресных вод.</a:t>
            </a:r>
          </a:p>
          <a:p xmlns:a="http://schemas.openxmlformats.org/drawingml/2006/main">
            <a:r>
              <a:t>Аллювий долины Иргиза имеет практическое значение на отдельных участках.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Комплекс выходит на поверхность в антиклинальных структурах.</a:t>
            </a:r>
          </a:p>
          <a:p xmlns:a="http://schemas.openxmlformats.org/drawingml/2006/main">
            <a:r>
              <a:t>В лекции Толагайское месторождение приведено как водообильный объект.</a:t>
            </a:r>
          </a:p>
          <a:p xmlns:a="http://schemas.openxmlformats.org/drawingml/2006/main">
            <a:r>
              <a:t>Указанные в исходном материале дебиты скважин составляют 25–40 л/с.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Платформенный чехол в лекции оценивается примерно в 1200–1500 м.</a:t>
            </a:r>
          </a:p>
          <a:p xmlns:a="http://schemas.openxmlformats.org/drawingml/2006/main">
            <a:r>
              <a:t>Гидрогеологические этажи разделены чеганскими глинами.</a:t>
            </a:r>
          </a:p>
          <a:p xmlns:a="http://schemas.openxmlformats.org/drawingml/2006/main">
            <a:r>
              <a:t>Аллювиальные горизонты речных долин отличаются повышенной водообильностью.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Юрские и палеогеновые толщи местами слабо водообильны.</a:t>
            </a:r>
          </a:p>
          <a:p xmlns:a="http://schemas.openxmlformats.org/drawingml/2006/main">
            <a:r>
              <a:t>Наиболее перспективным назван напорный верхнемеловой комплекс.</a:t>
            </a:r>
          </a:p>
          <a:p xmlns:a="http://schemas.openxmlformats.org/drawingml/2006/main">
            <a:r>
              <a:t>Возможности использования определяются минерализацией и условиями водоотбора.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8 (2).docx.</a:t>
            </a:r>
          </a:p>
          <a:p xmlns:a="http://schemas.openxmlformats.org/drawingml/2006/main">
            <a:r>
              <a:t>Какие три бассейна входят в систему?</a:t>
            </a:r>
          </a:p>
          <a:p xmlns:a="http://schemas.openxmlformats.org/drawingml/2006/main">
            <a:r>
              <a:t>Какова роль чеганских глин?</a:t>
            </a:r>
          </a:p>
          <a:p xmlns:a="http://schemas.openxmlformats.org/drawingml/2006/main">
            <a:r>
              <a:t>Чем различаются перспективы верхнего и нижнего этажей?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fce1570e5248f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b6fe6b03bc4ae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fca85b9a5c441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16d8a278dc4e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4986d8f155466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ef72bae2f647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196B8E-5193-4E64-A203-09848AE7FD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79761C7-0419-4872-8748-8E47E3D01BC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446E156-D971-4688-83FD-44771D4CEA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889BA3-7DCE-4F5F-BA1E-E9DC01BD81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495AD5-95E1-47D6-B2A5-FAB6A36BDA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BCCADF5-89C7-4834-90F1-844CE6357C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4B07C3C-E28E-4948-8634-A31B2AE2E6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E1676C4-D602-4CFA-8196-3E1FF4C50FE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1A1E2E-E4EA-43E9-9212-812C9C3F24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65ACF6A-F8BA-4023-B959-B8150895B5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09ceff974c4721" /><Relationship Type="http://schemas.openxmlformats.org/officeDocument/2006/relationships/slideLayout" Target="/ppt/slideLayouts/slideLayout1.xml" Id="Re2c3aa6287d8433b" /><Relationship Type="http://schemas.openxmlformats.org/officeDocument/2006/relationships/slideLayout" Target="/ppt/slideLayouts/slideLayout2.xml" Id="R33bbdb0add9e4c56" /><Relationship Type="http://schemas.openxmlformats.org/officeDocument/2006/relationships/slideLayout" Target="/ppt/slideLayouts/slideLayout3.xml" Id="R43e9699be4304b43" /><Relationship Type="http://schemas.openxmlformats.org/officeDocument/2006/relationships/slideLayout" Target="/ppt/slideLayouts/slideLayout4.xml" Id="Rded7f727d91b4951" /><Relationship Type="http://schemas.openxmlformats.org/officeDocument/2006/relationships/slideLayout" Target="/ppt/slideLayouts/slideLayout5.xml" Id="R47436bff166f4b73" /><Relationship Type="http://schemas.openxmlformats.org/officeDocument/2006/relationships/slideLayout" Target="/ppt/slideLayouts/slideLayout6.xml" Id="R0962ca33cef649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c3aa6287d8433b"/>
    <p:sldLayoutId xmlns:r="http://schemas.openxmlformats.org/officeDocument/2006/relationships" id="2147483650" r:id="R33bbdb0add9e4c56"/>
    <p:sldLayoutId xmlns:r="http://schemas.openxmlformats.org/officeDocument/2006/relationships" id="2147483651" r:id="R43e9699be4304b43"/>
    <p:sldLayoutId xmlns:r="http://schemas.openxmlformats.org/officeDocument/2006/relationships" id="2147483652" r:id="Rded7f727d91b4951"/>
    <p:sldLayoutId xmlns:r="http://schemas.openxmlformats.org/officeDocument/2006/relationships" id="2147483653" r:id="R47436bff166f4b73"/>
    <p:sldLayoutId xmlns:r="http://schemas.openxmlformats.org/officeDocument/2006/relationships" id="2147483654" r:id="R0962ca33cef649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670e9d6a9d47ba" /><Relationship Type="http://schemas.openxmlformats.org/officeDocument/2006/relationships/image" Target="/ppt/media/image.png" Id="R73688fbb40044748" /><Relationship Type="http://schemas.openxmlformats.org/officeDocument/2006/relationships/notesSlide" Target="/ppt/notesSlides/notesSlide1.xml" Id="Rc24b5d9e174648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daa015ccef434e" /><Relationship Type="http://schemas.openxmlformats.org/officeDocument/2006/relationships/notesSlide" Target="/ppt/notesSlides/notesSlide2.xml" Id="Rb7d24e47770049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951db669204c23" /><Relationship Type="http://schemas.openxmlformats.org/officeDocument/2006/relationships/notesSlide" Target="/ppt/notesSlides/notesSlide3.xml" Id="R16b41254402740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0ef54a5d174bf7" /><Relationship Type="http://schemas.openxmlformats.org/officeDocument/2006/relationships/notesSlide" Target="/ppt/notesSlides/notesSlide4.xml" Id="Rd43398b88aa345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335cbf468d4a52" /><Relationship Type="http://schemas.openxmlformats.org/officeDocument/2006/relationships/notesSlide" Target="/ppt/notesSlides/notesSlide5.xml" Id="Rceadbdc62d1e46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73bbb5f919423f" /><Relationship Type="http://schemas.openxmlformats.org/officeDocument/2006/relationships/notesSlide" Target="/ppt/notesSlides/notesSlide6.xml" Id="R77d705ba862041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dab268a710481a" /><Relationship Type="http://schemas.openxmlformats.org/officeDocument/2006/relationships/notesSlide" Target="/ppt/notesSlides/notesSlide7.xml" Id="R0aec3b9ef6cc44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c44d16282e4bd4" /><Relationship Type="http://schemas.openxmlformats.org/officeDocument/2006/relationships/notesSlide" Target="/ppt/notesSlides/notesSlide8.xml" Id="R83ff6a8199674c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8ff323a9f64600" /><Relationship Type="http://schemas.openxmlformats.org/officeDocument/2006/relationships/notesSlide" Target="/ppt/notesSlides/notesSlide9.xml" Id="R4a6d93ca0ca842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ec9ca871ef4ff9" /><Relationship Type="http://schemas.openxmlformats.org/officeDocument/2006/relationships/notesSlide" Target="/ppt/notesSlides/notesSlide10.xml" Id="R3411b14dfae9471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63C5B-E692-4C84-B25B-856A16B745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88fbb4004474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61950E85-3513-470A-9E0C-7C70D11A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8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B0640501-C1C8-4293-8A2A-4DC5EA9C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Северное Приаралье и Торгай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5482F2D0-42E4-49B1-B5AF-1FB0C0B8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2149208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2F4BC59-C1EB-46AC-B19D-0CA7CF57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Положение системы бассейнов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88E1004-84A9-44C4-B643-3523323E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63D6D3D-F52C-4B66-8AD4-9AE62526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Система расположена между Урало-Мугоджарским массивом и Центральным Казахстаном.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D04B82F-E612-4B6A-BA52-4F17D6FC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30F8872-3B89-4F8C-8380-AD3E7AEF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 юге связана с Приаральем, на севере ограничена Костанайским валом.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438762B-811E-4BD2-B10C-BAD7EB03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C621EE8-3C1D-44FF-9B65-9514A8B7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Орографически занимает значительную часть Тургайского плато.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5188933-C59B-4C07-94D2-3B3F377F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2</a:t>
            </a:r>
          </a:p>
        </p:txBody>
      </p:sp>
    </p:spTree>
    <p:extLst>
      <p:ext uri="{BB962C8B-B14F-4D97-AF65-F5344CB8AC3E}">
        <p14:creationId xmlns:p14="http://schemas.microsoft.com/office/powerpoint/2010/main" val="16779176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F9722431-0999-417D-ACE7-BE148C8F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Состав системы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46272-FE14-496A-A947-0698F4A3CE80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Бассейн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Положение в системе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Шалкарский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Западная часть, одноимённый прогиб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Северо-Приаральский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Между Шалкарским и Тургайским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Тургайский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Восточная часть у Центрального Казахстана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D73C735-5BFF-401F-A17D-33124C9D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3</a:t>
            </a:r>
          </a:p>
        </p:txBody>
      </p:sp>
    </p:spTree>
    <p:extLst>
      <p:ext uri="{BB962C8B-B14F-4D97-AF65-F5344CB8AC3E}">
        <p14:creationId xmlns:p14="http://schemas.microsoft.com/office/powerpoint/2010/main" val="14042278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BB5CF22-5DBF-45D2-8A68-79500870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Шалкарский бассейн: этажность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AD970BC-30B1-488E-B492-0F38879A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D254ECF-B40F-4566-AE76-E87BEDB7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Бассейн приурочен к одноимённому прогибу.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7974526-DCD7-4F62-BD68-45D08800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30CD4A3-FD1C-4B14-AFA0-0E4E6C9A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Два гидрогеологических этажа разделены чеганскими глинами.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072137F-988C-48D6-A397-CEE763EF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53D7CD0-603E-406B-91A5-F272CCFC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Верхний этаж содержит безнапорные и субнапорные воды кайнозоя.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232391D-6FDB-4311-876E-DBE402DB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4</a:t>
            </a:r>
          </a:p>
        </p:txBody>
      </p:sp>
    </p:spTree>
    <p:extLst>
      <p:ext uri="{BB962C8B-B14F-4D97-AF65-F5344CB8AC3E}">
        <p14:creationId xmlns:p14="http://schemas.microsoft.com/office/powerpoint/2010/main" val="19102905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C412470-7BD5-4F60-92DF-87F52E8A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Шалкарский бассейн: водоносные комплексы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2F69486-D7C7-41C8-9D41-DB73019F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0286D7A-10AA-4CD9-85B3-EC0E0604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Для водоснабжения перспективны борсуковская и саксаульская свиты.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2BB4AEB-95F4-4686-8E55-E9D6C6B2A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CA15F71-FE46-44E8-89D3-2B6B4A13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Глубокие палеоген-мезозойские комплексы обычно более минерализованы.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93F1E7E-7B7A-4CF0-80AA-AA2EB392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F59F77A-B0D0-4868-9F7A-00A7757B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Альб-сеноманские воды опреснены у выходов пород, минерализация растёт при погружении.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C8565D3-4EC1-4BA2-A0F6-AC682E43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5</a:t>
            </a:r>
          </a:p>
        </p:txBody>
      </p:sp>
    </p:spTree>
    <p:extLst>
      <p:ext uri="{BB962C8B-B14F-4D97-AF65-F5344CB8AC3E}">
        <p14:creationId xmlns:p14="http://schemas.microsoft.com/office/powerpoint/2010/main" val="19176871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85FE974-51C2-450E-A7C0-054A5DA1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Северо-Приаральский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2A5CAEC-4341-4F14-BFE1-1A7B1154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299C02E-667B-4403-8230-1E660B29E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Мощность чехла возрастает от обрамления к глубоким грабен-синклиналям.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F05632E-8304-41A4-990B-4FF5CCDF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5BE99C3-B34D-462C-BDA2-0A4A1293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верхнем этаже встречаются локальные линзы пресных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316A964-2AFD-4467-AC65-617A1D40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605ED65-9E54-4502-BEC6-B8917CBB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Аллювий долины Иргиза имеет практическое значение на отдельных участках.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18CF295-30C7-4D53-A8D1-51B3CC9B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6</a:t>
            </a:r>
          </a:p>
        </p:txBody>
      </p:sp>
    </p:spTree>
    <p:extLst>
      <p:ext uri="{BB962C8B-B14F-4D97-AF65-F5344CB8AC3E}">
        <p14:creationId xmlns:p14="http://schemas.microsoft.com/office/powerpoint/2010/main" val="3532557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18B7F98-E549-4F3B-871B-A30D88F66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Среднеэоценовый комплекс и Толагай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9E3AA67-EDA0-410D-B7C8-B98F1F79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17DA9C3-05CE-410C-8958-9492BAEF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Комплекс выходит на поверхность в антиклинальных структурах.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5267F99-3941-4B16-A621-F5869E04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AA1D630-90CF-4A0C-94B1-E21FF133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Толагайское месторождение приведено как водообильный объект.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48AC39E-FD68-4ACF-8B86-F781BAC7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6CD9B06-B8A0-4689-89E9-C2B40C83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Указанные в исходном материале дебиты скважин составляют 25–40 л/с.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2409374-2619-49DA-9357-5AF8E0ED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7</a:t>
            </a:r>
          </a:p>
        </p:txBody>
      </p:sp>
    </p:spTree>
    <p:extLst>
      <p:ext uri="{BB962C8B-B14F-4D97-AF65-F5344CB8AC3E}">
        <p14:creationId xmlns:p14="http://schemas.microsoft.com/office/powerpoint/2010/main" val="13205760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5D2E3A3-B7D2-4FAF-828F-F35724EAE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Тургайский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3240BF2-8D19-4F19-BBE3-6C3D5687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5BC5764-2768-4DC5-B8DD-B8CAEAB7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Платформенный чехол в лекции оценивается примерно в 1200–1500 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AB6875C-D7CA-402A-A012-C0AFB9BC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D81FE93-3215-4A34-94CF-64148AC2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Гидрогеологические этажи разделены чеганскими глинами.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3952A26-DF3A-4227-A4FF-8907EA475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FA46D71-41B6-460B-9C57-8503B83A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Аллювиальные горизонты речных долин отличаются повышенной водообильностью.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E8EFB17-419A-4E18-933C-DEA0AB0F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8</a:t>
            </a:r>
          </a:p>
        </p:txBody>
      </p:sp>
    </p:spTree>
    <p:extLst>
      <p:ext uri="{BB962C8B-B14F-4D97-AF65-F5344CB8AC3E}">
        <p14:creationId xmlns:p14="http://schemas.microsoft.com/office/powerpoint/2010/main" val="1048094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8E9A89A-3286-456A-9853-0DA35C5F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Перспективы нижнего этажа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BC77F5D-AF5E-4BC2-A732-A316F8DB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D7EAF65-6BE7-4404-963B-280821C8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Юрские и палеогеновые толщи местами слабо водообильны.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B1C6173-51BD-43AD-A784-393B6B7F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4AED4E0-8112-4344-8E6B-E98BCE59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Наиболее перспективным назван напорный верхнемеловой комплекс.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0690D66-E40C-4EA8-8F2C-70089785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8D28435-B849-4314-8C3A-BBBE2FCA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Возможности использования определяются минерализацией и условиями водоотбора.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A8BE1EB-14C4-4B44-8B9A-38547A6E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8   /   9</a:t>
            </a:r>
          </a:p>
        </p:txBody>
      </p:sp>
    </p:spTree>
    <p:extLst>
      <p:ext uri="{BB962C8B-B14F-4D97-AF65-F5344CB8AC3E}">
        <p14:creationId xmlns:p14="http://schemas.microsoft.com/office/powerpoint/2010/main" val="19711096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F3D1D81-A89D-4828-8805-94590FA8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09F7001-4FDF-4BED-A86B-163E41E0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34567EA-7A2B-41BF-BA1D-4AA30590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три бассейна входят в систему?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DA058BC-E711-4194-933C-14A05488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DE6C1D7-094D-441F-B0F9-9DCBDD3A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Какова роль чеганских глин?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9E27444-21BA-43B2-9781-FAE68C80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1177567-45EC-417A-99A8-3485EB2C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Чем различаются перспективы верхнего и нижнего этажей?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FB86BD8-3EE1-475B-85DC-29FAB54B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8   /   10</a:t>
            </a:r>
          </a:p>
        </p:txBody>
      </p:sp>
    </p:spTree>
    <p:extLst>
      <p:ext uri="{BB962C8B-B14F-4D97-AF65-F5344CB8AC3E}">
        <p14:creationId xmlns:p14="http://schemas.microsoft.com/office/powerpoint/2010/main" val="5443808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2026-10-28T10:10:05.9430000Z</dcterms:created>
  <dcterms:modified xsi:type="dcterms:W3CDTF">2026-10-28T10:10:05.9430000Z</dcterms:modified>
</coreProperties>
</file>