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85d0001774e4042" /><Relationship Type="http://schemas.openxmlformats.org/officeDocument/2006/relationships/extended-properties" Target="/docProps/app.xml" Id="Rabdd1d227ec04e46" /><Relationship Type="http://schemas.openxmlformats.org/officeDocument/2006/relationships/officeDocument" Target="/ppt/presentation.xml" Id="Re0409bcd3b1b412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7893583133642dd"/>
  </p:sldMasterIdLst>
  <p:notesMasterIdLst>
    <p:notesMasterId xmlns:r="http://schemas.openxmlformats.org/officeDocument/2006/relationships" r:id="R606e97c653af42bd"/>
  </p:notesMasterIdLst>
  <p:sldIdLst>
    <p:sldId xmlns:r="http://schemas.openxmlformats.org/officeDocument/2006/relationships" id="256" r:id="R65e6f9a5c3a640e3"/>
    <p:sldId xmlns:r="http://schemas.openxmlformats.org/officeDocument/2006/relationships" id="257" r:id="R24f72d2bfdbd49dd"/>
    <p:sldId xmlns:r="http://schemas.openxmlformats.org/officeDocument/2006/relationships" id="258" r:id="R2dd610b3680d4cb7"/>
    <p:sldId xmlns:r="http://schemas.openxmlformats.org/officeDocument/2006/relationships" id="259" r:id="Rcd30cd494da44d45"/>
    <p:sldId xmlns:r="http://schemas.openxmlformats.org/officeDocument/2006/relationships" id="260" r:id="R9442064dbfdd4719"/>
    <p:sldId xmlns:r="http://schemas.openxmlformats.org/officeDocument/2006/relationships" id="261" r:id="R9e244221b489473b"/>
    <p:sldId xmlns:r="http://schemas.openxmlformats.org/officeDocument/2006/relationships" id="262" r:id="Rbc0ba8fdea454222"/>
    <p:sldId xmlns:r="http://schemas.openxmlformats.org/officeDocument/2006/relationships" id="263" r:id="Rdf2d08e2ba8c434e"/>
    <p:sldId xmlns:r="http://schemas.openxmlformats.org/officeDocument/2006/relationships" id="264" r:id="R2a36e03ec2c34ba3"/>
    <p:sldId xmlns:r="http://schemas.openxmlformats.org/officeDocument/2006/relationships" id="265" r:id="R6b2000e3ccdd4e1f"/>
    <p:sldId xmlns:r="http://schemas.openxmlformats.org/officeDocument/2006/relationships" id="266" r:id="R9d20224b5fb2496c"/>
    <p:sldId xmlns:r="http://schemas.openxmlformats.org/officeDocument/2006/relationships" id="267" r:id="R713f5cbc45a7463a"/>
    <p:sldId xmlns:r="http://schemas.openxmlformats.org/officeDocument/2006/relationships" id="268" r:id="R6e7eea5a82c84139"/>
    <p:sldId xmlns:r="http://schemas.openxmlformats.org/officeDocument/2006/relationships" id="269" r:id="Rc8001eae88ce407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27e614dee804bd5" /><Relationship Type="http://schemas.openxmlformats.org/officeDocument/2006/relationships/slideMaster" Target="/ppt/slideMasters/slideMaster1.xml" Id="Ra7893583133642dd" /><Relationship Type="http://schemas.openxmlformats.org/officeDocument/2006/relationships/notesMaster" Target="/ppt/notesMasters/notesMaster1.xml" Id="R606e97c653af42bd" /><Relationship Type="http://schemas.openxmlformats.org/officeDocument/2006/relationships/presProps" Target="/ppt/presProps.xml" Id="R208e659c647e4ca1" /><Relationship Type="http://schemas.openxmlformats.org/officeDocument/2006/relationships/tableStyles" Target="/ppt/tableStyles.xml" Id="R3211c3e66ed24e0c" /><Relationship Type="http://schemas.openxmlformats.org/officeDocument/2006/relationships/slide" Target="/ppt/slides/slide1.xml" Id="R65e6f9a5c3a640e3" /><Relationship Type="http://schemas.openxmlformats.org/officeDocument/2006/relationships/slide" Target="/ppt/slides/slide2.xml" Id="R24f72d2bfdbd49dd" /><Relationship Type="http://schemas.openxmlformats.org/officeDocument/2006/relationships/slide" Target="/ppt/slides/slide3.xml" Id="R2dd610b3680d4cb7" /><Relationship Type="http://schemas.openxmlformats.org/officeDocument/2006/relationships/slide" Target="/ppt/slides/slide4.xml" Id="Rcd30cd494da44d45" /><Relationship Type="http://schemas.openxmlformats.org/officeDocument/2006/relationships/slide" Target="/ppt/slides/slide5.xml" Id="R9442064dbfdd4719" /><Relationship Type="http://schemas.openxmlformats.org/officeDocument/2006/relationships/slide" Target="/ppt/slides/slide6.xml" Id="R9e244221b489473b" /><Relationship Type="http://schemas.openxmlformats.org/officeDocument/2006/relationships/slide" Target="/ppt/slides/slide7.xml" Id="Rbc0ba8fdea454222" /><Relationship Type="http://schemas.openxmlformats.org/officeDocument/2006/relationships/slide" Target="/ppt/slides/slide8.xml" Id="Rdf2d08e2ba8c434e" /><Relationship Type="http://schemas.openxmlformats.org/officeDocument/2006/relationships/slide" Target="/ppt/slides/slide9.xml" Id="R2a36e03ec2c34ba3" /><Relationship Type="http://schemas.openxmlformats.org/officeDocument/2006/relationships/slide" Target="/ppt/slides/slide10.xml" Id="R6b2000e3ccdd4e1f" /><Relationship Type="http://schemas.openxmlformats.org/officeDocument/2006/relationships/slide" Target="/ppt/slides/slide11.xml" Id="R9d20224b5fb2496c" /><Relationship Type="http://schemas.openxmlformats.org/officeDocument/2006/relationships/slide" Target="/ppt/slides/slide12.xml" Id="R713f5cbc45a7463a" /><Relationship Type="http://schemas.openxmlformats.org/officeDocument/2006/relationships/slide" Target="/ppt/slides/slide13.xml" Id="R6e7eea5a82c84139" /><Relationship Type="http://schemas.openxmlformats.org/officeDocument/2006/relationships/slide" Target="/ppt/slides/slide14.xml" Id="Rc8001eae88ce40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8a6910e46da41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25ffc19eafe493d" /><Relationship Type="http://schemas.openxmlformats.org/officeDocument/2006/relationships/notesMaster" Target="/ppt/notesMasters/notesMaster1.xml" Id="R59f5ca1eb0a0427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e3bd65f9bb1417e" /><Relationship Type="http://schemas.openxmlformats.org/officeDocument/2006/relationships/notesMaster" Target="/ppt/notesMasters/notesMaster1.xml" Id="R0734c651a4294c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ef1afb9c1524596" /><Relationship Type="http://schemas.openxmlformats.org/officeDocument/2006/relationships/notesMaster" Target="/ppt/notesMasters/notesMaster1.xml" Id="Rddaf3c62294449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d32d78623047ac" /><Relationship Type="http://schemas.openxmlformats.org/officeDocument/2006/relationships/notesMaster" Target="/ppt/notesMasters/notesMaster1.xml" Id="R31237f14c6b442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40c19ceb9c4360" /><Relationship Type="http://schemas.openxmlformats.org/officeDocument/2006/relationships/notesMaster" Target="/ppt/notesMasters/notesMaster1.xml" Id="R7f48186675a648e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ee3a1923e94f69" /><Relationship Type="http://schemas.openxmlformats.org/officeDocument/2006/relationships/notesMaster" Target="/ppt/notesMasters/notesMaster1.xml" Id="R112c2249de6740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1139a7b427b475a" /><Relationship Type="http://schemas.openxmlformats.org/officeDocument/2006/relationships/notesMaster" Target="/ppt/notesMasters/notesMaster1.xml" Id="R426cb76b1e984d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131d7f3c4ce4b7e" /><Relationship Type="http://schemas.openxmlformats.org/officeDocument/2006/relationships/notesMaster" Target="/ppt/notesMasters/notesMaster1.xml" Id="R7c63b2e678544a4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62b6c34487247f4" /><Relationship Type="http://schemas.openxmlformats.org/officeDocument/2006/relationships/notesMaster" Target="/ppt/notesMasters/notesMaster1.xml" Id="R1f48eeb073c24e9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1982786cf19410c" /><Relationship Type="http://schemas.openxmlformats.org/officeDocument/2006/relationships/notesMaster" Target="/ppt/notesMasters/notesMaster1.xml" Id="R84154c17be42484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a84e0ca067b4304" /><Relationship Type="http://schemas.openxmlformats.org/officeDocument/2006/relationships/notesMaster" Target="/ppt/notesMasters/notesMaster1.xml" Id="R9e0a32e4fad6487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d3b509e7e464ab6" /><Relationship Type="http://schemas.openxmlformats.org/officeDocument/2006/relationships/notesMaster" Target="/ppt/notesMasters/notesMaster1.xml" Id="R732c7e5838d5421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93fd0ec39364a5d" /><Relationship Type="http://schemas.openxmlformats.org/officeDocument/2006/relationships/notesMaster" Target="/ppt/notesMasters/notesMaster1.xml" Id="Ra92f8ac0954f470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04327385e0440b8" /><Relationship Type="http://schemas.openxmlformats.org/officeDocument/2006/relationships/notesMaster" Target="/ppt/notesMasters/notesMaster1.xml" Id="Rdb44120dcb9e405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9.docx.</a:t>
            </a:r>
          </a:p>
          <a:p xmlns:a="http://schemas.openxmlformats.org/drawingml/2006/main">
            <a:r>
              <a:t>Полная тема лекции: Гидрогеологические условия Восточно-Европейской платформы. Прикаспийская система артезианских бассейнов пластовых вод. Гидрогеологические условия Западно-Сибирской платформы.  Тобольский артезианский бассейн пластовых вод..</a:t>
            </a:r>
          </a:p>
          <a:p xmlns:a="http://schemas.openxmlformats.org/drawingml/2006/main">
            <a:r>
              <a:t>Численные характеристики приведены по учебному материалу и не являются обновлённой оценкой запасов. Обложка: иллюстрация, созданная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9.docx.</a:t>
            </a:r>
          </a:p>
          <a:p xmlns:a="http://schemas.openxmlformats.org/drawingml/2006/main">
            <a:r>
              <a:t>В Казахстане рассматривается прежде всего Прикаспийская система.</a:t>
            </a:r>
          </a:p>
          <a:p xmlns:a="http://schemas.openxmlformats.org/drawingml/2006/main">
            <a:r>
              <a:t>Многоярусный осадочный чехол связан с длительной историей погружения.</a:t>
            </a:r>
          </a:p>
          <a:p xmlns:a="http://schemas.openxmlformats.org/drawingml/2006/main">
            <a:r>
              <a:t>Соленосные толщи и купола осложняют гидродинамику и состав вод.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9.docx.</a:t>
            </a:r>
          </a:p>
          <a:p xmlns:a="http://schemas.openxmlformats.org/drawingml/2006/main">
            <a:r>
              <a:t>Глубокие допермские и пермские толщи относятся к слабо обновляемым системам.</a:t>
            </a:r>
          </a:p>
          <a:p xmlns:a="http://schemas.openxmlformats.org/drawingml/2006/main">
            <a:r>
              <a:t>Мезозой-палеогеновый этаж содержит межпластовые напорные воды.</a:t>
            </a:r>
          </a:p>
          <a:p xmlns:a="http://schemas.openxmlformats.org/drawingml/2006/main">
            <a:r>
              <a:t>Неоген-четвертичный покров включает безнапорные и субнапорные горизонты.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9.docx.</a:t>
            </a:r>
          </a:p>
          <a:p xmlns:a="http://schemas.openxmlformats.org/drawingml/2006/main">
            <a:r>
              <a:t>Центрально-Прикаспийский, Эмбенский и Присыртовский.</a:t>
            </a:r>
          </a:p>
          <a:p xmlns:a="http://schemas.openxmlformats.org/drawingml/2006/main">
            <a:r>
              <a:t>Приуральский и Донгузтау-Примугоджарский.</a:t>
            </a:r>
          </a:p>
          <a:p xmlns:a="http://schemas.openxmlformats.org/drawingml/2006/main">
            <a:r>
              <a:t>Различия определяются положением относительно бортов, куполов и питающих областей.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9.docx.</a:t>
            </a:r>
          </a:p>
          <a:p xmlns:a="http://schemas.openxmlformats.org/drawingml/2006/main">
            <a:r>
              <a:t>Соляные купола изменяют залегание водоносных и водоупорных пород.</a:t>
            </a:r>
          </a:p>
          <a:p xmlns:a="http://schemas.openxmlformats.org/drawingml/2006/main">
            <a:r>
              <a:t>Чередуются участки активного и затруднённого водообмена.</a:t>
            </a:r>
          </a:p>
          <a:p xmlns:a="http://schemas.openxmlformats.org/drawingml/2006/main">
            <a:r>
              <a:t>Локально встречаются пресные и слабосолоноватые воды среди минерализованных.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9.docx.</a:t>
            </a:r>
          </a:p>
          <a:p xmlns:a="http://schemas.openxmlformats.org/drawingml/2006/main">
            <a:r>
              <a:t>Грунтовые воды распространены в долинах Елека, Хобды, Ойыла, Жема и Сагыза.</a:t>
            </a:r>
          </a:p>
          <a:p xmlns:a="http://schemas.openxmlformats.org/drawingml/2006/main">
            <a:r>
              <a:t>Перспективен альб-сеноманский водоносный комплекс.</a:t>
            </a:r>
          </a:p>
          <a:p xmlns:a="http://schemas.openxmlformats.org/drawingml/2006/main">
            <a:r>
              <a:t>В глубоких юрско-пермских толщах распространены высокоминерализованные воды.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9.docx.</a:t>
            </a:r>
          </a:p>
          <a:p xmlns:a="http://schemas.openxmlformats.org/drawingml/2006/main">
            <a:r>
              <a:t>В Казахстан заходит южная часть бассейна у северного борта Прикаспия.</a:t>
            </a:r>
          </a:p>
          <a:p xmlns:a="http://schemas.openxmlformats.org/drawingml/2006/main">
            <a:r>
              <a:t>Аллювиальные воды связаны с Уралом, Шынгырлау и их притоками.</a:t>
            </a:r>
          </a:p>
          <a:p xmlns:a="http://schemas.openxmlformats.org/drawingml/2006/main">
            <a:r>
              <a:t>Погружение мезозойских комплексов сопровождается ростом минерализации.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9.docx.</a:t>
            </a:r>
          </a:p>
          <a:p xmlns:a="http://schemas.openxmlformats.org/drawingml/2006/main">
            <a:r>
              <a:t>Казахстанская часть связана с Актюбинским периклинальным прогибом.</a:t>
            </a:r>
          </a:p>
          <a:p xmlns:a="http://schemas.openxmlformats.org/drawingml/2006/main">
            <a:r>
              <a:t>Близкое залегание мезозой-кайнозойских пород создаёт условия питания.</a:t>
            </a:r>
          </a:p>
          <a:p xmlns:a="http://schemas.openxmlformats.org/drawingml/2006/main">
            <a:r>
              <a:t>При слабой выдержанности водоупоров формируются взаимосвязанные потоки.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9.docx.</a:t>
            </a:r>
          </a:p>
          <a:p xmlns:a="http://schemas.openxmlformats.org/drawingml/2006/main">
            <a:r>
              <a:t>Расположен на юго-востоке Прикаспийской впадины.</a:t>
            </a:r>
          </a:p>
          <a:p xmlns:a="http://schemas.openxmlformats.org/drawingml/2006/main">
            <a:r>
              <a:t>Верхний кайнозойский этаж отделён от мезозоя региональным водоупором.</a:t>
            </a:r>
          </a:p>
          <a:p xmlns:a="http://schemas.openxmlformats.org/drawingml/2006/main">
            <a:r>
              <a:t>Пресные воды тяготеют к Примугоджарской области питания и активному водообмену.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9.docx.</a:t>
            </a:r>
          </a:p>
          <a:p xmlns:a="http://schemas.openxmlformats.org/drawingml/2006/main">
            <a:r>
              <a:t>Северный Казахстан занимает южную окраину платформы.</a:t>
            </a:r>
          </a:p>
          <a:p xmlns:a="http://schemas.openxmlformats.org/drawingml/2006/main">
            <a:r>
              <a:t>Выделяются Тобольский и Ишим-Иртышский бассейны.</a:t>
            </a:r>
          </a:p>
          <a:p xmlns:a="http://schemas.openxmlformats.org/drawingml/2006/main">
            <a:r>
              <a:t>В строении различаются кайнозойский покров, мезозой-палеогеновые толщи и фундамент.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9.docx.</a:t>
            </a:r>
          </a:p>
          <a:p xmlns:a="http://schemas.openxmlformats.org/drawingml/2006/main">
            <a:r>
              <a:t>Важны аллювиальные горизонты и погребённые Лисаковская и Шиелинская долины.</a:t>
            </a:r>
          </a:p>
          <a:p xmlns:a="http://schemas.openxmlformats.org/drawingml/2006/main">
            <a:r>
              <a:t>В речных долинах и у областей питания чаще встречаются пресные воды.</a:t>
            </a:r>
          </a:p>
          <a:p xmlns:a="http://schemas.openxmlformats.org/drawingml/2006/main">
            <a:r>
              <a:t>На слабодренированных междуречьях возрастает роль солоноватых вод.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9.docx.</a:t>
            </a:r>
          </a:p>
          <a:p xmlns:a="http://schemas.openxmlformats.org/drawingml/2006/main">
            <a:r>
              <a:t>Грунтовые воды связаны с аллювием Иртыша, Ишима, Селеты, Оленты и Шидерты.</a:t>
            </a:r>
          </a:p>
          <a:p xmlns:a="http://schemas.openxmlformats.org/drawingml/2006/main">
            <a:r>
              <a:t>Водоносные комплексы распространены в олигоценовых и меловых отложениях.</a:t>
            </a:r>
          </a:p>
          <a:p xmlns:a="http://schemas.openxmlformats.org/drawingml/2006/main">
            <a:r>
              <a:t>Направление потока и условия питания контролируют изменение качества воды.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9.docx.</a:t>
            </a:r>
          </a:p>
          <a:p xmlns:a="http://schemas.openxmlformats.org/drawingml/2006/main">
            <a:r>
              <a:t>Прикаспий характеризуется мощной соленосной толщей и солянокупольной тектоникой.</a:t>
            </a:r>
          </a:p>
          <a:p xmlns:a="http://schemas.openxmlformats.org/drawingml/2006/main">
            <a:r>
              <a:t>На юге Западной Сибири важны аллювиальные и погребённые долины.</a:t>
            </a:r>
          </a:p>
          <a:p xmlns:a="http://schemas.openxmlformats.org/drawingml/2006/main">
            <a:r>
              <a:t>В обоих регионах оценка опирается на этажность, водообмен и минерализацию.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9.docx.</a:t>
            </a:r>
          </a:p>
          <a:p xmlns:a="http://schemas.openxmlformats.org/drawingml/2006/main">
            <a:r>
              <a:t>Как соляные купола влияют на подземные воды Прикаспия?</a:t>
            </a:r>
          </a:p>
          <a:p xmlns:a="http://schemas.openxmlformats.org/drawingml/2006/main">
            <a:r>
              <a:t>Какие комплексы перспективны в Эмбенском бассейне?</a:t>
            </a:r>
          </a:p>
          <a:p xmlns:a="http://schemas.openxmlformats.org/drawingml/2006/main">
            <a:r>
              <a:t>Какова роль погребённых долин в Тобольском бассейне?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845a317ac84b8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5a5a1ae5094fd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64f01fc4894bd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e3d8f26a3940b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c53dae7ed4441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79fbfb1280444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D20F63F-8B0C-4696-9DFA-2A8BE205E5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A3EBACD-C7F0-4BD5-AAD6-4261F0DE1C2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AFBB2D2-F867-4A81-BF35-74FFE2C27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7A42C4-CA69-4F16-8109-345DB69518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1FC48BA-6149-4F93-885A-DEE523150AB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15F9C29-A4BC-4AE9-A540-D81C6415B9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87323A4-5EE3-4AC2-89EE-12DB560EC2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4CF8517-1814-4777-B8E3-BBB9A27C3E3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6C5C13A-2214-42F2-B627-5A62D49155F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9C02949-C9D6-4E97-8C03-224A08C6D7E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9d4d1e2a154238" /><Relationship Type="http://schemas.openxmlformats.org/officeDocument/2006/relationships/slideLayout" Target="/ppt/slideLayouts/slideLayout1.xml" Id="Rf5fe2b8e67584f65" /><Relationship Type="http://schemas.openxmlformats.org/officeDocument/2006/relationships/slideLayout" Target="/ppt/slideLayouts/slideLayout2.xml" Id="R3f31393da23c4f11" /><Relationship Type="http://schemas.openxmlformats.org/officeDocument/2006/relationships/slideLayout" Target="/ppt/slideLayouts/slideLayout3.xml" Id="R74e5ecc3acca44a6" /><Relationship Type="http://schemas.openxmlformats.org/officeDocument/2006/relationships/slideLayout" Target="/ppt/slideLayouts/slideLayout4.xml" Id="R709981070e9c49bf" /><Relationship Type="http://schemas.openxmlformats.org/officeDocument/2006/relationships/slideLayout" Target="/ppt/slideLayouts/slideLayout5.xml" Id="Red7a3544ac384696" /><Relationship Type="http://schemas.openxmlformats.org/officeDocument/2006/relationships/slideLayout" Target="/ppt/slideLayouts/slideLayout6.xml" Id="Rbf10c89f87bf4a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5fe2b8e67584f65"/>
    <p:sldLayoutId xmlns:r="http://schemas.openxmlformats.org/officeDocument/2006/relationships" id="2147483650" r:id="R3f31393da23c4f11"/>
    <p:sldLayoutId xmlns:r="http://schemas.openxmlformats.org/officeDocument/2006/relationships" id="2147483651" r:id="R74e5ecc3acca44a6"/>
    <p:sldLayoutId xmlns:r="http://schemas.openxmlformats.org/officeDocument/2006/relationships" id="2147483652" r:id="R709981070e9c49bf"/>
    <p:sldLayoutId xmlns:r="http://schemas.openxmlformats.org/officeDocument/2006/relationships" id="2147483653" r:id="Red7a3544ac384696"/>
    <p:sldLayoutId xmlns:r="http://schemas.openxmlformats.org/officeDocument/2006/relationships" id="2147483654" r:id="Rbf10c89f87bf4a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39f3a475ee425c" /><Relationship Type="http://schemas.openxmlformats.org/officeDocument/2006/relationships/image" Target="/ppt/media/image.png" Id="R63c6af7ec7f14d63" /><Relationship Type="http://schemas.openxmlformats.org/officeDocument/2006/relationships/notesSlide" Target="/ppt/notesSlides/notesSlide1.xml" Id="Rca12b32ab8ba46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c81911cd4a4e3e" /><Relationship Type="http://schemas.openxmlformats.org/officeDocument/2006/relationships/notesSlide" Target="/ppt/notesSlides/notesSlide2.xml" Id="Ra4a3db949ba441e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5e101e22dc4ea1" /><Relationship Type="http://schemas.openxmlformats.org/officeDocument/2006/relationships/notesSlide" Target="/ppt/notesSlides/notesSlide3.xml" Id="Rcc936ddd20834b1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14340272344107" /><Relationship Type="http://schemas.openxmlformats.org/officeDocument/2006/relationships/notesSlide" Target="/ppt/notesSlides/notesSlide4.xml" Id="R9009388377ff44a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c61626753a4008" /><Relationship Type="http://schemas.openxmlformats.org/officeDocument/2006/relationships/notesSlide" Target="/ppt/notesSlides/notesSlide5.xml" Id="R8116218e78b04b5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c42d1f70b64c48" /><Relationship Type="http://schemas.openxmlformats.org/officeDocument/2006/relationships/notesSlide" Target="/ppt/notesSlides/notesSlide6.xml" Id="R3ae019fe7e0e400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51836d318d43ca" /><Relationship Type="http://schemas.openxmlformats.org/officeDocument/2006/relationships/notesSlide" Target="/ppt/notesSlides/notesSlide7.xml" Id="R2890cef7275a471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08e5609aa24dab" /><Relationship Type="http://schemas.openxmlformats.org/officeDocument/2006/relationships/notesSlide" Target="/ppt/notesSlides/notesSlide8.xml" Id="R1e22e7fef21b472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60c85f6c2b4c1b" /><Relationship Type="http://schemas.openxmlformats.org/officeDocument/2006/relationships/notesSlide" Target="/ppt/notesSlides/notesSlide9.xml" Id="Rc2d45731ce67403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21b820773343ce" /><Relationship Type="http://schemas.openxmlformats.org/officeDocument/2006/relationships/notesSlide" Target="/ppt/notesSlides/notesSlide10.xml" Id="R8fb0b8c76e82413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970219e97a4bda" /><Relationship Type="http://schemas.openxmlformats.org/officeDocument/2006/relationships/notesSlide" Target="/ppt/notesSlides/notesSlide11.xml" Id="R15ffa5c5496449d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a8d80495ee45ca" /><Relationship Type="http://schemas.openxmlformats.org/officeDocument/2006/relationships/notesSlide" Target="/ppt/notesSlides/notesSlide12.xml" Id="R63c6d3920e104a6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9b87b9017b48ae" /><Relationship Type="http://schemas.openxmlformats.org/officeDocument/2006/relationships/notesSlide" Target="/ppt/notesSlides/notesSlide13.xml" Id="Rb4d1cfd3c4f9401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8604bac4794ee5" /><Relationship Type="http://schemas.openxmlformats.org/officeDocument/2006/relationships/notesSlide" Target="/ppt/notesSlides/notesSlide14.xml" Id="R0b0ac90f9b8b49b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D8A90E-B6B6-4275-97BA-A93393FB3F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c6af7ec7f14d6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71838FAE-1804-49C8-9903-45818F719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Лекция 9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EFBD2DC1-A9C3-40C1-BDFF-7EBCD39B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5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Прикаспий и Западная Сибирь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8C824648-DDBD-4B3B-9859-C6DBF67E6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Региональная гидрогеология</a:t>
            </a:r>
          </a:p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и инженерная геология</a:t>
            </a:r>
          </a:p>
        </p:txBody>
      </p:sp>
    </p:spTree>
    <p:extLst>
      <p:ext uri="{BB962C8B-B14F-4D97-AF65-F5344CB8AC3E}">
        <p14:creationId xmlns:p14="http://schemas.microsoft.com/office/powerpoint/2010/main" val="17943046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785AB75-E776-4144-B5C6-3F7B1772A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Восточно-Европейская платформа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AB56D72-4CF0-46AF-B1CA-B2A9E9D2A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8D47A8D-E131-4D62-A736-906FC98C3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Казахстане рассматривается прежде всего Прикаспийская система.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12594B4-A080-42DD-8D31-FF70AC8B9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53D3C0D-2EF2-4069-B3DC-B9F2D677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Многоярусный осадочный чехол связан с длительной историей погружения.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4975734E-E7E9-4082-801E-188659AAB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8DD3C15-C167-4694-84A5-38571C31A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Соленосные толщи и купола осложняют гидродинамику и состав вод.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01FB720-A2AA-47F5-9786-7125BA488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9   /   2</a:t>
            </a:r>
          </a:p>
        </p:txBody>
      </p:sp>
    </p:spTree>
    <p:extLst>
      <p:ext uri="{BB962C8B-B14F-4D97-AF65-F5344CB8AC3E}">
        <p14:creationId xmlns:p14="http://schemas.microsoft.com/office/powerpoint/2010/main" val="2404328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AE6DAF3D-1B46-47F0-B379-AA559930E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Этажность Прикаспийской впадины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08417F8-BCAB-4EF0-95FE-43F585DE6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A9E0995B-47B0-407D-9D5A-0D51404E9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Глубокие допермские и пермские толщи относятся к слабо обновляемым системам.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577934E-9C80-43B1-AEE0-01AB395DE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0C67F31-59E7-46CE-BFB5-8FFCD1FA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Мезозой-палеогеновый этаж содержит межпластовые напорные воды.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985A033-3DAD-41C0-8587-9503F0700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C9FFD9C-9530-41AB-ADF5-018EC458D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Неоген-четвертичный покров включает безнапорные и субнапорные горизонты.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0C561D6-2875-4158-AAA5-076FB59B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9   /   3</a:t>
            </a:r>
          </a:p>
        </p:txBody>
      </p:sp>
    </p:spTree>
    <p:extLst>
      <p:ext uri="{BB962C8B-B14F-4D97-AF65-F5344CB8AC3E}">
        <p14:creationId xmlns:p14="http://schemas.microsoft.com/office/powerpoint/2010/main" val="5798089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87FF8E7-D24C-449C-90D5-5D2CD4C70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Бассейны Прикаспийской системы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E04BB39-49F3-41B1-8B05-210914A0B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A8A3858-0730-4644-8D12-A5690150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Центрально-Прикаспийский, Эмбенский и Присыртовский.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F5D6F17-96A9-4A0C-B381-F0A203233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D7C097F-AE85-49E6-A24C-EAC25457B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Приуральский и Донгузтау-Примугоджарский.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F4E5F08-A31E-43E0-B14E-9FCD1E6AD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7A02692-BCF2-489A-B086-315C6EEC1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Различия определяются положением относительно бортов, куполов и питающих областей.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B323FAE-F0A6-497E-8C70-E297CE9CB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9   /   4</a:t>
            </a:r>
          </a:p>
        </p:txBody>
      </p:sp>
    </p:spTree>
    <p:extLst>
      <p:ext uri="{BB962C8B-B14F-4D97-AF65-F5344CB8AC3E}">
        <p14:creationId xmlns:p14="http://schemas.microsoft.com/office/powerpoint/2010/main" val="2832001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399CECB-E1B8-4732-96DB-1923E73FB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Центрально-Прикаспийский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A883B32-A08F-4793-AF32-59B9C1D7D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6E8DB9D-B93E-4EEB-A1B2-6C6024023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Соляные купола изменяют залегание водоносных и водоупорных пород.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A44516D-8318-4D13-A131-51C1462CD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F281FC3-0427-48CE-A5C5-926B1929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Чередуются участки активного и затруднённого водообмена.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0E627F2-1260-4443-8BBD-24C60CE66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F560817-14C8-47D2-AB87-3D442E96A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Локально встречаются пресные и слабосолоноватые воды среди минерализованных.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8B4D661-3E62-4149-917B-B29BEA654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9   /   5</a:t>
            </a:r>
          </a:p>
        </p:txBody>
      </p:sp>
    </p:spTree>
    <p:extLst>
      <p:ext uri="{BB962C8B-B14F-4D97-AF65-F5344CB8AC3E}">
        <p14:creationId xmlns:p14="http://schemas.microsoft.com/office/powerpoint/2010/main" val="11732746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9598E22-B100-4FD3-9E2F-7E70EF2C1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Эмбенский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146FA2A-92F2-41F5-99D4-CCA1CA5F5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83B2CF6-085B-4AF6-82F8-E8C58D526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Грунтовые воды распространены в долинах Елека, Хобды, Ойыла, Жема и Сагыза.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462A8791-5451-4947-A95D-33041A014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C32A1D0C-2939-4536-93D8-D9D81586E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Перспективен альб-сеноманский водоносный комплекс.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B46E39E-7B21-4BB3-9199-6F9553DED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94914E6-052D-4E1A-B1EC-C49EEA8F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глубоких юрско-пермских толщах распространены высокоминерализованные воды.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0CE91EE-F5FB-4B26-ADFB-A39EAD824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9   /   6</a:t>
            </a:r>
          </a:p>
        </p:txBody>
      </p:sp>
    </p:spTree>
    <p:extLst>
      <p:ext uri="{BB962C8B-B14F-4D97-AF65-F5344CB8AC3E}">
        <p14:creationId xmlns:p14="http://schemas.microsoft.com/office/powerpoint/2010/main" val="6275683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3AB2860-9484-4482-AEB7-513D992F8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Присыртовский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40F90B7-87F5-4061-8850-21813C885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09679EE-BDC6-4825-81CF-F9988A24B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Казахстан заходит южная часть бассейна у северного борта Прикаспия.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D3C28CC-52D5-4AB5-95E5-961DE4651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2C67C76-B526-453F-A117-AB1B0D1BF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Аллювиальные воды связаны с Уралом, Шынгырлау и их притоками.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7A1F4B6-34C5-4065-8DA4-9223A9129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20C7EEC-200C-434F-98CE-6BAEB20EF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Погружение мезозойских комплексов сопровождается ростом минерализации.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783161B-0973-4477-8B4C-FFFF24D86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9   /   7</a:t>
            </a:r>
          </a:p>
        </p:txBody>
      </p:sp>
    </p:spTree>
    <p:extLst>
      <p:ext uri="{BB962C8B-B14F-4D97-AF65-F5344CB8AC3E}">
        <p14:creationId xmlns:p14="http://schemas.microsoft.com/office/powerpoint/2010/main" val="950353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2455A04-AB60-446B-A19D-062043184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Приуральский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4935112-CE09-401F-BF26-7914E306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EBCBF6C-D09B-493A-B537-EBB506082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Казахстанская часть связана с Актюбинским периклинальным прогибом.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878262F-013A-4336-B14F-D51A3B03C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DD3F08C-EBEF-4E76-A47D-1E47A9CEB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Близкое залегание мезозой-кайнозойских пород создаёт условия питания.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6B85BF90-FB4D-4F73-B0B0-146266052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B3B69EF7-F13D-4EE3-9FF0-26CD5054A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При слабой выдержанности водоупоров формируются взаимосвязанные потоки.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0A06E00-2EA9-48A9-9ADB-AE5726E0F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9   /   8</a:t>
            </a:r>
          </a:p>
        </p:txBody>
      </p:sp>
    </p:spTree>
    <p:extLst>
      <p:ext uri="{BB962C8B-B14F-4D97-AF65-F5344CB8AC3E}">
        <p14:creationId xmlns:p14="http://schemas.microsoft.com/office/powerpoint/2010/main" val="18769015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8ECFBC1-A799-49E7-99AE-17D46FB28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Донгузтау-Примугоджарский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F2BBDB1-5EEF-4F54-BCFA-795820DC2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BB30CCD-5969-4DF7-8798-281A1FA55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Расположен на юго-востоке Прикаспийской впадины.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F0133D4-6FA1-4D4A-B259-20CE85DEA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827D5D2-F6CF-4748-8A21-EDE9E6F60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Верхний кайнозойский этаж отделён от мезозоя региональным водоупором.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968E31D-5B82-4004-A9BC-32A85688F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E446EAD-FF58-44DD-A905-8B9813BEA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Пресные воды тяготеют к Примугоджарской области питания и активному водообмену.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DFC5C40-03F9-4145-8BF0-BCD9D225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9   /   9</a:t>
            </a:r>
          </a:p>
        </p:txBody>
      </p:sp>
    </p:spTree>
    <p:extLst>
      <p:ext uri="{BB962C8B-B14F-4D97-AF65-F5344CB8AC3E}">
        <p14:creationId xmlns:p14="http://schemas.microsoft.com/office/powerpoint/2010/main" val="92938642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724C579A-405F-4698-B8CF-11E983C26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Западно-Сибирская платформа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DB4C404-FA43-44A7-ADB3-784D7DD52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D42B184-5827-48DA-ACFE-10A9BE54C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Северный Казахстан занимает южную окраину платформы.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C793681-AC53-4726-A985-309D7464C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083B2EB-2316-4259-BEAB-9B9662E5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Выделяются Тобольский и Ишим-Иртышский бассейны.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EB1EE09-3386-4501-A752-FB5112CED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4DEA8E0-2FCF-4F0A-9D95-E0060AB3B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строении различаются кайнозойский покров, мезозой-палеогеновые толщи и фундамент.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DEE8335-98CD-4A0C-9AB6-F5E25ACCF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9   /   10</a:t>
            </a:r>
          </a:p>
        </p:txBody>
      </p:sp>
    </p:spTree>
    <p:extLst>
      <p:ext uri="{BB962C8B-B14F-4D97-AF65-F5344CB8AC3E}">
        <p14:creationId xmlns:p14="http://schemas.microsoft.com/office/powerpoint/2010/main" val="1545701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A9055D40-E1C8-4F79-ACC9-81DBDC743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Тобольский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91DF470-C5CF-42D5-B239-F620EA22B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A6A3FE0-9F1D-4983-86CC-C03B9AE56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Важны аллювиальные горизонты и погребённые Лисаковская и Шиелинская долины.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E7F4206-B65C-41AE-A02B-57136D56C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D7ED40F-DC52-48E8-BA9B-8CCB5B63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речных долинах и у областей питания чаще встречаются пресные воды.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9AA71F6-98C5-4FBE-8118-D52AF7818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4C59F2F-6A55-43A7-A513-F69BDEE5D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На слабодренированных междуречьях возрастает роль солоноватых вод.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F653FFD-C181-437E-95A6-3476DA198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9   /   11</a:t>
            </a:r>
          </a:p>
        </p:txBody>
      </p:sp>
    </p:spTree>
    <p:extLst>
      <p:ext uri="{BB962C8B-B14F-4D97-AF65-F5344CB8AC3E}">
        <p14:creationId xmlns:p14="http://schemas.microsoft.com/office/powerpoint/2010/main" val="57045279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713D29F-2F48-4C9A-9C6C-BE806728F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Ишим-Иртышский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A80F332-0BF2-4C48-AC9C-14C484CB3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8D4984F-6055-4B64-84E7-BB01ED82E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Грунтовые воды связаны с аллювием Иртыша, Ишима, Селеты, Оленты и Шидерты.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382F9D3-E2C2-4649-B444-37F141AD6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4991281-26E5-4C04-BADD-937A4B26C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Водоносные комплексы распространены в олигоценовых и меловых отложениях.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EE257AF1-347A-44E6-A36C-954F87FB6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44B48A6-F7BA-41F6-A294-A8DA1EC70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Направление потока и условия питания контролируют изменение качества воды.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D554764-BA41-4232-A15E-6251EF57A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9   /   12</a:t>
            </a:r>
          </a:p>
        </p:txBody>
      </p:sp>
    </p:spTree>
    <p:extLst>
      <p:ext uri="{BB962C8B-B14F-4D97-AF65-F5344CB8AC3E}">
        <p14:creationId xmlns:p14="http://schemas.microsoft.com/office/powerpoint/2010/main" val="205719824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49E3DE71-1B7C-4658-B0B1-24B3CE395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Сравнение платформенных регионов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D8FFB9-78C9-444A-A79B-6326A81F48D1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2895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6819900"/>
              </a:tblGrid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Регион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Определяющие особенности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Прикаспий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Соленосные толщи и соляные купола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Юг Западной Сибири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Аллювий и погребённые долины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Общая основа оценки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Этажность, водообмен и качество воды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E49609D1-3873-41D3-85D6-4A14FA64D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9   /   13</a:t>
            </a:r>
          </a:p>
        </p:txBody>
      </p:sp>
    </p:spTree>
    <p:extLst>
      <p:ext uri="{BB962C8B-B14F-4D97-AF65-F5344CB8AC3E}">
        <p14:creationId xmlns:p14="http://schemas.microsoft.com/office/powerpoint/2010/main" val="21761936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F5EA93D-42D9-4DEC-BC20-D9C2067B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Контрольные вопросы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EA2021A-5262-41E2-AD7A-B22E713DE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1A9F799-9162-4CCF-A1C0-C4F708DA5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 соляные купола влияют на подземные воды Прикаспия?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6D899BC-6A97-4155-914C-D05409774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BFBA98F-4B66-4B2A-B0BE-A2F672BCC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Какие комплексы перспективны в Эмбенском бассейне?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4D33E8FA-E9C8-4BF6-8CDC-223E24012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BB209E92-0AB6-405F-A74C-8E1F823E0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Какова роль погребённых долин в Тобольском бассейне?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E0E45D9-C90F-4FD7-A5E6-672283185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Лекция 9   /   14</a:t>
            </a:r>
          </a:p>
        </p:txBody>
      </p:sp>
    </p:spTree>
    <p:extLst>
      <p:ext uri="{BB962C8B-B14F-4D97-AF65-F5344CB8AC3E}">
        <p14:creationId xmlns:p14="http://schemas.microsoft.com/office/powerpoint/2010/main" val="13114512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2026-10-28T10:10:09.3050000Z</dcterms:created>
  <dcterms:modified xsi:type="dcterms:W3CDTF">2026-10-28T10:10:09.3050000Z</dcterms:modified>
</coreProperties>
</file>