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ce1b81dd4a42e1" /><Relationship Type="http://schemas.openxmlformats.org/officeDocument/2006/relationships/extended-properties" Target="/docProps/app.xml" Id="R2835580ebe2b4c02" /><Relationship Type="http://schemas.openxmlformats.org/officeDocument/2006/relationships/officeDocument" Target="/ppt/presentation.xml" Id="Rc6f6f38405cb49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0b8d7eac8e4197"/>
  </p:sldMasterIdLst>
  <p:notesMasterIdLst>
    <p:notesMasterId xmlns:r="http://schemas.openxmlformats.org/officeDocument/2006/relationships" r:id="Rdaa48d27a9eb40cb"/>
  </p:notesMasterIdLst>
  <p:sldIdLst>
    <p:sldId xmlns:r="http://schemas.openxmlformats.org/officeDocument/2006/relationships" id="256" r:id="R6b6ca2d59a834357"/>
    <p:sldId xmlns:r="http://schemas.openxmlformats.org/officeDocument/2006/relationships" id="257" r:id="Re2e9276faacb4c8b"/>
    <p:sldId xmlns:r="http://schemas.openxmlformats.org/officeDocument/2006/relationships" id="258" r:id="R92ef30f834eb4f06"/>
    <p:sldId xmlns:r="http://schemas.openxmlformats.org/officeDocument/2006/relationships" id="259" r:id="R3c613134a8404b39"/>
    <p:sldId xmlns:r="http://schemas.openxmlformats.org/officeDocument/2006/relationships" id="260" r:id="Rc5956c5ec9904838"/>
    <p:sldId xmlns:r="http://schemas.openxmlformats.org/officeDocument/2006/relationships" id="261" r:id="R45129a8f3111483a"/>
    <p:sldId xmlns:r="http://schemas.openxmlformats.org/officeDocument/2006/relationships" id="262" r:id="R5da5055ef2514a29"/>
    <p:sldId xmlns:r="http://schemas.openxmlformats.org/officeDocument/2006/relationships" id="263" r:id="Rd2d4b33ad94f4f9a"/>
    <p:sldId xmlns:r="http://schemas.openxmlformats.org/officeDocument/2006/relationships" id="264" r:id="R5d5a9d94f40d49fa"/>
    <p:sldId xmlns:r="http://schemas.openxmlformats.org/officeDocument/2006/relationships" id="265" r:id="R98f4d972f35a4fba"/>
    <p:sldId xmlns:r="http://schemas.openxmlformats.org/officeDocument/2006/relationships" id="266" r:id="Rb12f9741b3ec4ca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2345096bc54816" /><Relationship Type="http://schemas.openxmlformats.org/officeDocument/2006/relationships/slideMaster" Target="/ppt/slideMasters/slideMaster1.xml" Id="R690b8d7eac8e4197" /><Relationship Type="http://schemas.openxmlformats.org/officeDocument/2006/relationships/notesMaster" Target="/ppt/notesMasters/notesMaster1.xml" Id="Rdaa48d27a9eb40cb" /><Relationship Type="http://schemas.openxmlformats.org/officeDocument/2006/relationships/presProps" Target="/ppt/presProps.xml" Id="R8bfcdb2b7d58427a" /><Relationship Type="http://schemas.openxmlformats.org/officeDocument/2006/relationships/tableStyles" Target="/ppt/tableStyles.xml" Id="R56b1f9c8ae0540ca" /><Relationship Type="http://schemas.openxmlformats.org/officeDocument/2006/relationships/slide" Target="/ppt/slides/slide1.xml" Id="R6b6ca2d59a834357" /><Relationship Type="http://schemas.openxmlformats.org/officeDocument/2006/relationships/slide" Target="/ppt/slides/slide2.xml" Id="Re2e9276faacb4c8b" /><Relationship Type="http://schemas.openxmlformats.org/officeDocument/2006/relationships/slide" Target="/ppt/slides/slide3.xml" Id="R92ef30f834eb4f06" /><Relationship Type="http://schemas.openxmlformats.org/officeDocument/2006/relationships/slide" Target="/ppt/slides/slide4.xml" Id="R3c613134a8404b39" /><Relationship Type="http://schemas.openxmlformats.org/officeDocument/2006/relationships/slide" Target="/ppt/slides/slide5.xml" Id="Rc5956c5ec9904838" /><Relationship Type="http://schemas.openxmlformats.org/officeDocument/2006/relationships/slide" Target="/ppt/slides/slide6.xml" Id="R45129a8f3111483a" /><Relationship Type="http://schemas.openxmlformats.org/officeDocument/2006/relationships/slide" Target="/ppt/slides/slide7.xml" Id="R5da5055ef2514a29" /><Relationship Type="http://schemas.openxmlformats.org/officeDocument/2006/relationships/slide" Target="/ppt/slides/slide8.xml" Id="Rd2d4b33ad94f4f9a" /><Relationship Type="http://schemas.openxmlformats.org/officeDocument/2006/relationships/slide" Target="/ppt/slides/slide9.xml" Id="R5d5a9d94f40d49fa" /><Relationship Type="http://schemas.openxmlformats.org/officeDocument/2006/relationships/slide" Target="/ppt/slides/slide10.xml" Id="R98f4d972f35a4fba" /><Relationship Type="http://schemas.openxmlformats.org/officeDocument/2006/relationships/slide" Target="/ppt/slides/slide11.xml" Id="Rb12f9741b3ec4ca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f3161835ca4e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1e811f3bc2e4e62" /><Relationship Type="http://schemas.openxmlformats.org/officeDocument/2006/relationships/notesMaster" Target="/ppt/notesMasters/notesMaster1.xml" Id="Re97f9863c52d48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eebcf5371e4c7f" /><Relationship Type="http://schemas.openxmlformats.org/officeDocument/2006/relationships/notesMaster" Target="/ppt/notesMasters/notesMaster1.xml" Id="R30bc3e87dd9e457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2aa9f4fb7d46ec" /><Relationship Type="http://schemas.openxmlformats.org/officeDocument/2006/relationships/notesMaster" Target="/ppt/notesMasters/notesMaster1.xml" Id="Raac6107a0e2342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4a0a36d7bd4367" /><Relationship Type="http://schemas.openxmlformats.org/officeDocument/2006/relationships/notesMaster" Target="/ppt/notesMasters/notesMaster1.xml" Id="R79ebcef5f76149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a1099caf014eb2" /><Relationship Type="http://schemas.openxmlformats.org/officeDocument/2006/relationships/notesMaster" Target="/ppt/notesMasters/notesMaster1.xml" Id="R00f5255c3491430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5764ce6c5b4ba4" /><Relationship Type="http://schemas.openxmlformats.org/officeDocument/2006/relationships/notesMaster" Target="/ppt/notesMasters/notesMaster1.xml" Id="Rfb474d88f76445a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d566112e6c4288" /><Relationship Type="http://schemas.openxmlformats.org/officeDocument/2006/relationships/notesMaster" Target="/ppt/notesMasters/notesMaster1.xml" Id="R35c85deda3554e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f0ad4b2f1f4200" /><Relationship Type="http://schemas.openxmlformats.org/officeDocument/2006/relationships/notesMaster" Target="/ppt/notesMasters/notesMaster1.xml" Id="Rbaee19ee7a6e4f4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054e3f73ec4182" /><Relationship Type="http://schemas.openxmlformats.org/officeDocument/2006/relationships/notesMaster" Target="/ppt/notesMasters/notesMaster1.xml" Id="R70afde50699244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d31f7d73da9492f" /><Relationship Type="http://schemas.openxmlformats.org/officeDocument/2006/relationships/notesMaster" Target="/ppt/notesMasters/notesMaster1.xml" Id="R9eed972d504b43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d3567157c740d9" /><Relationship Type="http://schemas.openxmlformats.org/officeDocument/2006/relationships/notesMaster" Target="/ppt/notesMasters/notesMaster1.xml" Id="R3ab544c8e7644b9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Полная тема лекции: Подземные воды Джунгаро-Тяньшанского региона. Алаколь-Балхашская система артезианских бассейнов пластовых вод. Каратауская система массивов трещинных вод..</a:t>
            </a:r>
          </a:p>
          <a:p xmlns:a="http://schemas.openxmlformats.org/drawingml/2006/main">
            <a:r>
              <a:t>Численные характеристики приведены по учебному материалу и не являются обновлённой оценкой запасов. Обложка: иллюстрация, созданная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Объединяет обновлённые складчатые сооружения и межгорные впадины.</a:t>
            </a:r>
          </a:p>
          <a:p xmlns:a="http://schemas.openxmlformats.org/drawingml/2006/main">
            <a:r>
              <a:t>Трещинные горные массивы соседствуют с бассейнами пластовых вод.</a:t>
            </a:r>
          </a:p>
          <a:p xmlns:a="http://schemas.openxmlformats.org/drawingml/2006/main">
            <a:r>
              <a:t>Разломы, рельеф и горное питание определяют движение подземных вод.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Приурочена к крупной бессточной области юго-востока Казахстана.</a:t>
            </a:r>
          </a:p>
          <a:p xmlns:a="http://schemas.openxmlformats.org/drawingml/2006/main">
            <a:r>
              <a:t>Включает Южно-Балхашский и Алакольский бассейны.</a:t>
            </a:r>
          </a:p>
          <a:p xmlns:a="http://schemas.openxmlformats.org/drawingml/2006/main">
            <a:r>
              <a:t>Горное обрамление питает горизонты предгорий и межгорных впадин.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Впадина заполнена мезозой-кайнозойскими отложениями.</a:t>
            </a:r>
          </a:p>
          <a:p xmlns:a="http://schemas.openxmlformats.org/drawingml/2006/main">
            <a:r>
              <a:t>Коллекторы представлены песками, галечниками и гравийно-галечниками.</a:t>
            </a:r>
          </a:p>
          <a:p xmlns:a="http://schemas.openxmlformats.org/drawingml/2006/main">
            <a:r>
              <a:t>Основные ресурсы связаны с четвертичными и плиоценовыми комплексами.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Потоки в целом направлены от горных сооружений к озеру Балхаш.</a:t>
            </a:r>
          </a:p>
          <a:p xmlns:a="http://schemas.openxmlformats.org/drawingml/2006/main">
            <a:r>
              <a:t>Питание обеспечивают осадки, поверхностные воды и приток из обрамления.</a:t>
            </a:r>
          </a:p>
          <a:p xmlns:a="http://schemas.openxmlformats.org/drawingml/2006/main">
            <a:r>
              <a:t>По данным лекции в направлении стока возрастает минерализация.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Межгорная впадина обрамлена Тарбагатаем, Джунгарским Алатау и соседними поднятиями.</a:t>
            </a:r>
          </a:p>
          <a:p xmlns:a="http://schemas.openxmlformats.org/drawingml/2006/main">
            <a:r>
              <a:t>Глубина фундамента и мощность рыхлого чехла меняются по площади.</a:t>
            </a:r>
          </a:p>
          <a:p xmlns:a="http://schemas.openxmlformats.org/drawingml/2006/main">
            <a:r>
              <a:t>Высокий практический интерес имеют четвертичные и плиоценовые воды.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Включает Большой и Малый Каратау.</a:t>
            </a:r>
          </a:p>
          <a:p xmlns:a="http://schemas.openxmlformats.org/drawingml/2006/main">
            <a:r>
              <a:t>Сильно расчленённый рельеф сочетается с разнообразием палеозойских пород.</a:t>
            </a:r>
          </a:p>
          <a:p xmlns:a="http://schemas.openxmlformats.org/drawingml/2006/main">
            <a:r>
              <a:t>Особенно водообильны трещиноватые и закарстованные карбонатные толщи.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Распространены трещинные, трещинно-карстовые и жильные воды.</a:t>
            </a:r>
          </a:p>
          <a:p xmlns:a="http://schemas.openxmlformats.org/drawingml/2006/main">
            <a:r>
              <a:t>Воды зоны выветривания дренируются современной речной сетью.</a:t>
            </a:r>
          </a:p>
          <a:p xmlns:a="http://schemas.openxmlformats.org/drawingml/2006/main">
            <a:r>
              <a:t>Глубокий карстовый сток связан с разломами и направлен к соседним бассейнам.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Выделяются приповерхностные и более глубокие зоны активной трещиноватости.</a:t>
            </a:r>
          </a:p>
          <a:p xmlns:a="http://schemas.openxmlformats.org/drawingml/2006/main">
            <a:r>
              <a:t>Узлы разломов и карст повышают водообильность отдельных участков.</a:t>
            </a:r>
          </a:p>
          <a:p xmlns:a="http://schemas.openxmlformats.org/drawingml/2006/main">
            <a:r>
              <a:t>Крупные источники представляют естественную разгрузку подземного стока.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В рыхлом чехле впадин важны поровые и пластовые коллекторы.</a:t>
            </a:r>
          </a:p>
          <a:p xmlns:a="http://schemas.openxmlformats.org/drawingml/2006/main">
            <a:r>
              <a:t>В Каратау определяющую роль играют трещины и карст.</a:t>
            </a:r>
          </a:p>
          <a:p xmlns:a="http://schemas.openxmlformats.org/drawingml/2006/main">
            <a:r>
              <a:t>Связь гор и равнин объединяет их в региональную систему питания и разгрузки.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Лекция 10.docx.</a:t>
            </a:r>
          </a:p>
          <a:p xmlns:a="http://schemas.openxmlformats.org/drawingml/2006/main">
            <a:r>
              <a:t>Как формируются воды Южно-Балхашского бассейна?</a:t>
            </a:r>
          </a:p>
          <a:p xmlns:a="http://schemas.openxmlformats.org/drawingml/2006/main">
            <a:r>
              <a:t>Почему карбонатные породы Каратау водообильнее многих других пород?</a:t>
            </a:r>
          </a:p>
          <a:p xmlns:a="http://schemas.openxmlformats.org/drawingml/2006/main">
            <a:r>
              <a:t>Как разломы влияют на разгрузку трещинно-карстовых вод?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69d12e4f30484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7bf96fd8f242a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16a31aeb7545c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33a66053a74bf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0e5fe5dea7431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7c8f802d984a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ED47DB0-3554-487F-93AD-A385F20331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195E8D3-F0E5-455C-A0C3-501412A6C11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F07103A-7E81-4FBA-810E-794A479878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6A7BFC-8D54-440E-BCC1-86310CCCA9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20CAB37-6249-4771-A70D-8E9CECB3A6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CDFF8B9-790E-4437-A177-F527080010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6402FFD-25A1-4395-865A-B5299D3B019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F545600-A3B5-4654-876B-4AAC662931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A068DEE-4CF3-4DD3-8D5E-AFB7F821D4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8ADBEA-4C15-446F-837B-62BDBB6FD6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5e21d1d9fe4ddc" /><Relationship Type="http://schemas.openxmlformats.org/officeDocument/2006/relationships/slideLayout" Target="/ppt/slideLayouts/slideLayout1.xml" Id="Rdc136b9ae61c4995" /><Relationship Type="http://schemas.openxmlformats.org/officeDocument/2006/relationships/slideLayout" Target="/ppt/slideLayouts/slideLayout2.xml" Id="Rbc16f1cb1ee742f4" /><Relationship Type="http://schemas.openxmlformats.org/officeDocument/2006/relationships/slideLayout" Target="/ppt/slideLayouts/slideLayout3.xml" Id="Raa861a7093124da6" /><Relationship Type="http://schemas.openxmlformats.org/officeDocument/2006/relationships/slideLayout" Target="/ppt/slideLayouts/slideLayout4.xml" Id="R2af69a8a60574b7d" /><Relationship Type="http://schemas.openxmlformats.org/officeDocument/2006/relationships/slideLayout" Target="/ppt/slideLayouts/slideLayout5.xml" Id="R3dc0096e15be4984" /><Relationship Type="http://schemas.openxmlformats.org/officeDocument/2006/relationships/slideLayout" Target="/ppt/slideLayouts/slideLayout6.xml" Id="R0339f864a895481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136b9ae61c4995"/>
    <p:sldLayoutId xmlns:r="http://schemas.openxmlformats.org/officeDocument/2006/relationships" id="2147483650" r:id="Rbc16f1cb1ee742f4"/>
    <p:sldLayoutId xmlns:r="http://schemas.openxmlformats.org/officeDocument/2006/relationships" id="2147483651" r:id="Raa861a7093124da6"/>
    <p:sldLayoutId xmlns:r="http://schemas.openxmlformats.org/officeDocument/2006/relationships" id="2147483652" r:id="R2af69a8a60574b7d"/>
    <p:sldLayoutId xmlns:r="http://schemas.openxmlformats.org/officeDocument/2006/relationships" id="2147483653" r:id="R3dc0096e15be4984"/>
    <p:sldLayoutId xmlns:r="http://schemas.openxmlformats.org/officeDocument/2006/relationships" id="2147483654" r:id="R0339f864a895481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ced92a4d6b4d2c" /><Relationship Type="http://schemas.openxmlformats.org/officeDocument/2006/relationships/image" Target="/ppt/media/image.png" Id="Rcdfcf4d841934780" /><Relationship Type="http://schemas.openxmlformats.org/officeDocument/2006/relationships/notesSlide" Target="/ppt/notesSlides/notesSlide1.xml" Id="R016b547fba5f4d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dc78b177264998" /><Relationship Type="http://schemas.openxmlformats.org/officeDocument/2006/relationships/notesSlide" Target="/ppt/notesSlides/notesSlide2.xml" Id="Rd0471dc8ec7145f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e555241a584dae" /><Relationship Type="http://schemas.openxmlformats.org/officeDocument/2006/relationships/notesSlide" Target="/ppt/notesSlides/notesSlide3.xml" Id="Rc3c518cfebe643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07b4a4e6204756" /><Relationship Type="http://schemas.openxmlformats.org/officeDocument/2006/relationships/notesSlide" Target="/ppt/notesSlides/notesSlide4.xml" Id="R303f5b34a39b41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eed78a7eb5404f" /><Relationship Type="http://schemas.openxmlformats.org/officeDocument/2006/relationships/notesSlide" Target="/ppt/notesSlides/notesSlide5.xml" Id="R54808f0f10aa46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be31f410034440" /><Relationship Type="http://schemas.openxmlformats.org/officeDocument/2006/relationships/notesSlide" Target="/ppt/notesSlides/notesSlide6.xml" Id="R6e7297a62fe546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8de6f6bf4149a0" /><Relationship Type="http://schemas.openxmlformats.org/officeDocument/2006/relationships/notesSlide" Target="/ppt/notesSlides/notesSlide7.xml" Id="R2ce3213cddd040e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3a8904d48440ea" /><Relationship Type="http://schemas.openxmlformats.org/officeDocument/2006/relationships/notesSlide" Target="/ppt/notesSlides/notesSlide8.xml" Id="Rf41aca4ea92e46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5089bc63b24c3e" /><Relationship Type="http://schemas.openxmlformats.org/officeDocument/2006/relationships/notesSlide" Target="/ppt/notesSlides/notesSlide9.xml" Id="R6911a0b8d03f459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375cd6c40149f0" /><Relationship Type="http://schemas.openxmlformats.org/officeDocument/2006/relationships/notesSlide" Target="/ppt/notesSlides/notesSlide10.xml" Id="R917c4ed9e0744e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509f172d1d4868" /><Relationship Type="http://schemas.openxmlformats.org/officeDocument/2006/relationships/notesSlide" Target="/ppt/notesSlides/notesSlide11.xml" Id="R104aff05b5f0407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87998B-A349-4AB8-A5FF-9FF16DE092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fcf4d8419347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B753B0BC-5844-461A-B2E0-65D99491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Лекция 10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AD3E4A52-22DD-4E1A-AB15-239C4513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5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Алаколь, Балхаш и Каратау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85AB9DB5-7DFE-4AFD-A164-5F919F40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76925"/>
            <a:ext cx="9048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Региональная гидрогеология</a:t>
            </a:r>
          </a:p>
          <a:p xmlns:a="http://schemas.openxmlformats.org/drawingml/2006/main">
            <a:pPr>
              <a:def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и инженерная геология</a:t>
            </a:r>
          </a:p>
        </p:txBody>
      </p:sp>
    </p:spTree>
    <p:extLst>
      <p:ext uri="{BB962C8B-B14F-4D97-AF65-F5344CB8AC3E}">
        <p14:creationId xmlns:p14="http://schemas.microsoft.com/office/powerpoint/2010/main" val="11176209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E9E832D-98F6-445E-B75C-AE87B480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Джунгаро-Тяньшанский регион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558E210-D5AF-4B84-8F59-1CC2B63ED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A154356-F854-439C-B82D-1064FB6E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Объединяет обновлённые складчатые сооружения и межгорные впадины.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AC2DC48-98A2-4CAE-B5A4-30E7E96F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5265C0BF-88DF-4568-AF7E-BD9C151A7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Трещинные горные массивы соседствуют с бассейнами пластовых вод.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65BD9FE-D941-4FE3-9A74-ECE6733C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F714A31-5074-40AD-9114-16A63D0D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Разломы, рельеф и горное питание определяют движение подземных вод.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57FC532-4153-4D31-A239-8F691F24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2</a:t>
            </a:r>
          </a:p>
        </p:txBody>
      </p:sp>
    </p:spTree>
    <p:extLst>
      <p:ext uri="{BB962C8B-B14F-4D97-AF65-F5344CB8AC3E}">
        <p14:creationId xmlns:p14="http://schemas.microsoft.com/office/powerpoint/2010/main" val="73699771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0933F4A-B108-4983-A7D6-872368D2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Алаколь-Балхашская система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AC348B6-6BC8-4F33-9BEB-9DCF2DC5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3F38BAD-43A1-4F7F-AACB-7F204054D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Приурочена к крупной бессточной области юго-востока Казахстана.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794440E-D261-447B-8E16-1FBA9838A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2FCC8EE-FB9D-4B3B-B59C-A295FA9D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Включает Южно-Балхашский и Алакольский бассейны.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85E3973-9B9A-4EE1-9959-6CBF8DD3E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2C997E6-8C61-403B-A9CC-10A8409F8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Горное обрамление питает горизонты предгорий и межгорных впадин.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787DCCB8-1601-4FFA-AABD-95719F3E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3</a:t>
            </a:r>
          </a:p>
        </p:txBody>
      </p:sp>
    </p:spTree>
    <p:extLst>
      <p:ext uri="{BB962C8B-B14F-4D97-AF65-F5344CB8AC3E}">
        <p14:creationId xmlns:p14="http://schemas.microsoft.com/office/powerpoint/2010/main" val="19267528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B16BAD5-64D7-4088-9DF7-C0043846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Южно-Балхашский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33A3764-B672-4138-B1DA-5D2473A4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A49E5F1-BA52-420C-829C-B3A0BBAFB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Впадина заполнена мезозой-кайнозойскими отложениями.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5207C11A-D0E1-403E-9D93-8623F605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59AA7DB-47AC-4EFF-82AD-406ADC49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Коллекторы представлены песками, галечниками и гравийно-галечниками.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EBC7173-7305-40CD-92DE-E180B9E4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FF9E2FF-8455-442D-A9B7-C080B667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Основные ресурсы связаны с четвертичными и плиоценовыми комплексами.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3F215AA-226D-451B-A76B-11B6CF0A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4</a:t>
            </a:r>
          </a:p>
        </p:txBody>
      </p:sp>
    </p:spTree>
    <p:extLst>
      <p:ext uri="{BB962C8B-B14F-4D97-AF65-F5344CB8AC3E}">
        <p14:creationId xmlns:p14="http://schemas.microsoft.com/office/powerpoint/2010/main" val="14747740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36B4DF0-AA2A-4C1D-B3E2-BB0AC650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Питание и разгрузка Южного Прибалхашья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C574188C-C288-4CC1-84C9-BD71076A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78BF097-67DE-4F1C-A1D9-75231EFC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Потоки в целом направлены от горных сооружений к озеру Балхаш.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3B0AFAE-1296-470B-85AF-E7F04BAB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242716A-8C50-4213-ADF1-66DDC0BD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Питание обеспечивают осадки, поверхностные воды и приток из обрамления.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CAF8ECA-C3FF-4610-AB4F-FD0FDB8B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2CEE89E-D380-49D1-AA1D-A4B54640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По данным лекции в направлении стока возрастает минерализация.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E9D306D-7977-4C63-9B44-A23D82AB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5</a:t>
            </a:r>
          </a:p>
        </p:txBody>
      </p:sp>
    </p:spTree>
    <p:extLst>
      <p:ext uri="{BB962C8B-B14F-4D97-AF65-F5344CB8AC3E}">
        <p14:creationId xmlns:p14="http://schemas.microsoft.com/office/powerpoint/2010/main" val="12445068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18B8EE11-92FF-4E29-B913-18CD6BB3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Алакольский бассейн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646B481-5B2F-48CB-BC35-B04468A7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6A7EEF4-DF6E-46B2-B356-8C9B542F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Межгорная впадина обрамлена Тарбагатаем, Джунгарским Алатау и соседними поднятиями.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E2E5DD8-BFC6-40EA-9DE0-2027A1AB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1B1E0CD-00E6-4520-9F3B-B2DB2FFB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Глубина фундамента и мощность рыхлого чехла меняются по площади.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80F1FECF-D818-4ACA-B791-F7DD32D0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2893C608-D339-41BE-82D5-42EEE6375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Высокий практический интерес имеют четвертичные и плиоценовые воды.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71A0901-381B-449E-885C-D1C5A1C4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6</a:t>
            </a:r>
          </a:p>
        </p:txBody>
      </p:sp>
    </p:spTree>
    <p:extLst>
      <p:ext uri="{BB962C8B-B14F-4D97-AF65-F5344CB8AC3E}">
        <p14:creationId xmlns:p14="http://schemas.microsoft.com/office/powerpoint/2010/main" val="17973570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42EFC3B-245E-4123-BCA9-F24A4869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Каратауская система массивов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D54DA25-C48E-4746-A379-D2F815E7A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B1B267C-D33A-4612-B56A-0CCB4F56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Включает Большой и Малый Каратау.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85F4ABC-5248-47D5-B0D1-9099FCF9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AD5FBA8-4168-4FC2-8CF2-5E6E9788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Сильно расчленённый рельеф сочетается с разнообразием палеозойских пород.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EAD6DDD2-87CB-443B-BCB6-6DB8463CC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E0446B8-8C59-4E1C-B4BE-9F528497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Особенно водообильны трещиноватые и закарстованные карбонатные толщи.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D83D131-EF57-4929-9E2F-9F2DB199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7</a:t>
            </a:r>
          </a:p>
        </p:txBody>
      </p:sp>
    </p:spTree>
    <p:extLst>
      <p:ext uri="{BB962C8B-B14F-4D97-AF65-F5344CB8AC3E}">
        <p14:creationId xmlns:p14="http://schemas.microsoft.com/office/powerpoint/2010/main" val="2812171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7E8C378-AE09-48EE-A383-4CE4822D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Большой Каратау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765B111-A358-4C2D-B04E-A45F207D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1BC69BD-0F0A-40EC-83B8-603E963CF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Распространены трещинные, трещинно-карстовые и жильные воды.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D14DC46-EB4F-4F30-A396-765CBFDD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ABA876A-ED15-4A34-8C3D-B1D2DB02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Воды зоны выветривания дренируются современной речной сетью.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ED79D5F-86EE-47A7-84A3-F9C03FC49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34B504E-5F03-40D6-8956-B57EEE43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Глубокий карстовый сток связан с разломами и направлен к соседним бассейнам.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6666EDF3-9355-4E9F-B5AA-91C9C4685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8</a:t>
            </a:r>
          </a:p>
        </p:txBody>
      </p:sp>
    </p:spTree>
    <p:extLst>
      <p:ext uri="{BB962C8B-B14F-4D97-AF65-F5344CB8AC3E}">
        <p14:creationId xmlns:p14="http://schemas.microsoft.com/office/powerpoint/2010/main" val="5581306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CD8731C-E246-4815-8F56-C0104AE3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Малый Каратау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4063F62-0F62-47C4-9A8A-2374A2E7A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731A316-DBEF-4E2A-92C1-E84F387D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Выделяются приповерхностные и более глубокие зоны активной трещиноватости.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71575739-12B3-468C-BA9E-739C9F63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A973FF0-35EA-4F59-9729-9347274F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Узлы разломов и карст повышают водообильность отдельных участков.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93B8D054-84D0-42F1-A151-FEC755B0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FDE038A-2177-4ED5-AA4C-05A752A8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Крупные источники представляют естественную разгрузку подземного стока.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A74A85A4-0B98-471F-84E7-856A18F7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9</a:t>
            </a:r>
          </a:p>
        </p:txBody>
      </p:sp>
    </p:spTree>
    <p:extLst>
      <p:ext uri="{BB962C8B-B14F-4D97-AF65-F5344CB8AC3E}">
        <p14:creationId xmlns:p14="http://schemas.microsoft.com/office/powerpoint/2010/main" val="11094909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441585C8-1B54-4C02-AE11-F9A6BD1BF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Сравнение бассейнов и массивов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D60D9-15D8-4A7D-BC26-35088663251D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895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6819900"/>
              </a:tblGrid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Структура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Главный тип коллектора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Южный Балхаш и Алаколь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Поровые и пластовые воды рыхлого чехла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Каратау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Трещинные и трещинно-карстовые воды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23900"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Связь структур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Горное питание и разгрузка к впадинам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6D4FEA8-5A27-4F90-AD98-C4732D99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Лекция 10   /   10</a:t>
            </a:r>
          </a:p>
        </p:txBody>
      </p:sp>
    </p:spTree>
    <p:extLst>
      <p:ext uri="{BB962C8B-B14F-4D97-AF65-F5344CB8AC3E}">
        <p14:creationId xmlns:p14="http://schemas.microsoft.com/office/powerpoint/2010/main" val="12855622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76734D4-1794-4652-9165-CC43C427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Контрольные вопросы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95F9CF80-3172-4127-B7A9-5FAB2C2FD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55FCF58-449A-40B8-80BC-B43EAF45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формируются воды Южно-Балхашского бассейна?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277A8DC-A353-4C1C-BCCD-56BD7821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3EC56E5-F2CC-4F11-AD16-2AD8585D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Почему карбонатные породы Каратау водообильнее многих других пород?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20FDED7-D7CA-4BB9-9BA4-61B32602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FAF6656-384C-42AD-80E3-88EB1A5B6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Как разломы влияют на разгрузку трещинно-карстовых вод?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F5AF165-0D3A-4D30-A840-4C11078F0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Лекция 10   /   11</a:t>
            </a:r>
          </a:p>
        </p:txBody>
      </p:sp>
    </p:spTree>
    <p:extLst>
      <p:ext uri="{BB962C8B-B14F-4D97-AF65-F5344CB8AC3E}">
        <p14:creationId xmlns:p14="http://schemas.microsoft.com/office/powerpoint/2010/main" val="13363536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2026-10-28T10:10:13.1080000Z</dcterms:created>
  <dcterms:modified xsi:type="dcterms:W3CDTF">2026-10-28T10:10:13.1080000Z</dcterms:modified>
</coreProperties>
</file>