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5ae9828213414d" /><Relationship Type="http://schemas.openxmlformats.org/officeDocument/2006/relationships/extended-properties" Target="/docProps/app.xml" Id="R22da697af50f4721" /><Relationship Type="http://schemas.openxmlformats.org/officeDocument/2006/relationships/officeDocument" Target="/ppt/presentation.xml" Id="Rb042c89416b643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fdfe3304604688"/>
  </p:sldMasterIdLst>
  <p:notesMasterIdLst>
    <p:notesMasterId xmlns:r="http://schemas.openxmlformats.org/officeDocument/2006/relationships" r:id="R25cd496cce414e0a"/>
  </p:notesMasterIdLst>
  <p:sldIdLst>
    <p:sldId xmlns:r="http://schemas.openxmlformats.org/officeDocument/2006/relationships" id="256" r:id="R4fc9207f72564ad5"/>
    <p:sldId xmlns:r="http://schemas.openxmlformats.org/officeDocument/2006/relationships" id="257" r:id="R154c9e6248df4461"/>
    <p:sldId xmlns:r="http://schemas.openxmlformats.org/officeDocument/2006/relationships" id="258" r:id="Refd84ac30e9b4b4f"/>
    <p:sldId xmlns:r="http://schemas.openxmlformats.org/officeDocument/2006/relationships" id="259" r:id="R63ec1b334b6641f4"/>
    <p:sldId xmlns:r="http://schemas.openxmlformats.org/officeDocument/2006/relationships" id="260" r:id="R0760eedb2a5d4604"/>
    <p:sldId xmlns:r="http://schemas.openxmlformats.org/officeDocument/2006/relationships" id="261" r:id="Rb90d1b7ee3a54f1e"/>
    <p:sldId xmlns:r="http://schemas.openxmlformats.org/officeDocument/2006/relationships" id="262" r:id="Rb03fad66921c4801"/>
    <p:sldId xmlns:r="http://schemas.openxmlformats.org/officeDocument/2006/relationships" id="263" r:id="Rba70758dd04a46f5"/>
    <p:sldId xmlns:r="http://schemas.openxmlformats.org/officeDocument/2006/relationships" id="264" r:id="R0bf97e1fb06c42b9"/>
    <p:sldId xmlns:r="http://schemas.openxmlformats.org/officeDocument/2006/relationships" id="265" r:id="R74112d30904e4401"/>
    <p:sldId xmlns:r="http://schemas.openxmlformats.org/officeDocument/2006/relationships" id="266" r:id="Rd4e4250b478d40ea"/>
    <p:sldId xmlns:r="http://schemas.openxmlformats.org/officeDocument/2006/relationships" id="267" r:id="Rf7cdf9069f204c31"/>
    <p:sldId xmlns:r="http://schemas.openxmlformats.org/officeDocument/2006/relationships" id="268" r:id="Rc7166694d67f49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bdd2d4bee84b9d" /><Relationship Type="http://schemas.openxmlformats.org/officeDocument/2006/relationships/slideMaster" Target="/ppt/slideMasters/slideMaster1.xml" Id="Rb0fdfe3304604688" /><Relationship Type="http://schemas.openxmlformats.org/officeDocument/2006/relationships/notesMaster" Target="/ppt/notesMasters/notesMaster1.xml" Id="R25cd496cce414e0a" /><Relationship Type="http://schemas.openxmlformats.org/officeDocument/2006/relationships/presProps" Target="/ppt/presProps.xml" Id="R24c9cb58ba954abf" /><Relationship Type="http://schemas.openxmlformats.org/officeDocument/2006/relationships/tableStyles" Target="/ppt/tableStyles.xml" Id="R5f6c08aedfe94c8b" /><Relationship Type="http://schemas.openxmlformats.org/officeDocument/2006/relationships/slide" Target="/ppt/slides/slide1.xml" Id="R4fc9207f72564ad5" /><Relationship Type="http://schemas.openxmlformats.org/officeDocument/2006/relationships/slide" Target="/ppt/slides/slide2.xml" Id="R154c9e6248df4461" /><Relationship Type="http://schemas.openxmlformats.org/officeDocument/2006/relationships/slide" Target="/ppt/slides/slide3.xml" Id="Refd84ac30e9b4b4f" /><Relationship Type="http://schemas.openxmlformats.org/officeDocument/2006/relationships/slide" Target="/ppt/slides/slide4.xml" Id="R63ec1b334b6641f4" /><Relationship Type="http://schemas.openxmlformats.org/officeDocument/2006/relationships/slide" Target="/ppt/slides/slide5.xml" Id="R0760eedb2a5d4604" /><Relationship Type="http://schemas.openxmlformats.org/officeDocument/2006/relationships/slide" Target="/ppt/slides/slide6.xml" Id="Rb90d1b7ee3a54f1e" /><Relationship Type="http://schemas.openxmlformats.org/officeDocument/2006/relationships/slide" Target="/ppt/slides/slide7.xml" Id="Rb03fad66921c4801" /><Relationship Type="http://schemas.openxmlformats.org/officeDocument/2006/relationships/slide" Target="/ppt/slides/slide8.xml" Id="Rba70758dd04a46f5" /><Relationship Type="http://schemas.openxmlformats.org/officeDocument/2006/relationships/slide" Target="/ppt/slides/slide9.xml" Id="R0bf97e1fb06c42b9" /><Relationship Type="http://schemas.openxmlformats.org/officeDocument/2006/relationships/slide" Target="/ppt/slides/slide10.xml" Id="R74112d30904e4401" /><Relationship Type="http://schemas.openxmlformats.org/officeDocument/2006/relationships/slide" Target="/ppt/slides/slide11.xml" Id="Rd4e4250b478d40ea" /><Relationship Type="http://schemas.openxmlformats.org/officeDocument/2006/relationships/slide" Target="/ppt/slides/slide12.xml" Id="Rf7cdf9069f204c31" /><Relationship Type="http://schemas.openxmlformats.org/officeDocument/2006/relationships/slide" Target="/ppt/slides/slide13.xml" Id="Rc7166694d67f49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5561516cdc4c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156cbda5664b62" /><Relationship Type="http://schemas.openxmlformats.org/officeDocument/2006/relationships/notesMaster" Target="/ppt/notesMasters/notesMaster1.xml" Id="R10c13671b57d49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a3f497c3834706" /><Relationship Type="http://schemas.openxmlformats.org/officeDocument/2006/relationships/notesMaster" Target="/ppt/notesMasters/notesMaster1.xml" Id="R9081b65928144d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f7adba14b44210" /><Relationship Type="http://schemas.openxmlformats.org/officeDocument/2006/relationships/notesMaster" Target="/ppt/notesMasters/notesMaster1.xml" Id="R9f8773c4b76044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64b13f9a1243ae" /><Relationship Type="http://schemas.openxmlformats.org/officeDocument/2006/relationships/notesMaster" Target="/ppt/notesMasters/notesMaster1.xml" Id="R6bae9a6ced5849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5b2efa13f34b85" /><Relationship Type="http://schemas.openxmlformats.org/officeDocument/2006/relationships/notesMaster" Target="/ppt/notesMasters/notesMaster1.xml" Id="R5dbfa9cf91e34d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d8959883bf4c83" /><Relationship Type="http://schemas.openxmlformats.org/officeDocument/2006/relationships/notesMaster" Target="/ppt/notesMasters/notesMaster1.xml" Id="Rb24464efe7734c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881c8b392b483f" /><Relationship Type="http://schemas.openxmlformats.org/officeDocument/2006/relationships/notesMaster" Target="/ppt/notesMasters/notesMaster1.xml" Id="Rb2d45399ed024f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aa72d1a79e4e7e" /><Relationship Type="http://schemas.openxmlformats.org/officeDocument/2006/relationships/notesMaster" Target="/ppt/notesMasters/notesMaster1.xml" Id="R95e472d389a343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f146edf038401c" /><Relationship Type="http://schemas.openxmlformats.org/officeDocument/2006/relationships/notesMaster" Target="/ppt/notesMasters/notesMaster1.xml" Id="Rb56e483963d54d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d6a9c573b94c50" /><Relationship Type="http://schemas.openxmlformats.org/officeDocument/2006/relationships/notesMaster" Target="/ppt/notesMasters/notesMaster1.xml" Id="Rd871fcda652b44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4af8c34bbb4c5c" /><Relationship Type="http://schemas.openxmlformats.org/officeDocument/2006/relationships/notesMaster" Target="/ppt/notesMasters/notesMaster1.xml" Id="R638f3a712a9b44e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4db1c8d802441c4" /><Relationship Type="http://schemas.openxmlformats.org/officeDocument/2006/relationships/notesMaster" Target="/ppt/notesMasters/notesMaster1.xml" Id="R7b657d491f524b3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5f6a9522154785" /><Relationship Type="http://schemas.openxmlformats.org/officeDocument/2006/relationships/notesMaster" Target="/ppt/notesMasters/notesMaster1.xml" Id="Rb245ca61802247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Полная тема лекции: Подземные воды Джунгаро-Тяньшанского региона. Илийская система артезианских бассейнов пластовых вод. Киргиз-Алатауский и Талас-Угамский массивы трещинных вод.  Джунгарская и Кетмень-Заилийская системы массивов трещинных и пластовых вод  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Крупная межгорная депрессия между Тянь-Шанем и Джунгарским Алатау.</a:t>
            </a:r>
          </a:p>
          <a:p xmlns:a="http://schemas.openxmlformats.org/drawingml/2006/main">
            <a:r>
              <a:t>Река Или и её притоки связывают водосбор с Балхашем.</a:t>
            </a:r>
          </a:p>
          <a:p xmlns:a="http://schemas.openxmlformats.org/drawingml/2006/main">
            <a:r>
              <a:t>Разломы и внутренние поднятия разделяют основные структурные блоки.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Западная часть Илийской впадины между горными поднятиями.</a:t>
            </a:r>
          </a:p>
          <a:p xmlns:a="http://schemas.openxmlformats.org/drawingml/2006/main">
            <a:r>
              <a:t>Фундамент перекрыт плиоцен-четвертичными отложениями.</a:t>
            </a:r>
          </a:p>
          <a:p xmlns:a="http://schemas.openxmlformats.org/drawingml/2006/main">
            <a:r>
              <a:t>Грубообломочные предгорные и песчаные центральные толщи образуют коллекторы.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Глубокая предгорная впадина выполнена мезозой-кайнозойскими образованиями.</a:t>
            </a:r>
          </a:p>
          <a:p xmlns:a="http://schemas.openxmlformats.org/drawingml/2006/main">
            <a:r>
              <a:t>Основной коллектор — мощные грубообломочные отложения конусов выноса.</a:t>
            </a:r>
          </a:p>
          <a:p xmlns:a="http://schemas.openxmlformats.org/drawingml/2006/main">
            <a:r>
              <a:t>В лекции преобладающие воды описаны как пресные, гидрокарбонатные кальциево-натриевые.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Восточная часть Илийской системы связана с глубоким синклинальным прогибом.</a:t>
            </a:r>
          </a:p>
          <a:p xmlns:a="http://schemas.openxmlformats.org/drawingml/2006/main">
            <a:r>
              <a:t>Разломы и моноклинальное строение южного борта определяют этажность.</a:t>
            </a:r>
          </a:p>
          <a:p xmlns:a="http://schemas.openxmlformats.org/drawingml/2006/main">
            <a:r>
              <a:t>Практический интерес имеют грунтовые и субнапорные воды рыхлого чехла.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Сложен протерозойскими и палеозойскими породами с интрузиями.</a:t>
            </a:r>
          </a:p>
          <a:p xmlns:a="http://schemas.openxmlformats.org/drawingml/2006/main">
            <a:r>
              <a:t>Трещинные воды обычно пресные, но водообильность неодинакова.</a:t>
            </a:r>
          </a:p>
          <a:p xmlns:a="http://schemas.openxmlformats.org/drawingml/2006/main">
            <a:r>
              <a:t>Массив участвует в питании пластовых вод предгорных впадин.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Расчленённый рельеф и трещиноватость обеспечивают питание и дренирование.</a:t>
            </a:r>
          </a:p>
          <a:p xmlns:a="http://schemas.openxmlformats.org/drawingml/2006/main">
            <a:r>
              <a:t>В зонах дробления возрастает проницаемость скальных пород.</a:t>
            </a:r>
          </a:p>
          <a:p xmlns:a="http://schemas.openxmlformats.org/drawingml/2006/main">
            <a:r>
              <a:t>Межгорные впадины аккумулируют воды рыхлообломочных кайнозойских отложений.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Кугалинский бассейн связан с бассейном Каратала и разгрузкой в речную сеть.</a:t>
            </a:r>
          </a:p>
          <a:p xmlns:a="http://schemas.openxmlformats.org/drawingml/2006/main">
            <a:r>
              <a:t>Басчий-Конуруленский содержит напорные воды мела и четвертичных отложений.</a:t>
            </a:r>
          </a:p>
          <a:p xmlns:a="http://schemas.openxmlformats.org/drawingml/2006/main">
            <a:r>
              <a:t>Коскудукский включает песчаные горизонты среди глинистых толщ.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Горные хребты разделены межгорными впадинами.</a:t>
            </a:r>
          </a:p>
          <a:p xmlns:a="http://schemas.openxmlformats.org/drawingml/2006/main">
            <a:r>
              <a:t>Перспективны аллювиально-пролювиальные горизонты долин и конусов выноса.</a:t>
            </a:r>
          </a:p>
          <a:p xmlns:a="http://schemas.openxmlformats.org/drawingml/2006/main">
            <a:r>
              <a:t>Трещинные воды палеозоя связаны с зонами выветривания и разломами.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В Кеген-Каркаринском бассейне перспективен плиоцен-четвертичный напорный горизонт.</a:t>
            </a:r>
          </a:p>
          <a:p xmlns:a="http://schemas.openxmlformats.org/drawingml/2006/main">
            <a:r>
              <a:t>Текесская впадина содержит пресные напорные воды рыхлого чехла.</a:t>
            </a:r>
          </a:p>
          <a:p xmlns:a="http://schemas.openxmlformats.org/drawingml/2006/main">
            <a:r>
              <a:t>В Текесском бассейне подземный сток направлен в сторону Китая.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Трещиноватые палеозойские породы сочетаются с карбонатными коллекторами.</a:t>
            </a:r>
          </a:p>
          <a:p xmlns:a="http://schemas.openxmlformats.org/drawingml/2006/main">
            <a:r>
              <a:t>Максимальная водообильность связана с разломами, дроблением и карстом.</a:t>
            </a:r>
          </a:p>
          <a:p xmlns:a="http://schemas.openxmlformats.org/drawingml/2006/main">
            <a:r>
              <a:t>Часть стока разгружается крупными родниками в бассейнах Арыси и Аксу.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Межгорная впадина обрамлена Каратау и Таласским Алатау.</a:t>
            </a:r>
          </a:p>
          <a:p xmlns:a="http://schemas.openxmlformats.org/drawingml/2006/main">
            <a:r>
              <a:t>Предгорный шлейф сложен четвертичными аллювиально-пролювиальными отложениями.</a:t>
            </a:r>
          </a:p>
          <a:p xmlns:a="http://schemas.openxmlformats.org/drawingml/2006/main">
            <a:r>
              <a:t>Пресные воды и родниковая разгрузка связаны с речной системой Терса.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11.docx.</a:t>
            </a:r>
          </a:p>
          <a:p xmlns:a="http://schemas.openxmlformats.org/drawingml/2006/main">
            <a:r>
              <a:t>Какие бассейны составляют Илийскую систему?</a:t>
            </a:r>
          </a:p>
          <a:p xmlns:a="http://schemas.openxmlformats.org/drawingml/2006/main">
            <a:r>
              <a:t>Почему конусы выноса важны для водных ресурсов Алматинской впадины?</a:t>
            </a:r>
          </a:p>
          <a:p xmlns:a="http://schemas.openxmlformats.org/drawingml/2006/main">
            <a:r>
              <a:t>Как взаимосвязаны горные трещинные массивы и межгорные пластовые бассейны?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40b89ad4cf4f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888433aaae4f8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635bf39bd546c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7ab8ee5fb472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043aec15774be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bee82c243d44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BCDF31-FE67-421C-A27E-309C3A11B7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DF9097A-BFC7-484F-B07D-220203D4B8B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11A39D-1F55-4D88-A410-6C7F742DF6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43B282-B6DD-4ECB-AE63-C91A793227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3B9C311-2FA1-4045-BE98-0A6518AC3B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6546A93-C304-4CAC-AB2E-3E722A3DA2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A307DF-2735-475F-9FD0-DC92EB98BD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811D2DE-19BA-44C3-879B-86B019E2E7A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16C41F-A739-4BE6-9180-376E5F4A5C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62FFD00-D739-4462-A751-EBADDD490D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6778fe787e4611" /><Relationship Type="http://schemas.openxmlformats.org/officeDocument/2006/relationships/slideLayout" Target="/ppt/slideLayouts/slideLayout1.xml" Id="R065b46f0b1614ea0" /><Relationship Type="http://schemas.openxmlformats.org/officeDocument/2006/relationships/slideLayout" Target="/ppt/slideLayouts/slideLayout2.xml" Id="R5a383f9922b749da" /><Relationship Type="http://schemas.openxmlformats.org/officeDocument/2006/relationships/slideLayout" Target="/ppt/slideLayouts/slideLayout3.xml" Id="Rd0903573eda74dcd" /><Relationship Type="http://schemas.openxmlformats.org/officeDocument/2006/relationships/slideLayout" Target="/ppt/slideLayouts/slideLayout4.xml" Id="Rea977e89320b4750" /><Relationship Type="http://schemas.openxmlformats.org/officeDocument/2006/relationships/slideLayout" Target="/ppt/slideLayouts/slideLayout5.xml" Id="R31d7830846994c8f" /><Relationship Type="http://schemas.openxmlformats.org/officeDocument/2006/relationships/slideLayout" Target="/ppt/slideLayouts/slideLayout6.xml" Id="Re92e4cb2696743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5b46f0b1614ea0"/>
    <p:sldLayoutId xmlns:r="http://schemas.openxmlformats.org/officeDocument/2006/relationships" id="2147483650" r:id="R5a383f9922b749da"/>
    <p:sldLayoutId xmlns:r="http://schemas.openxmlformats.org/officeDocument/2006/relationships" id="2147483651" r:id="Rd0903573eda74dcd"/>
    <p:sldLayoutId xmlns:r="http://schemas.openxmlformats.org/officeDocument/2006/relationships" id="2147483652" r:id="Rea977e89320b4750"/>
    <p:sldLayoutId xmlns:r="http://schemas.openxmlformats.org/officeDocument/2006/relationships" id="2147483653" r:id="R31d7830846994c8f"/>
    <p:sldLayoutId xmlns:r="http://schemas.openxmlformats.org/officeDocument/2006/relationships" id="2147483654" r:id="Re92e4cb2696743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41fa3daa614005" /><Relationship Type="http://schemas.openxmlformats.org/officeDocument/2006/relationships/image" Target="/ppt/media/image.png" Id="Reb828bb32e874d2a" /><Relationship Type="http://schemas.openxmlformats.org/officeDocument/2006/relationships/notesSlide" Target="/ppt/notesSlides/notesSlide1.xml" Id="R52ef1ae2839b44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2f0609b25f4f26" /><Relationship Type="http://schemas.openxmlformats.org/officeDocument/2006/relationships/notesSlide" Target="/ppt/notesSlides/notesSlide2.xml" Id="R419fd07f47f546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75fb6f5c7b418a" /><Relationship Type="http://schemas.openxmlformats.org/officeDocument/2006/relationships/notesSlide" Target="/ppt/notesSlides/notesSlide3.xml" Id="R76943899109d44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506bdbfce94cde" /><Relationship Type="http://schemas.openxmlformats.org/officeDocument/2006/relationships/notesSlide" Target="/ppt/notesSlides/notesSlide4.xml" Id="Rcfb087cb59044d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37ce449c4c49f7" /><Relationship Type="http://schemas.openxmlformats.org/officeDocument/2006/relationships/notesSlide" Target="/ppt/notesSlides/notesSlide5.xml" Id="R349ec78af8674e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0bba49e50a43a5" /><Relationship Type="http://schemas.openxmlformats.org/officeDocument/2006/relationships/notesSlide" Target="/ppt/notesSlides/notesSlide6.xml" Id="Rff0d669e166d43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1318abe3024ea5" /><Relationship Type="http://schemas.openxmlformats.org/officeDocument/2006/relationships/notesSlide" Target="/ppt/notesSlides/notesSlide7.xml" Id="R8e5b14b35b954f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fd3eb8f4b84053" /><Relationship Type="http://schemas.openxmlformats.org/officeDocument/2006/relationships/notesSlide" Target="/ppt/notesSlides/notesSlide8.xml" Id="Ra5da659568004a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9e43e69f374416" /><Relationship Type="http://schemas.openxmlformats.org/officeDocument/2006/relationships/notesSlide" Target="/ppt/notesSlides/notesSlide9.xml" Id="Rc697bfe187cd44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fd8f8611394e95" /><Relationship Type="http://schemas.openxmlformats.org/officeDocument/2006/relationships/notesSlide" Target="/ppt/notesSlides/notesSlide10.xml" Id="R16e16fa6e76441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c2912df6fb4eca" /><Relationship Type="http://schemas.openxmlformats.org/officeDocument/2006/relationships/notesSlide" Target="/ppt/notesSlides/notesSlide11.xml" Id="R3f5c7540d30744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e08762cccf4e38" /><Relationship Type="http://schemas.openxmlformats.org/officeDocument/2006/relationships/notesSlide" Target="/ppt/notesSlides/notesSlide12.xml" Id="R53269d3a68c74d2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4ee2004a254753" /><Relationship Type="http://schemas.openxmlformats.org/officeDocument/2006/relationships/notesSlide" Target="/ppt/notesSlides/notesSlide13.xml" Id="Rcb3ac28db95d475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12EBCE-FA45-40F9-B4BB-E1A6CB87E6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828bb32e874d2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66ACF283-6B8A-4644-8C84-46F7C221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11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155F40F6-82E2-4808-95EC-A4FEB6EB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Илийская система и горные массивы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EFB53BFF-2019-481F-8944-34D335EA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2169775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3DDC977-B72A-4DFC-A17A-200F1124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Илийская система бассейнов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E0FE19D-3614-4D41-A1DB-BB8269C6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FA8E236-1FE3-4455-9514-EF6C3A05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Крупная межгорная депрессия между Тянь-Шанем и Джунгарским Алатау.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FEB362B-1102-42B2-A09C-663DBEBF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6E0248D-EE66-4DEC-A3E3-B22FB47E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Река Или и её притоки связывают водосбор с Балхашем.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8805BB1-EAD7-4297-A0AC-62DD20A0B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04E15B6-52DD-4925-B231-CC494AF8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и внутренние поднятия разделяют основные структурные блоки.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5FBF67E-2577-4188-8DAA-DFE0C346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2</a:t>
            </a:r>
          </a:p>
        </p:txBody>
      </p:sp>
    </p:spTree>
    <p:extLst>
      <p:ext uri="{BB962C8B-B14F-4D97-AF65-F5344CB8AC3E}">
        <p14:creationId xmlns:p14="http://schemas.microsoft.com/office/powerpoint/2010/main" val="9780463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F2E4C1A-E097-42BB-986B-E9C1B4D5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Копинский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72371CE-4B75-4429-BE82-1C26EA52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FE94AFA-00E7-4F79-B368-F7511642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Западная часть Илийской впадины между горными поднятиями.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7A4133C-DAEE-4E07-A9F1-2A632775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CA1E129-25DF-40CA-B883-E6B53199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Фундамент перекрыт плиоцен-четвертичными отложениями.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3C799C9-C9DA-48E3-BCE9-502087D8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FE976D3-69BA-4612-9A3F-B8BDB66A4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Грубообломочные предгорные и песчаные центральные толщи образуют коллекторы.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1BEE594-3220-4E2A-93FD-20A45F94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3</a:t>
            </a:r>
          </a:p>
        </p:txBody>
      </p:sp>
    </p:spTree>
    <p:extLst>
      <p:ext uri="{BB962C8B-B14F-4D97-AF65-F5344CB8AC3E}">
        <p14:creationId xmlns:p14="http://schemas.microsoft.com/office/powerpoint/2010/main" val="8421313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4166239-4578-493E-B065-1F2DD5FD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Алматинский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3A5B6D9-E063-49B4-AEA9-63BBFDB1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9D7164F-0F17-4E50-AB91-DA14F19D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Глубокая предгорная впадина выполнена мезозой-кайнозойскими образованиями.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96302FA-4E8D-43F7-ADF8-4227A339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5DAFC15-E7DB-4629-B88C-7355ECD6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Основной коллектор — мощные грубообломочные отложения конусов выноса.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E7438EE-AB60-4B11-A53F-4C15419B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818C1F7-A47B-445E-B9C8-8F26BB2C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преобладающие воды описаны как пресные, гидрокарбонатные кальциево-натриевые.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668BAA1-4ECA-4009-8051-5AE24D91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4</a:t>
            </a:r>
          </a:p>
        </p:txBody>
      </p:sp>
    </p:spTree>
    <p:extLst>
      <p:ext uri="{BB962C8B-B14F-4D97-AF65-F5344CB8AC3E}">
        <p14:creationId xmlns:p14="http://schemas.microsoft.com/office/powerpoint/2010/main" val="9287512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05BB9D0-DFEE-4B0A-9C95-E0A9E849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Жаркентский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45CEC12-47EB-4E74-88F5-90750BBA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E1B22F4-35C6-471B-95B1-0F718930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Восточная часть Илийской системы связана с глубоким синклинальным прогибом.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B4629EC-0258-4210-8DC2-9B20EFB7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0FFBEB8-A602-48D9-B27C-02675AE60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 и моноклинальное строение южного борта определяют этажность.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95BE051-A3DF-4BA4-96CF-D17D20E3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12A85F5-A866-4994-8D71-70859E2A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Практический интерес имеют грунтовые и субнапорные воды рыхлого чехла.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140EF17-952F-410C-9561-806CA830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5</a:t>
            </a:r>
          </a:p>
        </p:txBody>
      </p:sp>
    </p:spTree>
    <p:extLst>
      <p:ext uri="{BB962C8B-B14F-4D97-AF65-F5344CB8AC3E}">
        <p14:creationId xmlns:p14="http://schemas.microsoft.com/office/powerpoint/2010/main" val="19377277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79F5438-8E6A-4E58-9D4F-E2F4720B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Киргиз-Алатауский массив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9624F3C-141F-4F90-B298-92B7E8E0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22506A5-FDD9-42A8-911E-3D1E4EBA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Сложен протерозойскими и палеозойскими породами с интрузиями.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308BD53-4ADB-4BBD-A402-FF9C430E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2F40E0E-D313-4B20-A61E-7B02F906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Трещинные воды обычно пресные, но водообильность неодинакова.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2A172ED-268B-4BA5-8AA5-5502C8EB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7A8B7F7-D3EB-49DF-8ECB-982712B3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Массив участвует в питании пластовых вод предгорных впадин.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53BBE46-A153-42FE-9E76-12F8E12B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6</a:t>
            </a:r>
          </a:p>
        </p:txBody>
      </p:sp>
    </p:spTree>
    <p:extLst>
      <p:ext uri="{BB962C8B-B14F-4D97-AF65-F5344CB8AC3E}">
        <p14:creationId xmlns:p14="http://schemas.microsoft.com/office/powerpoint/2010/main" val="2743574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C94B3D6-731C-431A-97EC-EE277C9E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Джунгарская система массивов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29ACA7C-BEBF-48F9-964E-01E36127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CDA92FA-AD45-497B-988C-AFD6AE01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Расчленённый рельеф и трещиноватость обеспечивают питание и дренирование.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D64DC66-8605-4685-B6FA-0EEE87B9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DACA975-35AC-4877-8499-6E1FF250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зонах дробления возрастает проницаемость скальных пород.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5851904-0CB1-4386-B0E2-C1C012A3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E7C1BCA-C796-4E91-8EFE-F33FABB2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Межгорные впадины аккумулируют воды рыхлообломочных кайнозойских отложений.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6C0C986-0B7B-4DF9-89E6-DD5575161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7</a:t>
            </a:r>
          </a:p>
        </p:txBody>
      </p:sp>
    </p:spTree>
    <p:extLst>
      <p:ext uri="{BB962C8B-B14F-4D97-AF65-F5344CB8AC3E}">
        <p14:creationId xmlns:p14="http://schemas.microsoft.com/office/powerpoint/2010/main" val="12037758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571997E-8E47-42ED-A20C-0B6F6F99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Бассейны внутри Джунгарской системы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09F2459-796D-486B-9683-AB9C0854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9057485-22D2-42D5-AF4C-8132ACCB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Кугалинский бассейн связан с бассейном Каратала и разгрузкой в речную сеть.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33AEB61-BA0A-46C8-BD57-CB8D8669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BD57722-9769-44AF-B0EC-34DD40F0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Басчий-Конуруленский содержит напорные воды мела и четвертичных отложений.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6798C03-6707-4CCD-8499-BE8A9AAA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C8A5D8C-3806-4470-825F-0AB85CC0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Коскудукский включает песчаные горизонты среди глинистых толщ.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A110FEE-A538-490B-9261-1FE989F1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8</a:t>
            </a:r>
          </a:p>
        </p:txBody>
      </p:sp>
    </p:spTree>
    <p:extLst>
      <p:ext uri="{BB962C8B-B14F-4D97-AF65-F5344CB8AC3E}">
        <p14:creationId xmlns:p14="http://schemas.microsoft.com/office/powerpoint/2010/main" val="925700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386E142-7FCE-49B7-B99B-45AFB254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Кетмень-Заилийская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F5BFC0E-0B32-400B-B7B0-D580CC2B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A94D7EF-A9C7-4FAE-8C67-C52D080F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Горные хребты разделены межгорными впадинами.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18E9FCA-57A0-46CA-886D-99BF0BD0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83938AA-AF0F-401C-9C85-2FB94D43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Перспективны аллювиально-пролювиальные горизонты долин и конусов выноса.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F6AEE9A-B9F2-482D-9D06-F4984E05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EC3CE70-ED9F-4CD3-BCE7-302CE1BB5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Трещинные воды палеозоя связаны с зонами выветривания и разломами.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76D198C-A5A4-46B8-BA49-3C8D6CCC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9</a:t>
            </a:r>
          </a:p>
        </p:txBody>
      </p:sp>
    </p:spTree>
    <p:extLst>
      <p:ext uri="{BB962C8B-B14F-4D97-AF65-F5344CB8AC3E}">
        <p14:creationId xmlns:p14="http://schemas.microsoft.com/office/powerpoint/2010/main" val="12648830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3449C4A-D119-4AE2-822B-0E715608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Кеген-Каркаринский и Текесский бассейны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F8EA6E9-1D25-479B-80FF-EE4F0264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D280566-EC9A-4C59-AF17-507ED6C9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Кеген-Каркаринском бассейне перспективен плиоцен-четвертичный напорный горизонт.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FBD262D-8F59-45ED-BB24-1F54A308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714D23D-FD7F-4F0D-A3C7-61808FA5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Текесская впадина содержит пресные напорные воды рыхлого чехла.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CC6BC0A-5085-43C9-ADCC-A3E5D1F97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451CB16-41DE-49D3-B70E-759941D6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Текесском бассейне подземный сток направлен в сторону Китая.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119C6F1-BD98-4144-8D42-D6842BF1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10</a:t>
            </a:r>
          </a:p>
        </p:txBody>
      </p:sp>
    </p:spTree>
    <p:extLst>
      <p:ext uri="{BB962C8B-B14F-4D97-AF65-F5344CB8AC3E}">
        <p14:creationId xmlns:p14="http://schemas.microsoft.com/office/powerpoint/2010/main" val="14776615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E666B49-A457-4BE5-80A5-13C98AFD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Талас-Угамский массив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8753D25-3412-45EE-9D4B-53930649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B89B0C6-BFB1-441B-A56F-7A24EAB2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Трещиноватые палеозойские породы сочетаются с карбонатными коллекторами.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08FAC4E-78E7-4A01-8E0B-8F577947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AEEB105-159D-44AC-AC45-F02E5069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Максимальная водообильность связана с разломами, дроблением и карстом.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8FF0C70-8713-4733-A87F-F90ABF25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D576CD9-6388-491F-B864-3ADBAE34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Часть стока разгружается крупными родниками в бассейнах Арыси и Аксу.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FADD5E9-152D-403E-8BB2-F821A51FB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11</a:t>
            </a:r>
          </a:p>
        </p:txBody>
      </p:sp>
    </p:spTree>
    <p:extLst>
      <p:ext uri="{BB962C8B-B14F-4D97-AF65-F5344CB8AC3E}">
        <p14:creationId xmlns:p14="http://schemas.microsoft.com/office/powerpoint/2010/main" val="80438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CDAF586-2109-4F34-A58C-788C9954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Терс-Ащыбулакский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CB47AD7-C1C1-4092-BB77-96C214D0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286801C-C667-4004-9B0E-22FBE5E6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Межгорная впадина обрамлена Каратау и Таласским Алатау.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C8A87E8-A82C-403A-B833-7FF75D07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06530E0-2DA9-455E-80A6-6A7478F4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Предгорный шлейф сложен четвертичными аллювиально-пролювиальными отложениями.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940E72B-7AD8-4454-976D-4F2E83ED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C96A916-7658-428E-A818-4FEE0EAA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Пресные воды и родниковая разгрузка связаны с речной системой Терса.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E2422C0-FB17-4112-8609-1B1AE318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11   /   12</a:t>
            </a:r>
          </a:p>
        </p:txBody>
      </p:sp>
    </p:spTree>
    <p:extLst>
      <p:ext uri="{BB962C8B-B14F-4D97-AF65-F5344CB8AC3E}">
        <p14:creationId xmlns:p14="http://schemas.microsoft.com/office/powerpoint/2010/main" val="14008466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62D0792-4905-4D6D-9496-5714587B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D28B7C9-AB4C-4B6F-A046-EA172024F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25E815B-AE06-4941-AA0B-E7B15A85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бассейны составляют Илийскую систему?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CAD39DC-A02C-47CB-9846-F1E1DD23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3E5793F-0CD7-4630-A4F5-AB2943EC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конусы выноса важны для водных ресурсов Алматинской впадины?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9C02D8F-6A49-4734-8312-21B77D33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4961470-027A-4EF3-B707-8E410A7C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взаимосвязаны горные трещинные массивы и межгорные пластовые бассейны?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BCB4962-2E58-4ACC-A9F1-138D0360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11   /   13</a:t>
            </a:r>
          </a:p>
        </p:txBody>
      </p:sp>
    </p:spTree>
    <p:extLst>
      <p:ext uri="{BB962C8B-B14F-4D97-AF65-F5344CB8AC3E}">
        <p14:creationId xmlns:p14="http://schemas.microsoft.com/office/powerpoint/2010/main" val="7156886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2026-10-28T10:10:16.4790000Z</dcterms:created>
  <dcterms:modified xsi:type="dcterms:W3CDTF">2026-10-28T10:10:16.4790000Z</dcterms:modified>
</coreProperties>
</file>