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c815d35cc14d28" /><Relationship Type="http://schemas.openxmlformats.org/officeDocument/2006/relationships/extended-properties" Target="/docProps/app.xml" Id="Rd3b783d23e5a4497" /><Relationship Type="http://schemas.openxmlformats.org/officeDocument/2006/relationships/officeDocument" Target="/ppt/presentation.xml" Id="Rc1cd6c0be5a54a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def682f2db4784"/>
  </p:sldMasterIdLst>
  <p:notesMasterIdLst>
    <p:notesMasterId xmlns:r="http://schemas.openxmlformats.org/officeDocument/2006/relationships" r:id="R75fc4fd915d14e5d"/>
  </p:notesMasterIdLst>
  <p:sldIdLst>
    <p:sldId xmlns:r="http://schemas.openxmlformats.org/officeDocument/2006/relationships" id="256" r:id="R3bc2c3f39db7490b"/>
    <p:sldId xmlns:r="http://schemas.openxmlformats.org/officeDocument/2006/relationships" id="257" r:id="R5e5706b8b78442eb"/>
    <p:sldId xmlns:r="http://schemas.openxmlformats.org/officeDocument/2006/relationships" id="258" r:id="R03049d2aa5f345e3"/>
    <p:sldId xmlns:r="http://schemas.openxmlformats.org/officeDocument/2006/relationships" id="259" r:id="R1c45460437684abc"/>
    <p:sldId xmlns:r="http://schemas.openxmlformats.org/officeDocument/2006/relationships" id="260" r:id="Rde1dd205e73344c6"/>
    <p:sldId xmlns:r="http://schemas.openxmlformats.org/officeDocument/2006/relationships" id="261" r:id="Rd2c4383e72454465"/>
    <p:sldId xmlns:r="http://schemas.openxmlformats.org/officeDocument/2006/relationships" id="262" r:id="R67487ccb4258458f"/>
    <p:sldId xmlns:r="http://schemas.openxmlformats.org/officeDocument/2006/relationships" id="263" r:id="Rf68ebfcc09a547dd"/>
    <p:sldId xmlns:r="http://schemas.openxmlformats.org/officeDocument/2006/relationships" id="264" r:id="R78fd869bc1ee4883"/>
    <p:sldId xmlns:r="http://schemas.openxmlformats.org/officeDocument/2006/relationships" id="265" r:id="Rcd58c7e5009d4384"/>
    <p:sldId xmlns:r="http://schemas.openxmlformats.org/officeDocument/2006/relationships" id="266" r:id="R257e8b18a28542e8"/>
    <p:sldId xmlns:r="http://schemas.openxmlformats.org/officeDocument/2006/relationships" id="267" r:id="R0f211be863774503"/>
    <p:sldId xmlns:r="http://schemas.openxmlformats.org/officeDocument/2006/relationships" id="268" r:id="Rd4be7e559faf4803"/>
    <p:sldId xmlns:r="http://schemas.openxmlformats.org/officeDocument/2006/relationships" id="269" r:id="R2028701a493a4fa3"/>
    <p:sldId xmlns:r="http://schemas.openxmlformats.org/officeDocument/2006/relationships" id="270" r:id="Rfb4f561dcea24cf7"/>
    <p:sldId xmlns:r="http://schemas.openxmlformats.org/officeDocument/2006/relationships" id="271" r:id="Re07cd5444d4c49c1"/>
    <p:sldId xmlns:r="http://schemas.openxmlformats.org/officeDocument/2006/relationships" id="272" r:id="R1aa82b637ee4451a"/>
    <p:sldId xmlns:r="http://schemas.openxmlformats.org/officeDocument/2006/relationships" id="273" r:id="R2913dc6e42e241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7a457f440f4106" /><Relationship Type="http://schemas.openxmlformats.org/officeDocument/2006/relationships/slideMaster" Target="/ppt/slideMasters/slideMaster1.xml" Id="R84def682f2db4784" /><Relationship Type="http://schemas.openxmlformats.org/officeDocument/2006/relationships/notesMaster" Target="/ppt/notesMasters/notesMaster1.xml" Id="R75fc4fd915d14e5d" /><Relationship Type="http://schemas.openxmlformats.org/officeDocument/2006/relationships/presProps" Target="/ppt/presProps.xml" Id="R003648dfa50d4c16" /><Relationship Type="http://schemas.openxmlformats.org/officeDocument/2006/relationships/tableStyles" Target="/ppt/tableStyles.xml" Id="R93db38ce30dc4325" /><Relationship Type="http://schemas.openxmlformats.org/officeDocument/2006/relationships/slide" Target="/ppt/slides/slide1.xml" Id="R3bc2c3f39db7490b" /><Relationship Type="http://schemas.openxmlformats.org/officeDocument/2006/relationships/slide" Target="/ppt/slides/slide2.xml" Id="R5e5706b8b78442eb" /><Relationship Type="http://schemas.openxmlformats.org/officeDocument/2006/relationships/slide" Target="/ppt/slides/slide3.xml" Id="R03049d2aa5f345e3" /><Relationship Type="http://schemas.openxmlformats.org/officeDocument/2006/relationships/slide" Target="/ppt/slides/slide4.xml" Id="R1c45460437684abc" /><Relationship Type="http://schemas.openxmlformats.org/officeDocument/2006/relationships/slide" Target="/ppt/slides/slide5.xml" Id="Rde1dd205e73344c6" /><Relationship Type="http://schemas.openxmlformats.org/officeDocument/2006/relationships/slide" Target="/ppt/slides/slide6.xml" Id="Rd2c4383e72454465" /><Relationship Type="http://schemas.openxmlformats.org/officeDocument/2006/relationships/slide" Target="/ppt/slides/slide7.xml" Id="R67487ccb4258458f" /><Relationship Type="http://schemas.openxmlformats.org/officeDocument/2006/relationships/slide" Target="/ppt/slides/slide8.xml" Id="Rf68ebfcc09a547dd" /><Relationship Type="http://schemas.openxmlformats.org/officeDocument/2006/relationships/slide" Target="/ppt/slides/slide9.xml" Id="R78fd869bc1ee4883" /><Relationship Type="http://schemas.openxmlformats.org/officeDocument/2006/relationships/slide" Target="/ppt/slides/slide10.xml" Id="Rcd58c7e5009d4384" /><Relationship Type="http://schemas.openxmlformats.org/officeDocument/2006/relationships/slide" Target="/ppt/slides/slide11.xml" Id="R257e8b18a28542e8" /><Relationship Type="http://schemas.openxmlformats.org/officeDocument/2006/relationships/slide" Target="/ppt/slides/slide12.xml" Id="R0f211be863774503" /><Relationship Type="http://schemas.openxmlformats.org/officeDocument/2006/relationships/slide" Target="/ppt/slides/slide13.xml" Id="Rd4be7e559faf4803" /><Relationship Type="http://schemas.openxmlformats.org/officeDocument/2006/relationships/slide" Target="/ppt/slides/slide14.xml" Id="R2028701a493a4fa3" /><Relationship Type="http://schemas.openxmlformats.org/officeDocument/2006/relationships/slide" Target="/ppt/slides/slide15.xml" Id="Rfb4f561dcea24cf7" /><Relationship Type="http://schemas.openxmlformats.org/officeDocument/2006/relationships/slide" Target="/ppt/slides/slide16.xml" Id="Re07cd5444d4c49c1" /><Relationship Type="http://schemas.openxmlformats.org/officeDocument/2006/relationships/slide" Target="/ppt/slides/slide17.xml" Id="R1aa82b637ee4451a" /><Relationship Type="http://schemas.openxmlformats.org/officeDocument/2006/relationships/slide" Target="/ppt/slides/slide18.xml" Id="R2913dc6e42e241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2bf564bc9f42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24d44d02904e1a" /><Relationship Type="http://schemas.openxmlformats.org/officeDocument/2006/relationships/notesMaster" Target="/ppt/notesMasters/notesMaster1.xml" Id="R1717686fa93e4f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b242f418e7443e" /><Relationship Type="http://schemas.openxmlformats.org/officeDocument/2006/relationships/notesMaster" Target="/ppt/notesMasters/notesMaster1.xml" Id="R1a2115f35a7b47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5c2425d64b420f" /><Relationship Type="http://schemas.openxmlformats.org/officeDocument/2006/relationships/notesMaster" Target="/ppt/notesMasters/notesMaster1.xml" Id="R44241ef7580e4f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0cc99162ec42bd" /><Relationship Type="http://schemas.openxmlformats.org/officeDocument/2006/relationships/notesMaster" Target="/ppt/notesMasters/notesMaster1.xml" Id="Rc0d62227011e4d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1ca9b3a3714bd4" /><Relationship Type="http://schemas.openxmlformats.org/officeDocument/2006/relationships/notesMaster" Target="/ppt/notesMasters/notesMaster1.xml" Id="R4f088e1da27349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3d463ca8a94580" /><Relationship Type="http://schemas.openxmlformats.org/officeDocument/2006/relationships/notesMaster" Target="/ppt/notesMasters/notesMaster1.xml" Id="R6f1d01584f6045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977709856f4947" /><Relationship Type="http://schemas.openxmlformats.org/officeDocument/2006/relationships/notesMaster" Target="/ppt/notesMasters/notesMaster1.xml" Id="R94c95dbaa5184a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6339b1125946ab" /><Relationship Type="http://schemas.openxmlformats.org/officeDocument/2006/relationships/notesMaster" Target="/ppt/notesMasters/notesMaster1.xml" Id="Rca76a27ce0f74c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6e066206754ad2" /><Relationship Type="http://schemas.openxmlformats.org/officeDocument/2006/relationships/notesMaster" Target="/ppt/notesMasters/notesMaster1.xml" Id="Rd8d2a24664c344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7bf9ec51d148f3" /><Relationship Type="http://schemas.openxmlformats.org/officeDocument/2006/relationships/notesMaster" Target="/ppt/notesMasters/notesMaster1.xml" Id="R0564cf0a9b2c46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0870cd400248b7" /><Relationship Type="http://schemas.openxmlformats.org/officeDocument/2006/relationships/notesMaster" Target="/ppt/notesMasters/notesMaster1.xml" Id="Reae2472a2f1f456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225518523b241be" /><Relationship Type="http://schemas.openxmlformats.org/officeDocument/2006/relationships/notesMaster" Target="/ppt/notesMasters/notesMaster1.xml" Id="Rb30dc80b034f4d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d19ef6953c4c84" /><Relationship Type="http://schemas.openxmlformats.org/officeDocument/2006/relationships/notesMaster" Target="/ppt/notesMasters/notesMaster1.xml" Id="Rd0a6ab37bfc247b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1bc6d02ce3447f9" /><Relationship Type="http://schemas.openxmlformats.org/officeDocument/2006/relationships/notesMaster" Target="/ppt/notesMasters/notesMaster1.xml" Id="R360de3a6d49941f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516de46cfd45e7" /><Relationship Type="http://schemas.openxmlformats.org/officeDocument/2006/relationships/notesMaster" Target="/ppt/notesMasters/notesMaster1.xml" Id="Rf14b0e2b1d0c4a7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2a55e63755d48f3" /><Relationship Type="http://schemas.openxmlformats.org/officeDocument/2006/relationships/notesMaster" Target="/ppt/notesMasters/notesMaster1.xml" Id="Rc4118e1e05c146b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7cb6f1651a46fd" /><Relationship Type="http://schemas.openxmlformats.org/officeDocument/2006/relationships/notesMaster" Target="/ppt/notesMasters/notesMaster1.xml" Id="R7cfa6acffd58441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9ef0dbeb4b3451a" /><Relationship Type="http://schemas.openxmlformats.org/officeDocument/2006/relationships/notesMaster" Target="/ppt/notesMasters/notesMaster1.xml" Id="Rae4e8a15819f46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Полная тема лекции: Гидрогеологические условия Саяно-Алтайского и Центрально-Казахстанского регионов..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 лекции рассматривается Алтайский массив трещинных вод.</a:t>
            </a:r>
          </a:p>
          <a:p xmlns:a="http://schemas.openxmlformats.org/drawingml/2006/main">
            <a:r>
              <a:t>Горно-складчатые сооружения сочетают зоны выветривания и тектонической трещиноватости.</a:t>
            </a:r>
          </a:p>
          <a:p xmlns:a="http://schemas.openxmlformats.org/drawingml/2006/main">
            <a:r>
              <a:t>Речная сеть и расчленённый рельеф определяют дренирование подземных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Объединяет Рудный, Горный и Южный Алтай.</a:t>
            </a:r>
          </a:p>
          <a:p xmlns:a="http://schemas.openxmlformats.org/drawingml/2006/main">
            <a:r>
              <a:t>Водоносность зависит от литологии, трещиноватости и разломов.</a:t>
            </a:r>
          </a:p>
          <a:p xmlns:a="http://schemas.openxmlformats.org/drawingml/2006/main">
            <a:r>
              <a:t>Горные области питания связаны с долинами и межгорными понижениями.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Сочетает массивы трещинных вод и бассейны пластовых вод.</a:t>
            </a:r>
          </a:p>
          <a:p xmlns:a="http://schemas.openxmlformats.org/drawingml/2006/main">
            <a:r>
              <a:t>Ресурсы резко различаются между скальными поднятиями, карбонатными зонами и впадинами.</a:t>
            </a:r>
          </a:p>
          <a:p xmlns:a="http://schemas.openxmlformats.org/drawingml/2006/main">
            <a:r>
              <a:t>В засушливых условиях особенно важны локальные области питания и аллювиальные коллекторы.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Включает Шу-Таласский и Сарысуйский бассейны.</a:t>
            </a:r>
          </a:p>
          <a:p xmlns:a="http://schemas.openxmlformats.org/drawingml/2006/main">
            <a:r>
              <a:t>Меловые и кайнозойские комплексы формируют пластовые напорные системы.</a:t>
            </a:r>
          </a:p>
          <a:p xmlns:a="http://schemas.openxmlformats.org/drawingml/2006/main">
            <a:r>
              <a:t>Горное обрамление и внутренние поднятия создают участки питания.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Воды аллювия связаны с долинами Шу, Таласа, Ассы, Сарысу и Курагаты.</a:t>
            </a:r>
          </a:p>
          <a:p xmlns:a="http://schemas.openxmlformats.org/drawingml/2006/main">
            <a:r>
              <a:t>В предгорьях чаще встречаются пресные воды; к равнине минерализация возрастает.</a:t>
            </a:r>
          </a:p>
          <a:p xmlns:a="http://schemas.openxmlformats.org/drawingml/2006/main">
            <a:r>
              <a:t>Меловые отложения погружаются к центру бассейна и содержат напорные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Бишкекский бассейн питается у Киргизского Алатау и Кендыктаса.</a:t>
            </a:r>
          </a:p>
          <a:p xmlns:a="http://schemas.openxmlformats.org/drawingml/2006/main">
            <a:r>
              <a:t>Тараз-Коскудукский и Фурмановский связаны с отдельными прогибами.</a:t>
            </a:r>
          </a:p>
          <a:p xmlns:a="http://schemas.openxmlformats.org/drawingml/2006/main">
            <a:r>
              <a:t>Зоны разгрузки приурочены к речным долинам и тектоническим нарушениям.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Питание связано с Каратау, Сарысу-Тенизским поднятием и Бетпак-Далой.</a:t>
            </a:r>
          </a:p>
          <a:p xmlns:a="http://schemas.openxmlformats.org/drawingml/2006/main">
            <a:r>
              <a:t>Разгрузка концентрируется во впадинах и озёрных котловинах.</a:t>
            </a:r>
          </a:p>
          <a:p xmlns:a="http://schemas.openxmlformats.org/drawingml/2006/main">
            <a:r>
              <a:t>Выделяются Сузак-Байкадамский, Тасбулакский и Кокпансорский бассейны.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 расчленённых скальных участках создаются условия формирования пресных вод.</a:t>
            </a:r>
          </a:p>
          <a:p xmlns:a="http://schemas.openxmlformats.org/drawingml/2006/main">
            <a:r>
              <a:t>Слабодренированные межсопочные понижения могут содержать минерализованные воды.</a:t>
            </a:r>
          </a:p>
          <a:p xmlns:a="http://schemas.openxmlformats.org/drawingml/2006/main">
            <a:r>
              <a:t>В Тенизском бассейне качество меняется от краёв к внутренней части.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 Улытау пресные воды связаны с активным водообменом и прирусловым аллювием.</a:t>
            </a:r>
          </a:p>
          <a:p xmlns:a="http://schemas.openxmlformats.org/drawingml/2006/main">
            <a:r>
              <a:t>В Кенгирском массиве перспективны трещиноватые и закарстованные известняки.</a:t>
            </a:r>
          </a:p>
          <a:p xmlns:a="http://schemas.openxmlformats.org/drawingml/2006/main">
            <a:r>
              <a:t>Разломы увеличивают глубину проницаемых зон и локальную водообильность.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Карагандинский массив связан с одноимённой синклинальной зоной.</a:t>
            </a:r>
          </a:p>
          <a:p xmlns:a="http://schemas.openxmlformats.org/drawingml/2006/main">
            <a:r>
              <a:t>Тектурмасский включает метаморфические и интрузивные породы, а также рыхлые долинные отложения.</a:t>
            </a:r>
          </a:p>
          <a:p xmlns:a="http://schemas.openxmlformats.org/drawingml/2006/main">
            <a:r>
              <a:t>Локальная трещиноватость и карбонатные толщи определяют перспективы отдельных участков.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Жезказганская впадина сочетает грунтовые воды покрова и напорные воды палеозоя.</a:t>
            </a:r>
          </a:p>
          <a:p xmlns:a="http://schemas.openxmlformats.org/drawingml/2006/main">
            <a:r>
              <a:t>В Атасуском массиве засушливость и слабое дренирование ограничивают питание.</a:t>
            </a:r>
          </a:p>
          <a:p xmlns:a="http://schemas.openxmlformats.org/drawingml/2006/main">
            <a:r>
              <a:t>Участки разломов и аллювиальные долины требуют отдельной оценки.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В Северном Прибалхашье важны долины Жамши, Токрау, Аягоза и других рек.</a:t>
            </a:r>
          </a:p>
          <a:p xmlns:a="http://schemas.openxmlformats.org/drawingml/2006/main">
            <a:r>
              <a:t>Бетпакдалинский массив в целом характеризуется невысокой обводнённостью.</a:t>
            </a:r>
          </a:p>
          <a:p xmlns:a="http://schemas.openxmlformats.org/drawingml/2006/main">
            <a:r>
              <a:t>Водообильные зоны нарушений локальны, минерализация существенно меняется.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Низкогорные и мелкосопочные структуры образуют часть Иртыш-Балхашского водораздела.</a:t>
            </a:r>
          </a:p>
          <a:p xmlns:a="http://schemas.openxmlformats.org/drawingml/2006/main">
            <a:r>
              <a:t>Массив граничит с Алтаем, Зайсаном, Саур-Тарбагатаем и Алакольской областью.</a:t>
            </a:r>
          </a:p>
          <a:p xmlns:a="http://schemas.openxmlformats.org/drawingml/2006/main">
            <a:r>
              <a:t>Условия питания и водоносность зависят от трещиноватости и развития рыхлого покрова.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Межгорная впадина между Алтаем и Саур-Тарбагатаем.</a:t>
            </a:r>
          </a:p>
          <a:p xmlns:a="http://schemas.openxmlformats.org/drawingml/2006/main">
            <a:r>
              <a:t>Грунтовые потоки конусов выноса направлены к озеру Зайсан.</a:t>
            </a:r>
          </a:p>
          <a:p xmlns:a="http://schemas.openxmlformats.org/drawingml/2006/main">
            <a:r>
              <a:t>В лекции четвертичные воды описаны преимущественно как пресные гидрокарбонатные кальциевые.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Аллювиальные воды развиты в долинах Аягоза, Кокпекты и других рек.</a:t>
            </a:r>
          </a:p>
          <a:p xmlns:a="http://schemas.openxmlformats.org/drawingml/2006/main">
            <a:r>
              <a:t>Горные трещинные породы и долинные коллекторы образуют связанные системы.</a:t>
            </a:r>
          </a:p>
          <a:p xmlns:a="http://schemas.openxmlformats.org/drawingml/2006/main">
            <a:r>
              <a:t>Ресурсная оценка учитывает различия между горным питанием и равнинным дренированием.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Наиболее перспективные коллекторы не всегда совпадают с общей площадью структуры.</a:t>
            </a:r>
          </a:p>
          <a:p xmlns:a="http://schemas.openxmlformats.org/drawingml/2006/main">
            <a:r>
              <a:t>Важны карбонатные зоны, разломы и песчано-галечный аллювий.</a:t>
            </a:r>
          </a:p>
          <a:p xmlns:a="http://schemas.openxmlformats.org/drawingml/2006/main">
            <a:r>
              <a:t>Слабый водообмен и аридность способствуют ухудшению качества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12.docx.</a:t>
            </a:r>
          </a:p>
          <a:p xmlns:a="http://schemas.openxmlformats.org/drawingml/2006/main">
            <a:r>
              <a:t>Как различаются условия формирования вод Алтая и Центрального Казахстана?</a:t>
            </a:r>
          </a:p>
          <a:p xmlns:a="http://schemas.openxmlformats.org/drawingml/2006/main">
            <a:r>
              <a:t>Какова роль карбонатных коллекторов и речных долин?</a:t>
            </a:r>
          </a:p>
          <a:p xmlns:a="http://schemas.openxmlformats.org/drawingml/2006/main">
            <a:r>
              <a:t>Почему ресурсы соседних массивов и впадин неодинаковы?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de74b9850b4d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d34ee0ab3448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8126ce5c6d476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112990ffb7427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6f0eb5667c45e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b3514ffdd446c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0DE29C4-F2B4-45D5-867A-78A332EE08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31D17E9-2CE9-4940-9843-9F2D9FE9663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1284109-D964-4D4D-98BF-B95DE671CA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F24E69-A7CA-41F4-AE80-59E8C5883E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CD5E028-8273-4D69-8FC5-4D576219C2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8DC144-B680-414C-9227-418156C0B4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A30F8F-4444-49DA-999F-2899D5CC58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2628B4C-D94A-4BCB-8CD1-27754A7E12B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3EA285-763C-49A0-8F2F-24742BACD5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76AE537-C01F-45A8-ADFA-842BCEEEE0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d8e5802ba24a88" /><Relationship Type="http://schemas.openxmlformats.org/officeDocument/2006/relationships/slideLayout" Target="/ppt/slideLayouts/slideLayout1.xml" Id="R3a12d76cd20b4b0a" /><Relationship Type="http://schemas.openxmlformats.org/officeDocument/2006/relationships/slideLayout" Target="/ppt/slideLayouts/slideLayout2.xml" Id="R00abc01a68b54dde" /><Relationship Type="http://schemas.openxmlformats.org/officeDocument/2006/relationships/slideLayout" Target="/ppt/slideLayouts/slideLayout3.xml" Id="Rc8780b4dc9a34796" /><Relationship Type="http://schemas.openxmlformats.org/officeDocument/2006/relationships/slideLayout" Target="/ppt/slideLayouts/slideLayout4.xml" Id="R9c8cfe984a6f4e0d" /><Relationship Type="http://schemas.openxmlformats.org/officeDocument/2006/relationships/slideLayout" Target="/ppt/slideLayouts/slideLayout5.xml" Id="Rd5b0d9e18d5842dd" /><Relationship Type="http://schemas.openxmlformats.org/officeDocument/2006/relationships/slideLayout" Target="/ppt/slideLayouts/slideLayout6.xml" Id="R93bc6a823b714a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12d76cd20b4b0a"/>
    <p:sldLayoutId xmlns:r="http://schemas.openxmlformats.org/officeDocument/2006/relationships" id="2147483650" r:id="R00abc01a68b54dde"/>
    <p:sldLayoutId xmlns:r="http://schemas.openxmlformats.org/officeDocument/2006/relationships" id="2147483651" r:id="Rc8780b4dc9a34796"/>
    <p:sldLayoutId xmlns:r="http://schemas.openxmlformats.org/officeDocument/2006/relationships" id="2147483652" r:id="R9c8cfe984a6f4e0d"/>
    <p:sldLayoutId xmlns:r="http://schemas.openxmlformats.org/officeDocument/2006/relationships" id="2147483653" r:id="Rd5b0d9e18d5842dd"/>
    <p:sldLayoutId xmlns:r="http://schemas.openxmlformats.org/officeDocument/2006/relationships" id="2147483654" r:id="R93bc6a823b714a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9e9a888ef94ac9" /><Relationship Type="http://schemas.openxmlformats.org/officeDocument/2006/relationships/image" Target="/ppt/media/image.png" Id="Rc203b41de82b4dda" /><Relationship Type="http://schemas.openxmlformats.org/officeDocument/2006/relationships/notesSlide" Target="/ppt/notesSlides/notesSlide1.xml" Id="R7eadc5fe9d8a4d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32217c44a4df7" /><Relationship Type="http://schemas.openxmlformats.org/officeDocument/2006/relationships/notesSlide" Target="/ppt/notesSlides/notesSlide2.xml" Id="R311fceb0e22049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b5090900ec45c9" /><Relationship Type="http://schemas.openxmlformats.org/officeDocument/2006/relationships/notesSlide" Target="/ppt/notesSlides/notesSlide3.xml" Id="Rbce3414a755440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7fe6249c5c4cf0" /><Relationship Type="http://schemas.openxmlformats.org/officeDocument/2006/relationships/notesSlide" Target="/ppt/notesSlides/notesSlide4.xml" Id="Rfd59d7a81b604c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78b895e6774064" /><Relationship Type="http://schemas.openxmlformats.org/officeDocument/2006/relationships/notesSlide" Target="/ppt/notesSlides/notesSlide5.xml" Id="Rd97bb2839a4b42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18481654904a69" /><Relationship Type="http://schemas.openxmlformats.org/officeDocument/2006/relationships/notesSlide" Target="/ppt/notesSlides/notesSlide6.xml" Id="Re5a769171ebb48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bcf447fb494f14" /><Relationship Type="http://schemas.openxmlformats.org/officeDocument/2006/relationships/notesSlide" Target="/ppt/notesSlides/notesSlide7.xml" Id="R05ee405c30d74c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48e6094e8546e3" /><Relationship Type="http://schemas.openxmlformats.org/officeDocument/2006/relationships/notesSlide" Target="/ppt/notesSlides/notesSlide8.xml" Id="R205fda5a500a4f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06e92cec7f48f0" /><Relationship Type="http://schemas.openxmlformats.org/officeDocument/2006/relationships/notesSlide" Target="/ppt/notesSlides/notesSlide9.xml" Id="Rfb6e84b4edbd40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909cdfc9d9469f" /><Relationship Type="http://schemas.openxmlformats.org/officeDocument/2006/relationships/notesSlide" Target="/ppt/notesSlides/notesSlide10.xml" Id="Rc9c2806ac0ad4dd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889735abbc4d9c" /><Relationship Type="http://schemas.openxmlformats.org/officeDocument/2006/relationships/notesSlide" Target="/ppt/notesSlides/notesSlide11.xml" Id="R6205d6bc437a4e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949619f30e4d43" /><Relationship Type="http://schemas.openxmlformats.org/officeDocument/2006/relationships/notesSlide" Target="/ppt/notesSlides/notesSlide12.xml" Id="R7d2851fc5c8c49e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d7ddcb3004c92" /><Relationship Type="http://schemas.openxmlformats.org/officeDocument/2006/relationships/notesSlide" Target="/ppt/notesSlides/notesSlide13.xml" Id="R2d031998d2364a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bbcf7b3154627" /><Relationship Type="http://schemas.openxmlformats.org/officeDocument/2006/relationships/notesSlide" Target="/ppt/notesSlides/notesSlide14.xml" Id="R0bbd9eff0ae0437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2317145dde4c93" /><Relationship Type="http://schemas.openxmlformats.org/officeDocument/2006/relationships/notesSlide" Target="/ppt/notesSlides/notesSlide15.xml" Id="R8950bff076be40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3b0421387d47d5" /><Relationship Type="http://schemas.openxmlformats.org/officeDocument/2006/relationships/notesSlide" Target="/ppt/notesSlides/notesSlide16.xml" Id="Rbd797ef1d2c7474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bf4238816a45e1" /><Relationship Type="http://schemas.openxmlformats.org/officeDocument/2006/relationships/notesSlide" Target="/ppt/notesSlides/notesSlide17.xml" Id="R61ba26f7725147a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6bbb0e82e4243" /><Relationship Type="http://schemas.openxmlformats.org/officeDocument/2006/relationships/notesSlide" Target="/ppt/notesSlides/notesSlide18.xml" Id="R8c39f003ec8f43c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EA93A-6504-491C-91FA-D3627F03D7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3b41de82b4d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5557FA6B-C012-4EF4-B943-FCDD7E86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12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79AECA3A-B73F-442B-9CC2-4797B89F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Алтай и Центральный Казахстан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0FA1223F-C82E-49E8-9ABA-C9EDFAC8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5288656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6E67DB1-A5D8-405E-B9F0-124E0D10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Саяно-Алтайский регион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F301AF7-2029-4E54-B74B-CDC21D25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E78771B-3DA0-47D1-87D6-EDBF940C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рассматривается Алтайский массив трещинных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4683DEA-4F15-439F-86CE-A5349BB7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BB205CC-EA04-4D87-8998-ABCB662E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Горно-складчатые сооружения сочетают зоны выветривания и тектонической трещиноватости.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884893C-37BF-407E-943E-4E96D087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08F005C-CE62-4175-8EB0-5D02E76A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Речная сеть и расчленённый рельеф определяют дренирование подземных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6BB888D-5C22-4904-842D-B4444CC7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2</a:t>
            </a:r>
          </a:p>
        </p:txBody>
      </p:sp>
    </p:spTree>
    <p:extLst>
      <p:ext uri="{BB962C8B-B14F-4D97-AF65-F5344CB8AC3E}">
        <p14:creationId xmlns:p14="http://schemas.microsoft.com/office/powerpoint/2010/main" val="19328673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AE411CF-3600-4DB7-8BC5-A917303E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Алтайский массив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163CD83-FB46-4650-A396-E0EFA42E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D1892E5-F90B-4FAB-88AF-BA0BEDE7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Объединяет Рудный, Горный и Южный Алтай.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AC42086-4E90-4EFC-8362-D72DF4EE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EB2C649-8CC1-439E-A2D4-120F06B3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Водоносность зависит от литологии, трещиноватости и разломов.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53093B8-EE7B-4A93-86B3-A0C2BDF1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F79FF29-F8A7-4C6A-BBD8-72C68E1D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Горные области питания связаны с долинами и межгорными понижениями.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63C5BAE-8FBC-405B-9583-9DCA4492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3</a:t>
            </a:r>
          </a:p>
        </p:txBody>
      </p:sp>
    </p:spTree>
    <p:extLst>
      <p:ext uri="{BB962C8B-B14F-4D97-AF65-F5344CB8AC3E}">
        <p14:creationId xmlns:p14="http://schemas.microsoft.com/office/powerpoint/2010/main" val="8114404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014F859-8463-46D8-9789-ECC66B80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Центрально-Казахстанский регион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47491C2-9070-4F93-942B-6E8A752F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6E22C8B-28C5-42D8-A498-B604E4A0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Сочетает массивы трещинных вод и бассейны пластовых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6FE33BC-0631-498D-9F0D-CFFF8C0E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36E7600-DFD8-4B98-85FD-4D7EE081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Ресурсы резко различаются между скальными поднятиями, карбонатными зонами и впадинами.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9FE03C1-ACE7-4E03-AA0D-C60AE4E0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6FA2FD6-2F3D-4B92-8907-FC46193C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засушливых условиях особенно важны локальные области питания и аллювиальные коллекторы.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37D5ABE-8819-4412-AB81-E75487C0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4</a:t>
            </a:r>
          </a:p>
        </p:txBody>
      </p:sp>
    </p:spTree>
    <p:extLst>
      <p:ext uri="{BB962C8B-B14F-4D97-AF65-F5344CB8AC3E}">
        <p14:creationId xmlns:p14="http://schemas.microsoft.com/office/powerpoint/2010/main" val="5770364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F75A3D3-CC06-4055-B98B-F551B742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Шу-Сарысуйская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56AA832-9FE1-4CEA-BEA2-0883F651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67374FA-C50C-45E0-9D51-00C66D8DD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Включает Шу-Таласский и Сарысуйский бассейны.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F7A46E1-9220-4464-97F4-34B560CEF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CBC1F1F-29C4-462B-971B-3AA0637B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Меловые и кайнозойские комплексы формируют пластовые напорные системы.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65DE0C9-3B8D-486E-8CD3-57FAF655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D50BE70-87A0-4518-B54C-79C62B4B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Горное обрамление и внутренние поднятия создают участки питания.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37764D4-CE9C-4E91-8007-5D8A100D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5</a:t>
            </a:r>
          </a:p>
        </p:txBody>
      </p:sp>
    </p:spTree>
    <p:extLst>
      <p:ext uri="{BB962C8B-B14F-4D97-AF65-F5344CB8AC3E}">
        <p14:creationId xmlns:p14="http://schemas.microsoft.com/office/powerpoint/2010/main" val="7495607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78978F5-7669-4711-8BD5-11B8D4F2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Шу-Таласский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2B7D27D-4929-4438-A3B6-0900F210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D1EEA7B-1B2C-46A0-AD35-B81FA989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Воды аллювия связаны с долинами Шу, Таласа, Ассы, Сарысу и Курагаты.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EDD11B1-3393-487E-8DE3-8A13A3A6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4D8BA10-118F-41E6-8994-E8A0B7CC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предгорьях чаще встречаются пресные воды; к равнине минерализация возрастает.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80E4061-6046-4040-8038-F0084A0C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66B1E22-3539-42A5-99E6-FAEF7DD2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Меловые отложения погружаются к центру бассейна и содержат напорные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DFFE4C6-4B54-4B90-A472-79E0504C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6</a:t>
            </a:r>
          </a:p>
        </p:txBody>
      </p:sp>
    </p:spTree>
    <p:extLst>
      <p:ext uri="{BB962C8B-B14F-4D97-AF65-F5344CB8AC3E}">
        <p14:creationId xmlns:p14="http://schemas.microsoft.com/office/powerpoint/2010/main" val="5430969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7DD9935-1073-4172-AD8C-D85E5650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Бассейны Шу-Таласской системы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8A59C41-4F7D-4EAB-8D1E-7759B5B3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CC2627E-9C24-4B5B-AA4E-C3705339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Бишкекский бассейн питается у Киргизского Алатау и Кендыктаса.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93F22AE-818D-4C77-AFB5-1DA27FB2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20A2261-3417-4432-9EAF-298A8C34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Тараз-Коскудукский и Фурмановский связаны с отдельными прогибами.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E874DCE-0338-491E-BCA9-26A850D0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4554577-8959-4EDD-8C0B-9FDA9F08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Зоны разгрузки приурочены к речным долинам и тектоническим нарушениям.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CBDF422-F4B4-4705-8D5B-7E60B78D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7</a:t>
            </a:r>
          </a:p>
        </p:txBody>
      </p:sp>
    </p:spTree>
    <p:extLst>
      <p:ext uri="{BB962C8B-B14F-4D97-AF65-F5344CB8AC3E}">
        <p14:creationId xmlns:p14="http://schemas.microsoft.com/office/powerpoint/2010/main" val="2434595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F641BF8-70FB-4726-8DFF-EC414BBD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Сарысуйский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26E39DF-254B-47FB-BFBB-951AD159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5E2D16F-1038-409A-AF07-AC4A32B4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Питание связано с Каратау, Сарысу-Тенизским поднятием и Бетпак-Далой.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23DC82F-5590-4E58-9069-EB389FE2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1BB8182-1620-45E4-A996-1810CCE2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Разгрузка концентрируется во впадинах и озёрных котловинах.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551DE39-268C-4DBC-ADC9-ACCFD7F2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DB57879-E155-4C3A-8EDD-0FD058E2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Выделяются Сузак-Байкадамский, Тасбулакский и Кокпансорский бассейны.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F5D5379-8F32-4336-B3A5-92801468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8</a:t>
            </a:r>
          </a:p>
        </p:txBody>
      </p:sp>
    </p:spTree>
    <p:extLst>
      <p:ext uri="{BB962C8B-B14F-4D97-AF65-F5344CB8AC3E}">
        <p14:creationId xmlns:p14="http://schemas.microsoft.com/office/powerpoint/2010/main" val="7092733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EB325C3-6D97-4DF0-A5E9-2EC41073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Кокшетау-Экибастузский массив и Тениз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8D63459-B413-4F79-ACA5-F5BFF67B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D89365E-509A-4150-A5E9-729176CE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расчленённых скальных участках создаются условия формирования пресных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6B64B7B-1277-4852-A467-030C9A04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108F727-B488-461B-A7F7-09FC6896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Слабодренированные межсопочные понижения могут содержать минерализованные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D22E7F1-28BC-45AE-8E05-4D08D47B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9D66A55-B379-4523-A393-997C01D2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Тенизском бассейне качество меняется от краёв к внутренней части.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F11C5C2-AC5E-4757-853C-D9A3CF13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9</a:t>
            </a:r>
          </a:p>
        </p:txBody>
      </p:sp>
    </p:spTree>
    <p:extLst>
      <p:ext uri="{BB962C8B-B14F-4D97-AF65-F5344CB8AC3E}">
        <p14:creationId xmlns:p14="http://schemas.microsoft.com/office/powerpoint/2010/main" val="21332735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7357EB3-50BA-4237-8E0B-369A04D6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Улытауский и Кенгирский массивы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2E08324-8297-4570-AC93-7E62329B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F1A9E3B-5AD8-49D3-AC02-7F4B4515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Улытау пресные воды связаны с активным водообменом и прирусловым аллювием.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BA7FA06-F7BE-4A5A-BB57-FC44BF01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29F6FB6-6980-4941-B2B4-C34E30A4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Кенгирском массиве перспективны трещиноватые и закарстованные известняки.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EC87D85-71CA-464C-B4C5-D2452F72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CC47E87-65F9-4AA1-A2B7-52CB1464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увеличивают глубину проницаемых зон и локальную водообильность.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DE9A3B6-1B60-4BEE-96D0-422839B3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10</a:t>
            </a:r>
          </a:p>
        </p:txBody>
      </p:sp>
    </p:spTree>
    <p:extLst>
      <p:ext uri="{BB962C8B-B14F-4D97-AF65-F5344CB8AC3E}">
        <p14:creationId xmlns:p14="http://schemas.microsoft.com/office/powerpoint/2010/main" val="7422960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634208C-C727-47FA-A804-9CBE4117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Карагандинский и Тектурмасский массивы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50281A6-0344-4582-A592-D34E4BEA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E41CEA2-B4BB-4CD9-8481-8289EDB7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Карагандинский массив связан с одноимённой синклинальной зоной.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D6739A7-4A0F-46E5-AB3F-E2552134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A22EE73-CFC0-445D-9CDF-398E7783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Тектурмасский включает метаморфические и интрузивные породы, а также рыхлые долинные отложения.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48FA543-24ED-42DF-84C5-646E74FE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DDBBE0C-2506-4ED0-8427-8F8BC5A3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Локальная трещиноватость и карбонатные толщи определяют перспективы отдельных участков.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3D1048C-B36C-4B27-8C93-9503A539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11</a:t>
            </a:r>
          </a:p>
        </p:txBody>
      </p:sp>
    </p:spTree>
    <p:extLst>
      <p:ext uri="{BB962C8B-B14F-4D97-AF65-F5344CB8AC3E}">
        <p14:creationId xmlns:p14="http://schemas.microsoft.com/office/powerpoint/2010/main" val="16740836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DFBB94E-AE97-43D5-9D7A-4AACC2EB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Жезказганский и Атасуский массивы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B5C97FA-2465-4072-9ECB-1FBC4AD0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1658A94-3DD3-4381-9052-B400220D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Жезказганская впадина сочетает грунтовые воды покрова и напорные воды палеозоя.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DC13BFA-CD32-4D60-A412-5C531E14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7FF5760-79C5-4B41-BB5D-5591E4E4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Атасуском массиве засушливость и слабое дренирование ограничивают питание.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1289E49-B320-4B18-AD20-11A0DB70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F1773AA-207D-45A3-BCC8-59DF3DB9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Участки разломов и аллювиальные долины требуют отдельной оценки.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4015419-43B1-42A6-9B70-7E26FA4A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12</a:t>
            </a:r>
          </a:p>
        </p:txBody>
      </p:sp>
    </p:spTree>
    <p:extLst>
      <p:ext uri="{BB962C8B-B14F-4D97-AF65-F5344CB8AC3E}">
        <p14:creationId xmlns:p14="http://schemas.microsoft.com/office/powerpoint/2010/main" val="2904375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A1F0F6B-039A-4925-B79E-9E12555C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Северное Прибалхашье и Бетпак-Дала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C0AFD72-9F96-4BA8-BB1E-F9554C1B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F29C114-A7F3-42F3-AA8F-CCA11318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Северном Прибалхашье важны долины Жамши, Токрау, Аягоза и других рек.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62E5409-89EF-49B8-90F2-CBB277F3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A32C7D5-02B1-4608-AC40-BFE05FA0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Бетпакдалинский массив в целом характеризуется невысокой обводнённостью.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361815A-181B-431B-8E6A-2ACFE814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3880651-B365-4622-B9EF-2766F090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Водообильные зоны нарушений локальны, минерализация существенно меняется.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C2FFAF9-DD01-43D6-95F3-FE41E8F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13</a:t>
            </a:r>
          </a:p>
        </p:txBody>
      </p:sp>
    </p:spTree>
    <p:extLst>
      <p:ext uri="{BB962C8B-B14F-4D97-AF65-F5344CB8AC3E}">
        <p14:creationId xmlns:p14="http://schemas.microsoft.com/office/powerpoint/2010/main" val="20824269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57196D3-4199-40A5-974A-8409E57B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Чингиз-Жарминский массив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8123F94-38B3-4ED9-B2F4-9D52E814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FA70F18-3472-451B-B7F9-0EABDB2B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Низкогорные и мелкосопочные структуры образуют часть Иртыш-Балхашского водораздела.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9C67708-75CB-4E0A-95F6-128AB670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CA28E91-CDFF-426C-82C1-2D2B87DA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Массив граничит с Алтаем, Зайсаном, Саур-Тарбагатаем и Алакольской областью.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58B9FE1-99D8-4A67-9281-ABCB197B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A6DFBC5-75EC-41CB-87DE-0CBF75A1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Условия питания и водоносность зависят от трещиноватости и развития рыхлого покрова.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DCC6E1B-11A2-4828-BE81-E78259DB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14</a:t>
            </a:r>
          </a:p>
        </p:txBody>
      </p:sp>
    </p:spTree>
    <p:extLst>
      <p:ext uri="{BB962C8B-B14F-4D97-AF65-F5344CB8AC3E}">
        <p14:creationId xmlns:p14="http://schemas.microsoft.com/office/powerpoint/2010/main" val="6659009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24F860D-1135-41EF-8E38-66357EBF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Зайсанский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6953447-3714-4D4F-A26D-F7AFED08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E9E1045-7118-4F82-9B0E-02C6D251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Межгорная впадина между Алтаем и Саур-Тарбагатаем.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CBD7FCE-262F-4B56-8460-50A49EE6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1EF55F6-97EA-4EF4-8DE1-3A03D164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Грунтовые потоки конусов выноса направлены к озеру Зайсан.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3754A0F-0902-493C-8C0E-40A2BCF9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B7BACCA-9384-4BD9-9A6C-B216E680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четвертичные воды описаны преимущественно как пресные гидрокарбонатные кальциевые.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1AF6F19-50EB-44C4-9B0E-ECDFEF1EE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15</a:t>
            </a:r>
          </a:p>
        </p:txBody>
      </p:sp>
    </p:spTree>
    <p:extLst>
      <p:ext uri="{BB962C8B-B14F-4D97-AF65-F5344CB8AC3E}">
        <p14:creationId xmlns:p14="http://schemas.microsoft.com/office/powerpoint/2010/main" val="13892485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AD7F855-AC01-4729-8CF6-941407C1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Саур-Тарбагатайский массив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3E001F8-2B19-408F-8804-94B052EB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D3D603A-06A5-4799-9B8E-4AB44763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Аллювиальные воды развиты в долинах Аягоза, Кокпекты и других рек.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9920F20-1123-44D4-8420-06965003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C98CD1B-FB1E-4029-A197-A9B26B3C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Горные трещинные породы и долинные коллекторы образуют связанные системы.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0AE02BC-1698-4C94-B30A-B4180FFE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AD3CE92-DA44-4830-88EB-C0D80C02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Ресурсная оценка учитывает различия между горным питанием и равнинным дренированием.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3A9F40E-6F2B-486B-A82E-CE5C830A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16</a:t>
            </a:r>
          </a:p>
        </p:txBody>
      </p:sp>
    </p:spTree>
    <p:extLst>
      <p:ext uri="{BB962C8B-B14F-4D97-AF65-F5344CB8AC3E}">
        <p14:creationId xmlns:p14="http://schemas.microsoft.com/office/powerpoint/2010/main" val="4955619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60A226F-E66E-4B1D-8AC7-22002E43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Региональные закономерности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7A2F8F2-9B54-4D93-9E3A-D3433142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C38B2C7-C863-4A96-82D0-26C82876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Наиболее перспективные коллекторы не всегда совпадают с общей площадью структуры.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C48740A-224B-48A9-AE33-0572D2D5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08AF13E-E423-4427-A4F9-5F295E95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Важны карбонатные зоны, разломы и песчано-галечный аллювий.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9DF6979-844F-48B6-ADC2-981B1FDE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21218FF-D221-408E-AD3D-5B7728BD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Слабый водообмен и аридность способствуют ухудшению качества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E6DC425-0897-4815-895F-291925F0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12   /   17</a:t>
            </a:r>
          </a:p>
        </p:txBody>
      </p:sp>
    </p:spTree>
    <p:extLst>
      <p:ext uri="{BB962C8B-B14F-4D97-AF65-F5344CB8AC3E}">
        <p14:creationId xmlns:p14="http://schemas.microsoft.com/office/powerpoint/2010/main" val="40766174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76D70CC-8F2B-4D4B-A5F2-EF0AF78FB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888D80E-FF28-4F3B-B924-E23CA75D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FB11653-2A43-4252-977C-365382AB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различаются условия формирования вод Алтая и Центрального Казахстана?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EAEE5A6-1692-4FDF-B8ED-3B88ED22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30A1B21-A295-4377-9C99-4F8568D6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Какова роль карбонатных коллекторов и речных долин?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1E52A0A-6297-41CA-97D9-B8D1D623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005C190-7527-4CC1-88B4-76602351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ресурсы соседних массивов и впадин неодинаковы?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2F4010A-FE52-415F-9273-C37C9258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12   /   18</a:t>
            </a:r>
          </a:p>
        </p:txBody>
      </p:sp>
    </p:spTree>
    <p:extLst>
      <p:ext uri="{BB962C8B-B14F-4D97-AF65-F5344CB8AC3E}">
        <p14:creationId xmlns:p14="http://schemas.microsoft.com/office/powerpoint/2010/main" val="20400496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2026-10-28T10:10:19.7840000Z</dcterms:created>
  <dcterms:modified xsi:type="dcterms:W3CDTF">2026-10-28T10:10:19.7840000Z</dcterms:modified>
</coreProperties>
</file>