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12a7438a0da4cc9" /><Relationship Type="http://schemas.openxmlformats.org/officeDocument/2006/relationships/extended-properties" Target="/docProps/app.xml" Id="R742fff85a151487d" /><Relationship Type="http://schemas.openxmlformats.org/officeDocument/2006/relationships/officeDocument" Target="/ppt/presentation.xml" Id="Rce4b591858e047e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5f2a83a6f3e45e4"/>
  </p:sldMasterIdLst>
  <p:notesMasterIdLst>
    <p:notesMasterId xmlns:r="http://schemas.openxmlformats.org/officeDocument/2006/relationships" r:id="R033ca927a0494891"/>
  </p:notesMasterIdLst>
  <p:sldIdLst>
    <p:sldId xmlns:r="http://schemas.openxmlformats.org/officeDocument/2006/relationships" id="256" r:id="Rb1a2decf2576456a"/>
    <p:sldId xmlns:r="http://schemas.openxmlformats.org/officeDocument/2006/relationships" id="257" r:id="Rc080440b3ffe4afe"/>
    <p:sldId xmlns:r="http://schemas.openxmlformats.org/officeDocument/2006/relationships" id="258" r:id="R11f2e81abdb74e77"/>
    <p:sldId xmlns:r="http://schemas.openxmlformats.org/officeDocument/2006/relationships" id="259" r:id="R6eeb59a757d046d7"/>
    <p:sldId xmlns:r="http://schemas.openxmlformats.org/officeDocument/2006/relationships" id="260" r:id="R20461ab546bd45c5"/>
    <p:sldId xmlns:r="http://schemas.openxmlformats.org/officeDocument/2006/relationships" id="261" r:id="R3f4846072b894c6b"/>
    <p:sldId xmlns:r="http://schemas.openxmlformats.org/officeDocument/2006/relationships" id="262" r:id="R8995062b35284b09"/>
    <p:sldId xmlns:r="http://schemas.openxmlformats.org/officeDocument/2006/relationships" id="263" r:id="R3252dd352da14914"/>
    <p:sldId xmlns:r="http://schemas.openxmlformats.org/officeDocument/2006/relationships" id="264" r:id="R43bd8d211f154f7e"/>
    <p:sldId xmlns:r="http://schemas.openxmlformats.org/officeDocument/2006/relationships" id="265" r:id="Rb553caad9a7b44ae"/>
    <p:sldId xmlns:r="http://schemas.openxmlformats.org/officeDocument/2006/relationships" id="266" r:id="R0d40f76c57d04fde"/>
    <p:sldId xmlns:r="http://schemas.openxmlformats.org/officeDocument/2006/relationships" id="267" r:id="R74800e1802f54671"/>
    <p:sldId xmlns:r="http://schemas.openxmlformats.org/officeDocument/2006/relationships" id="268" r:id="R47b9ae2e50ff4fca"/>
    <p:sldId xmlns:r="http://schemas.openxmlformats.org/officeDocument/2006/relationships" id="269" r:id="Rf2fe9a3433764d76"/>
    <p:sldId xmlns:r="http://schemas.openxmlformats.org/officeDocument/2006/relationships" id="270" r:id="Re5a45a1b485641f5"/>
    <p:sldId xmlns:r="http://schemas.openxmlformats.org/officeDocument/2006/relationships" id="271" r:id="R6deb6df28a39434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8f7c6163c944910" /><Relationship Type="http://schemas.openxmlformats.org/officeDocument/2006/relationships/slideMaster" Target="/ppt/slideMasters/slideMaster1.xml" Id="Re5f2a83a6f3e45e4" /><Relationship Type="http://schemas.openxmlformats.org/officeDocument/2006/relationships/notesMaster" Target="/ppt/notesMasters/notesMaster1.xml" Id="R033ca927a0494891" /><Relationship Type="http://schemas.openxmlformats.org/officeDocument/2006/relationships/presProps" Target="/ppt/presProps.xml" Id="R10d1217e1c394968" /><Relationship Type="http://schemas.openxmlformats.org/officeDocument/2006/relationships/tableStyles" Target="/ppt/tableStyles.xml" Id="Rb2243623407a4adb" /><Relationship Type="http://schemas.openxmlformats.org/officeDocument/2006/relationships/slide" Target="/ppt/slides/slide1.xml" Id="Rb1a2decf2576456a" /><Relationship Type="http://schemas.openxmlformats.org/officeDocument/2006/relationships/slide" Target="/ppt/slides/slide2.xml" Id="Rc080440b3ffe4afe" /><Relationship Type="http://schemas.openxmlformats.org/officeDocument/2006/relationships/slide" Target="/ppt/slides/slide3.xml" Id="R11f2e81abdb74e77" /><Relationship Type="http://schemas.openxmlformats.org/officeDocument/2006/relationships/slide" Target="/ppt/slides/slide4.xml" Id="R6eeb59a757d046d7" /><Relationship Type="http://schemas.openxmlformats.org/officeDocument/2006/relationships/slide" Target="/ppt/slides/slide5.xml" Id="R20461ab546bd45c5" /><Relationship Type="http://schemas.openxmlformats.org/officeDocument/2006/relationships/slide" Target="/ppt/slides/slide6.xml" Id="R3f4846072b894c6b" /><Relationship Type="http://schemas.openxmlformats.org/officeDocument/2006/relationships/slide" Target="/ppt/slides/slide7.xml" Id="R8995062b35284b09" /><Relationship Type="http://schemas.openxmlformats.org/officeDocument/2006/relationships/slide" Target="/ppt/slides/slide8.xml" Id="R3252dd352da14914" /><Relationship Type="http://schemas.openxmlformats.org/officeDocument/2006/relationships/slide" Target="/ppt/slides/slide9.xml" Id="R43bd8d211f154f7e" /><Relationship Type="http://schemas.openxmlformats.org/officeDocument/2006/relationships/slide" Target="/ppt/slides/slide10.xml" Id="Rb553caad9a7b44ae" /><Relationship Type="http://schemas.openxmlformats.org/officeDocument/2006/relationships/slide" Target="/ppt/slides/slide11.xml" Id="R0d40f76c57d04fde" /><Relationship Type="http://schemas.openxmlformats.org/officeDocument/2006/relationships/slide" Target="/ppt/slides/slide12.xml" Id="R74800e1802f54671" /><Relationship Type="http://schemas.openxmlformats.org/officeDocument/2006/relationships/slide" Target="/ppt/slides/slide13.xml" Id="R47b9ae2e50ff4fca" /><Relationship Type="http://schemas.openxmlformats.org/officeDocument/2006/relationships/slide" Target="/ppt/slides/slide14.xml" Id="Rf2fe9a3433764d76" /><Relationship Type="http://schemas.openxmlformats.org/officeDocument/2006/relationships/slide" Target="/ppt/slides/slide15.xml" Id="Re5a45a1b485641f5" /><Relationship Type="http://schemas.openxmlformats.org/officeDocument/2006/relationships/slide" Target="/ppt/slides/slide16.xml" Id="R6deb6df28a39434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61de77dea094ee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7c9561a814944f6" /><Relationship Type="http://schemas.openxmlformats.org/officeDocument/2006/relationships/notesMaster" Target="/ppt/notesMasters/notesMaster1.xml" Id="Rbb98f6edb70b438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a7e620fdf39419d" /><Relationship Type="http://schemas.openxmlformats.org/officeDocument/2006/relationships/notesMaster" Target="/ppt/notesMasters/notesMaster1.xml" Id="Rf2104979ed1e463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12356201bb8426b" /><Relationship Type="http://schemas.openxmlformats.org/officeDocument/2006/relationships/notesMaster" Target="/ppt/notesMasters/notesMaster1.xml" Id="R0599cf5b2cda4de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05ed552ec9f4ae4" /><Relationship Type="http://schemas.openxmlformats.org/officeDocument/2006/relationships/notesMaster" Target="/ppt/notesMasters/notesMaster1.xml" Id="R8801c319c2374b0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c04b131b42e4c3b" /><Relationship Type="http://schemas.openxmlformats.org/officeDocument/2006/relationships/notesMaster" Target="/ppt/notesMasters/notesMaster1.xml" Id="Rbe47983b794344a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4668c54195a4742" /><Relationship Type="http://schemas.openxmlformats.org/officeDocument/2006/relationships/notesMaster" Target="/ppt/notesMasters/notesMaster1.xml" Id="Rf6b662e7a9b1487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56b370671b7470a" /><Relationship Type="http://schemas.openxmlformats.org/officeDocument/2006/relationships/notesMaster" Target="/ppt/notesMasters/notesMaster1.xml" Id="R6938398cd6994b8d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c958b6520fc4d7c" /><Relationship Type="http://schemas.openxmlformats.org/officeDocument/2006/relationships/notesMaster" Target="/ppt/notesMasters/notesMaster1.xml" Id="Rb464b9201c864f2c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09f2cd694944fd3" /><Relationship Type="http://schemas.openxmlformats.org/officeDocument/2006/relationships/notesMaster" Target="/ppt/notesMasters/notesMaster1.xml" Id="R6595e696b42846dc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a81e27f530e645ef" /><Relationship Type="http://schemas.openxmlformats.org/officeDocument/2006/relationships/notesMaster" Target="/ppt/notesMasters/notesMaster1.xml" Id="Rc441ec05275f48f4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463629b9a9f9409d" /><Relationship Type="http://schemas.openxmlformats.org/officeDocument/2006/relationships/notesMaster" Target="/ppt/notesMasters/notesMaster1.xml" Id="R257250f49bc04204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60d17b21d07d4c79" /><Relationship Type="http://schemas.openxmlformats.org/officeDocument/2006/relationships/notesMaster" Target="/ppt/notesMasters/notesMaster1.xml" Id="Rb0c25c0a17834c8b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6cd4327172bb40b5" /><Relationship Type="http://schemas.openxmlformats.org/officeDocument/2006/relationships/notesMaster" Target="/ppt/notesMasters/notesMaster1.xml" Id="R5bb75399eed3465d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abf51dcf55614a77" /><Relationship Type="http://schemas.openxmlformats.org/officeDocument/2006/relationships/notesMaster" Target="/ppt/notesMasters/notesMaster1.xml" Id="R9a4eb0125bf644f9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f13804d83e284e09" /><Relationship Type="http://schemas.openxmlformats.org/officeDocument/2006/relationships/notesMaster" Target="/ppt/notesMasters/notesMaster1.xml" Id="Rf239ce105e5e4144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78d6305eadd54899" /><Relationship Type="http://schemas.openxmlformats.org/officeDocument/2006/relationships/notesMaster" Target="/ppt/notesMasters/notesMaster1.xml" Id="R5ea6ae9cac6c4e5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13.docx.</a:t>
            </a:r>
          </a:p>
          <a:p xmlns:a="http://schemas.openxmlformats.org/drawingml/2006/main">
            <a:r>
              <a:t>Полная тема лекции: Теоретические основы региональной инженерной геологии. Природные и техногенные факторы формирования инженерно-геологических условий территории.  Объект и предмет региональной инженерной геологии. Методика составления инженерно-геологической карты Казахстана м-ба 1:1000000.</a:t>
            </a:r>
          </a:p>
          <a:p xmlns:a="http://schemas.openxmlformats.org/drawingml/2006/main">
            <a:r>
              <a:t>Численные характеристики приведены по учебному материалу и не являются обновлённой оценкой запасов. Обложка: иллюстрация, созданная ИИ.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13.docx.</a:t>
            </a:r>
          </a:p>
          <a:p xmlns:a="http://schemas.openxmlformats.org/drawingml/2006/main">
            <a:r>
              <a:t>Региональная инженерная геология изучает условия крупных территорий.</a:t>
            </a:r>
          </a:p>
          <a:p xmlns:a="http://schemas.openxmlformats.org/drawingml/2006/main">
            <a:r>
              <a:t>Объектом выступает геологическая среда в связи с инженерной деятельностью.</a:t>
            </a:r>
          </a:p>
          <a:p xmlns:a="http://schemas.openxmlformats.org/drawingml/2006/main">
            <a:r>
              <a:t>Предмет включает закономерности её строения, свойств, развития и взаимодействия с сооружениями.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13.docx.</a:t>
            </a:r>
          </a:p>
          <a:p xmlns:a="http://schemas.openxmlformats.org/drawingml/2006/main">
            <a:r>
              <a:t>Верхняя часть литосферы рассматривается как многокомпонентная динамическая система.</a:t>
            </a:r>
          </a:p>
          <a:p xmlns:a="http://schemas.openxmlformats.org/drawingml/2006/main">
            <a:r>
              <a:t>Взаимодействуют породы, вода, газ, живые организмы и инженерные сооружения.</a:t>
            </a:r>
          </a:p>
          <a:p xmlns:a="http://schemas.openxmlformats.org/drawingml/2006/main">
            <a:r>
              <a:t>Изменение одного компонента влияет на состояние и процессы всей системы.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13.docx.</a:t>
            </a:r>
          </a:p>
          <a:p xmlns:a="http://schemas.openxmlformats.org/drawingml/2006/main">
            <a:r>
              <a:t>Природное состояние определяется естественными процессами.</a:t>
            </a:r>
          </a:p>
          <a:p xmlns:a="http://schemas.openxmlformats.org/drawingml/2006/main">
            <a:r>
              <a:t>Природно-техногенное формируется при взаимодействии природы и хозяйственной деятельности.</a:t>
            </a:r>
          </a:p>
          <a:p xmlns:a="http://schemas.openxmlformats.org/drawingml/2006/main">
            <a:r>
              <a:t>Техногенно-нарушенное характеризуется существенным преобразованием исходной среды.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13.docx.</a:t>
            </a:r>
          </a:p>
          <a:p xmlns:a="http://schemas.openxmlformats.org/drawingml/2006/main">
            <a:r>
              <a:t>Структура, состав пород, рельеф и подземные воды формируют исходные условия.</a:t>
            </a:r>
          </a:p>
          <a:p xmlns:a="http://schemas.openxmlformats.org/drawingml/2006/main">
            <a:r>
              <a:t>Климат и геодинамика определяют развитие процессов.</a:t>
            </a:r>
          </a:p>
          <a:p xmlns:a="http://schemas.openxmlformats.org/drawingml/2006/main">
            <a:r>
              <a:t>Строительство и эксплуатация изменяют нагрузки, водный режим и устойчивость массивов.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13.docx.</a:t>
            </a:r>
          </a:p>
          <a:p xmlns:a="http://schemas.openxmlformats.org/drawingml/2006/main">
            <a:r>
              <a:t>Теоретическая часть раскрывает формирование свойств и геодинамику.</a:t>
            </a:r>
          </a:p>
          <a:p xmlns:a="http://schemas.openxmlformats.org/drawingml/2006/main">
            <a:r>
              <a:t>Описательная часть характеризует регионы, историю и возможное развитие.</a:t>
            </a:r>
          </a:p>
          <a:p xmlns:a="http://schemas.openxmlformats.org/drawingml/2006/main">
            <a:r>
              <a:t>Методическая и прикладная части включают картирование, моделирование и мониторинг.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13.docx. Схемы сохранены из исходного учебного материала.</a:t>
            </a:r>
          </a:p>
          <a:p xmlns:a="http://schemas.openxmlformats.org/drawingml/2006/main">
            <a:r>
              <a:t>5.Эколого-геологический   блок   связан   с   изучением   эколого-геологической  обстановки.  Это  исследование геопатогенных  зон,  возникающих под влиянием природных и техногенных процессов, и установление  и  прогнозирование  защитной  функции  геологической  среды,  ее  ресурсных возможностей в этих условиях для нормального жизнеобеспечения и оптимального природопользования.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13.docx.</a:t>
            </a:r>
          </a:p>
          <a:p xmlns:a="http://schemas.openxmlformats.org/drawingml/2006/main">
            <a:r>
              <a:t>Грунтоведение характеризует состав и свойства грунтов.</a:t>
            </a:r>
          </a:p>
          <a:p xmlns:a="http://schemas.openxmlformats.org/drawingml/2006/main">
            <a:r>
              <a:t>Инженерная геодинамика изучает процессы и устойчивость геологических тел.</a:t>
            </a:r>
          </a:p>
          <a:p xmlns:a="http://schemas.openxmlformats.org/drawingml/2006/main">
            <a:r>
              <a:t>Геологические, географические и фундаментальные науки обеспечивают исходную информацию.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13.docx. Схемы сохранены из исходного учебного материала.</a:t>
            </a:r>
          </a:p>
          <a:p xmlns:a="http://schemas.openxmlformats.org/drawingml/2006/main">
            <a:r>
              <a:t>Таким образом, круг дисциплин, которые питают информацией РИГ, весьма велик. Следовательно, специалист, решающий вопросы региональной  инженерной  геологии,  должен  обладать  широким  кругозором,  использовать знания не только по своей дисциплине, но и по многим другим смежным и не всегда смежным наукам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13.docx.</a:t>
            </a:r>
          </a:p>
          <a:p xmlns:a="http://schemas.openxmlformats.org/drawingml/2006/main">
            <a:r>
              <a:t>Формация объединяет генетически связанные комплексы пород.</a:t>
            </a:r>
          </a:p>
          <a:p xmlns:a="http://schemas.openxmlformats.org/drawingml/2006/main">
            <a:r>
              <a:t>Её признаки — состав, внутренняя структура и положение в земной коре.</a:t>
            </a:r>
          </a:p>
          <a:p xmlns:a="http://schemas.openxmlformats.org/drawingml/2006/main">
            <a:r>
              <a:t>Анализ связывает инженерные свойства с историей формирования региона.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13.docx.</a:t>
            </a:r>
          </a:p>
          <a:p xmlns:a="http://schemas.openxmlformats.org/drawingml/2006/main">
            <a:r>
              <a:t>Создаётся на обобщённой топографической основе.</a:t>
            </a:r>
          </a:p>
          <a:p xmlns:a="http://schemas.openxmlformats.org/drawingml/2006/main">
            <a:r>
              <a:t>Отражает породы, подземные воды, рельеф, процессы и инженерно-геологические особенности.</a:t>
            </a:r>
          </a:p>
          <a:p xmlns:a="http://schemas.openxmlformats.org/drawingml/2006/main">
            <a:r>
              <a:t>Предназначена для регионального анализа, а не для детального проектирования отдельного сооружения.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13.docx.</a:t>
            </a:r>
          </a:p>
          <a:p xmlns:a="http://schemas.openxmlformats.org/drawingml/2006/main">
            <a:r>
              <a:t>На карте выделяют формации и стратиграфо-генетические комплексы.</a:t>
            </a:r>
          </a:p>
          <a:p xmlns:a="http://schemas.openxmlformats.org/drawingml/2006/main">
            <a:r>
              <a:t>В колонке показывают возраст, генезис, состав и структурные этажи.</a:t>
            </a:r>
          </a:p>
          <a:p xmlns:a="http://schemas.openxmlformats.org/drawingml/2006/main">
            <a:r>
              <a:t>Инженерно-геологическая модель отражает характер связей и сочетаний пород.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13.docx.</a:t>
            </a:r>
          </a:p>
          <a:p xmlns:a="http://schemas.openxmlformats.org/drawingml/2006/main">
            <a:r>
              <a:t>Выделяют первые от поверхности комплексы и особенности их состава.</a:t>
            </a:r>
          </a:p>
          <a:p xmlns:a="http://schemas.openxmlformats.org/drawingml/2006/main">
            <a:r>
              <a:t>Показывают глубину подземных вод и агрессивность среды.</a:t>
            </a:r>
          </a:p>
          <a:p xmlns:a="http://schemas.openxmlformats.org/drawingml/2006/main">
            <a:r>
              <a:t>Наносят установленные и прогнозируемые геологические процессы.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13.docx.</a:t>
            </a:r>
          </a:p>
          <a:p xmlns:a="http://schemas.openxmlformats.org/drawingml/2006/main">
            <a:r>
              <a:t>Генетико-морфологический подход выявляет естественные территориальные единицы.</a:t>
            </a:r>
          </a:p>
          <a:p xmlns:a="http://schemas.openxmlformats.org/drawingml/2006/main">
            <a:r>
              <a:t>Оценочный подход сравнивает условия и возможности освоения.</a:t>
            </a:r>
          </a:p>
          <a:p xmlns:a="http://schemas.openxmlformats.org/drawingml/2006/main">
            <a:r>
              <a:t>Прогноз связывает процессы с рельефом, тектоникой, породами, климатом и водами.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13.docx. Схемы сохранены из исходного учебного материала.</a:t>
            </a:r>
          </a:p>
          <a:p xmlns:a="http://schemas.openxmlformats.org/drawingml/2006/main">
            <a:r>
              <a:t>Таким образом, круг дисциплин, которые питают информацией РИГ, весьма велик. Следовательно, специалист, решающий вопросы региональной  инженерной  геологии,  должен  обладать  широким  кругозором,  использовать знания не только по своей дисциплине, но и по многим другим смежным и не всегда смежным наукам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13.docx.</a:t>
            </a:r>
          </a:p>
          <a:p xmlns:a="http://schemas.openxmlformats.org/drawingml/2006/main">
            <a:r>
              <a:t>Как определяются объект и предмет региональной инженерной геологии?</a:t>
            </a:r>
          </a:p>
          <a:p xmlns:a="http://schemas.openxmlformats.org/drawingml/2006/main">
            <a:r>
              <a:t>Для чего нужен формационный анализ?</a:t>
            </a:r>
          </a:p>
          <a:p xmlns:a="http://schemas.openxmlformats.org/drawingml/2006/main">
            <a:r>
              <a:t>Какие сведения должна содержать инженерно-геологическая карта?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11359842dce4707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6e692f8fbb94da7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b44e62261584323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08c0ad1553e4516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4de139da8514420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ab31154bed94cf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DC02C458-1E84-4EA5-A024-D0091D2A575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13A3ED31-7D97-4312-B48F-7AC3C295F3BD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26B74999-C652-4C7F-9936-A74DA4D2F6B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698CCE0E-13AB-4CBF-BAC3-62284B035A5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6EB923BC-BB7C-4360-B3D6-C64392288AA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2B1B2509-6BE3-494F-A2AD-5F638F1564F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28AC4FF5-46C0-41FA-998A-B6502B7F6B3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02B10998-9ACA-4DC3-8223-B18DF16146AC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EB0D0FA9-D6E1-4FFE-ACCF-E84FA140846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55A12E96-7633-418C-B488-6874426BF46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152b8f076d04f79" /><Relationship Type="http://schemas.openxmlformats.org/officeDocument/2006/relationships/slideLayout" Target="/ppt/slideLayouts/slideLayout1.xml" Id="Rcd3a0c5c1341438a" /><Relationship Type="http://schemas.openxmlformats.org/officeDocument/2006/relationships/slideLayout" Target="/ppt/slideLayouts/slideLayout2.xml" Id="Rfd0e7f8941e34b13" /><Relationship Type="http://schemas.openxmlformats.org/officeDocument/2006/relationships/slideLayout" Target="/ppt/slideLayouts/slideLayout3.xml" Id="R8cdfdf790fd44953" /><Relationship Type="http://schemas.openxmlformats.org/officeDocument/2006/relationships/slideLayout" Target="/ppt/slideLayouts/slideLayout4.xml" Id="R19d8e31ecef4421e" /><Relationship Type="http://schemas.openxmlformats.org/officeDocument/2006/relationships/slideLayout" Target="/ppt/slideLayouts/slideLayout5.xml" Id="R2069ecdf46ff47fa" /><Relationship Type="http://schemas.openxmlformats.org/officeDocument/2006/relationships/slideLayout" Target="/ppt/slideLayouts/slideLayout6.xml" Id="R82e2f036c66e4af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d3a0c5c1341438a"/>
    <p:sldLayoutId xmlns:r="http://schemas.openxmlformats.org/officeDocument/2006/relationships" id="2147483650" r:id="Rfd0e7f8941e34b13"/>
    <p:sldLayoutId xmlns:r="http://schemas.openxmlformats.org/officeDocument/2006/relationships" id="2147483651" r:id="R8cdfdf790fd44953"/>
    <p:sldLayoutId xmlns:r="http://schemas.openxmlformats.org/officeDocument/2006/relationships" id="2147483652" r:id="R19d8e31ecef4421e"/>
    <p:sldLayoutId xmlns:r="http://schemas.openxmlformats.org/officeDocument/2006/relationships" id="2147483653" r:id="R2069ecdf46ff47fa"/>
    <p:sldLayoutId xmlns:r="http://schemas.openxmlformats.org/officeDocument/2006/relationships" id="2147483654" r:id="R82e2f036c66e4af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ab3e7ad57c9463e" /><Relationship Type="http://schemas.openxmlformats.org/officeDocument/2006/relationships/image" Target="/ppt/media/image.png" Id="R8f56c3b5bca84463" /><Relationship Type="http://schemas.openxmlformats.org/officeDocument/2006/relationships/notesSlide" Target="/ppt/notesSlides/notesSlide1.xml" Id="Rf5fac855a4da461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574dee6b5e1449d" /><Relationship Type="http://schemas.openxmlformats.org/officeDocument/2006/relationships/notesSlide" Target="/ppt/notesSlides/notesSlide2.xml" Id="Rabb42934065d436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74a82377f164ae8" /><Relationship Type="http://schemas.openxmlformats.org/officeDocument/2006/relationships/notesSlide" Target="/ppt/notesSlides/notesSlide3.xml" Id="Rd2eb4f8813e44e2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4e98198bc114110" /><Relationship Type="http://schemas.openxmlformats.org/officeDocument/2006/relationships/notesSlide" Target="/ppt/notesSlides/notesSlide4.xml" Id="R7d20a7db4f1c40d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796aaef1e5c43ef" /><Relationship Type="http://schemas.openxmlformats.org/officeDocument/2006/relationships/notesSlide" Target="/ppt/notesSlides/notesSlide5.xml" Id="R676d7d5c35fe481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f8135139d834ab4" /><Relationship Type="http://schemas.openxmlformats.org/officeDocument/2006/relationships/notesSlide" Target="/ppt/notesSlides/notesSlide6.xml" Id="Ra7c74f154cc946a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677f6e1012a40f8" /><Relationship Type="http://schemas.openxmlformats.org/officeDocument/2006/relationships/image" Target="/ppt/media/image.jpeg" Id="R848a48f177744b18" /><Relationship Type="http://schemas.openxmlformats.org/officeDocument/2006/relationships/notesSlide" Target="/ppt/notesSlides/notesSlide7.xml" Id="R11ea4448f651439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59dd217d3f4475f" /><Relationship Type="http://schemas.openxmlformats.org/officeDocument/2006/relationships/notesSlide" Target="/ppt/notesSlides/notesSlide8.xml" Id="R07b6b0ecfb2c4bec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80741a6904144a9" /><Relationship Type="http://schemas.openxmlformats.org/officeDocument/2006/relationships/image" Target="/ppt/media/image2.jpeg" Id="R1adb2e24de8f456b" /><Relationship Type="http://schemas.openxmlformats.org/officeDocument/2006/relationships/notesSlide" Target="/ppt/notesSlides/notesSlide9.xml" Id="R8ff350dc347c4e6f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e4b12111bc641e7" /><Relationship Type="http://schemas.openxmlformats.org/officeDocument/2006/relationships/notesSlide" Target="/ppt/notesSlides/notesSlide10.xml" Id="R800e41742d484b6c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798fa7cb0964dd7" /><Relationship Type="http://schemas.openxmlformats.org/officeDocument/2006/relationships/notesSlide" Target="/ppt/notesSlides/notesSlide11.xml" Id="R4df91370f4374f09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96f02a7be1b464d" /><Relationship Type="http://schemas.openxmlformats.org/officeDocument/2006/relationships/notesSlide" Target="/ppt/notesSlides/notesSlide12.xml" Id="Rd385993bfe8f4252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92a0d5e3a284b01" /><Relationship Type="http://schemas.openxmlformats.org/officeDocument/2006/relationships/notesSlide" Target="/ppt/notesSlides/notesSlide13.xml" Id="Ra9b1667d8eb149e4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6f4779885bf462f" /><Relationship Type="http://schemas.openxmlformats.org/officeDocument/2006/relationships/notesSlide" Target="/ppt/notesSlides/notesSlide14.xml" Id="R13c014b1ff99490a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10033e6f6344ddd" /><Relationship Type="http://schemas.openxmlformats.org/officeDocument/2006/relationships/image" Target="/ppt/media/image3.jpeg" Id="R50f086e4108c4ab6" /><Relationship Type="http://schemas.openxmlformats.org/officeDocument/2006/relationships/notesSlide" Target="/ppt/notesSlides/notesSlide15.xml" Id="R21a58804e830458e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6e920b37b944a92" /><Relationship Type="http://schemas.openxmlformats.org/officeDocument/2006/relationships/notesSlide" Target="/ppt/notesSlides/notesSlide16.xml" Id="Ree70dec0025940b3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94117E7-7347-4722-8BD2-973DB33D225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f56c3b5bca84463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lecture">
            <a:extLst xmlns:a="http://schemas.openxmlformats.org/drawingml/2006/main">
              <a:ext uri="{FF2B5EF4-FFF2-40B4-BE49-F238E27FC236}">
                <a16:creationId xmlns:a16="http://schemas.microsoft.com/office/drawing/2014/main" id="{5EE2B434-63EE-4658-9205-F9DDC275D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95325"/>
            <a:ext cx="590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rPr>
              <a:t>Лекция 13</a:t>
            </a:r>
          </a:p>
        </p:txBody>
      </p:sp>
      <p:sp>
        <p:nvSpPr>
          <p:cNvPr id="3" name="headline">
            <a:extLst xmlns:a="http://schemas.openxmlformats.org/drawingml/2006/main">
              <a:ext uri="{FF2B5EF4-FFF2-40B4-BE49-F238E27FC236}">
                <a16:creationId xmlns:a16="http://schemas.microsoft.com/office/drawing/2014/main" id="{82DD40F9-E0D2-4B54-B1F9-869F964783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90700"/>
            <a:ext cx="6858000" cy="3714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Основы региональной инженерной геологии</a:t>
            </a:r>
          </a:p>
        </p:txBody>
      </p:sp>
      <p:sp>
        <p:nvSpPr>
          <p:cNvPr id="4" name="course">
            <a:extLst xmlns:a="http://schemas.openxmlformats.org/drawingml/2006/main">
              <a:ext uri="{FF2B5EF4-FFF2-40B4-BE49-F238E27FC236}">
                <a16:creationId xmlns:a16="http://schemas.microsoft.com/office/drawing/2014/main" id="{ACBD48C5-770B-416C-A937-E931066F91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876925"/>
            <a:ext cx="9048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rPr>
              <a:t>Региональная гидрогеология</a:t>
            </a:r>
          </a:p>
          <a:p xmlns:a="http://schemas.openxmlformats.org/drawingml/2006/main">
            <a: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rPr>
              <a:t>и инженерная геология</a:t>
            </a:r>
          </a:p>
        </p:txBody>
      </p:sp>
    </p:spTree>
    <p:extLst>
      <p:ext uri="{BB962C8B-B14F-4D97-AF65-F5344CB8AC3E}">
        <p14:creationId xmlns:p14="http://schemas.microsoft.com/office/powerpoint/2010/main" val="128016495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92B9CBC1-2E16-49B5-9244-6FC79159CC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Объект и предмет дисциплины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660956B5-DB35-4757-B75E-BC876E56F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04CB5CC2-C1A7-49C2-A946-FFE4D518C7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Региональная инженерная геология изучает условия крупных территорий.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93514BBC-64DA-4E3C-83BA-B0F6BFF556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8DDCF850-47A5-4D5A-A448-B58D28745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Объектом выступает геологическая среда в связи с инженерной деятельностью.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D28737C6-6C9B-4ED5-BF57-B9B9A542CF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D60E47DE-343D-4F8E-9DA3-0E3DB80F6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Предмет включает закономерности её строения, свойств, развития и взаимодействия с сооружениями.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5FA3F2AE-5F13-4148-B03C-B3567C754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Лекция 13   /   2</a:t>
            </a:r>
          </a:p>
        </p:txBody>
      </p:sp>
    </p:spTree>
    <p:extLst>
      <p:ext uri="{BB962C8B-B14F-4D97-AF65-F5344CB8AC3E}">
        <p14:creationId xmlns:p14="http://schemas.microsoft.com/office/powerpoint/2010/main" val="140942688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2F6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D3505CC6-9C87-4D97-B98B-986F19A22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Геологическая среда как система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CA5F7086-3B9D-48B1-8983-06ABA762C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EF57F812-F945-471F-AE2B-7F847E8F7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Верхняя часть литосферы рассматривается как многокомпонентная динамическая система.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1C1D4BF5-B550-449A-8F3E-2382515FF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16B463DA-C5FF-4531-9169-A3CDF2E52E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Взаимодействуют породы, вода, газ, живые организмы и инженерные сооружения.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C8D40533-45FA-4F7B-B02A-E018F047A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8551EDD9-A841-43B5-88A3-C3AA077949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Изменение одного компонента влияет на состояние и процессы всей системы.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0B9F5A23-DED0-4260-851D-0A13A6AA8B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Лекция 13   /   3</a:t>
            </a:r>
          </a:p>
        </p:txBody>
      </p:sp>
    </p:spTree>
    <p:extLst>
      <p:ext uri="{BB962C8B-B14F-4D97-AF65-F5344CB8AC3E}">
        <p14:creationId xmlns:p14="http://schemas.microsoft.com/office/powerpoint/2010/main" val="181337315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B2FF1357-1BCC-4BEC-8ACE-5CECC1D6EA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Состояния геологической среды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8EA4D1B0-685A-4F31-8DF9-AA66CF7F6B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B64D6B5B-FC57-497D-9FE2-59FE2E9847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Природное состояние определяется естественными процессами.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6568E4D7-14C8-4755-BCC9-F7845557A2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6DF0EDF4-E05F-4512-8D96-2530C80A8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Природно-техногенное формируется при взаимодействии природы и хозяйственной деятельности.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DFB2EE3A-786E-4BD5-8BA2-E8174B010A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1D022B98-4D11-458D-8BF7-141560C1A1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Техногенно-нарушенное характеризуется существенным преобразованием исходной среды.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638ED3EC-AE24-44B5-921B-F10C3CC3B7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Лекция 13   /   4</a:t>
            </a:r>
          </a:p>
        </p:txBody>
      </p:sp>
    </p:spTree>
    <p:extLst>
      <p:ext uri="{BB962C8B-B14F-4D97-AF65-F5344CB8AC3E}">
        <p14:creationId xmlns:p14="http://schemas.microsoft.com/office/powerpoint/2010/main" val="95042406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2F6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5D38CB09-0191-417F-94DA-1862E9C61E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Природные и техногенные факторы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18A6C33C-63A3-4B2B-B992-FCF152BDA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6F29D344-AE3C-4D93-9732-C361B012D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Структура, состав пород, рельеф и подземные воды формируют исходные условия.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BC2EBB50-AC81-4EDB-AD46-BFEC223EDC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4A0A636A-1474-4A70-9285-F5767ED96D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Климат и геодинамика определяют развитие процессов.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D03808C5-7E9D-43DE-9A9C-BB20B94628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92DC457E-3B69-4A96-B1D1-707FF0C7F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Строительство и эксплуатация изменяют нагрузки, водный режим и устойчивость массивов.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EBA32BD5-C0AD-4FD7-90B6-BD0251894B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Лекция 13   /   5</a:t>
            </a:r>
          </a:p>
        </p:txBody>
      </p:sp>
    </p:spTree>
    <p:extLst>
      <p:ext uri="{BB962C8B-B14F-4D97-AF65-F5344CB8AC3E}">
        <p14:creationId xmlns:p14="http://schemas.microsoft.com/office/powerpoint/2010/main" val="137175732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15625533-293F-4473-8F51-0386CDCA06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Структура региональной инженерной геологии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B09AB2EB-F21E-4CA9-9E3D-8FFEF4989A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E92A8F1F-6DA2-4DF8-845D-19ABB6197C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Теоретическая часть раскрывает формирование свойств и геодинамику.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E6ADA6C9-A00F-4DC2-8DD0-7D7625ACC3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B0066767-E64E-4CB9-B511-826AC86D1E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Описательная часть характеризует регионы, историю и возможное развитие.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90F16CAA-FAF9-48AF-BD01-292AED515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0F8F4BD7-8838-4756-BCB3-6F0F8715E8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Методическая и прикладная части включают картирование, моделирование и мониторинг.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35F82F41-CAB5-4675-95C2-E93C4AD61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Лекция 13   /   6</a:t>
            </a:r>
          </a:p>
        </p:txBody>
      </p:sp>
    </p:spTree>
    <p:extLst>
      <p:ext uri="{BB962C8B-B14F-4D97-AF65-F5344CB8AC3E}">
        <p14:creationId xmlns:p14="http://schemas.microsoft.com/office/powerpoint/2010/main" val="170805378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headline">
            <a:extLst xmlns:a="http://schemas.openxmlformats.org/drawingml/2006/main">
              <a:ext uri="{FF2B5EF4-FFF2-40B4-BE49-F238E27FC236}">
                <a16:creationId xmlns:a16="http://schemas.microsoft.com/office/drawing/2014/main" id="{300269D0-8878-4B9C-9A44-68BD65D987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3875"/>
            <a:ext cx="108204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15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15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15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15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15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15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15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15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15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15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Структура региональной инженерной геологии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9CBF2D5-9BB3-478A-85BA-BF28417CEC9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48a48f177744b18"/>
          <a:stretch xmlns:a="http://schemas.openxmlformats.org/drawingml/2006/main"/>
        </p:blipFill>
        <p:spPr>
          <a:xfrm xmlns:a="http://schemas.openxmlformats.org/drawingml/2006/main">
            <a:off x="3715014" y="1714500"/>
            <a:ext cx="4761971" cy="4333875"/>
          </a:xfrm>
          <a:prstGeom xmlns:a="http://schemas.openxmlformats.org/drawingml/2006/main" prst="rect">
            <a:avLst/>
          </a:prstGeom>
        </p:spPr>
      </p:pic>
      <p:sp>
        <p:nvSpPr>
          <p:cNvPr id="3" name="page">
            <a:extLst xmlns:a="http://schemas.openxmlformats.org/drawingml/2006/main">
              <a:ext uri="{FF2B5EF4-FFF2-40B4-BE49-F238E27FC236}">
                <a16:creationId xmlns:a16="http://schemas.microsoft.com/office/drawing/2014/main" id="{E1B6325B-6172-4322-8D19-460084DEC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Лекция 13   /   7</a:t>
            </a:r>
          </a:p>
        </p:txBody>
      </p:sp>
    </p:spTree>
    <p:extLst>
      <p:ext uri="{BB962C8B-B14F-4D97-AF65-F5344CB8AC3E}">
        <p14:creationId xmlns:p14="http://schemas.microsoft.com/office/powerpoint/2010/main" val="164571716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2F6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18A8A7BC-40BC-4DD9-A8FC-654AAE26E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Связь с другими дисциплинами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A3F0E182-7E0A-4F6F-BAA5-EA0584D257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F15D24D5-0BCE-49D9-877F-04297B2B94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Грунтоведение характеризует состав и свойства грунтов.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B736D635-0211-4004-9316-B9E5789DCD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3F36472F-02F4-4764-A089-502D7815D7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Инженерная геодинамика изучает процессы и устойчивость геологических тел.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2F0BFE45-9302-4210-A04F-7BF1225A53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71AA83BA-8A50-4183-957D-5CB6AA9722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Геологические, географические и фундаментальные науки обеспечивают исходную информацию.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33CEAA16-213A-4B9A-893C-8247E076EB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Лекция 13   /   8</a:t>
            </a:r>
          </a:p>
        </p:txBody>
      </p:sp>
    </p:spTree>
    <p:extLst>
      <p:ext uri="{BB962C8B-B14F-4D97-AF65-F5344CB8AC3E}">
        <p14:creationId xmlns:p14="http://schemas.microsoft.com/office/powerpoint/2010/main" val="181998767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headline">
            <a:extLst xmlns:a="http://schemas.openxmlformats.org/drawingml/2006/main">
              <a:ext uri="{FF2B5EF4-FFF2-40B4-BE49-F238E27FC236}">
                <a16:creationId xmlns:a16="http://schemas.microsoft.com/office/drawing/2014/main" id="{11436354-D215-46F9-B840-3F24038C51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3875"/>
            <a:ext cx="108204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15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15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15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15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15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15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15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15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15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15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Междисциплинарные связи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738545E-BFF1-4270-A297-72323501757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adb2e24de8f456b"/>
          <a:stretch xmlns:a="http://schemas.openxmlformats.org/drawingml/2006/main"/>
        </p:blipFill>
        <p:spPr>
          <a:xfrm xmlns:a="http://schemas.openxmlformats.org/drawingml/2006/main">
            <a:off x="3343339" y="1714500"/>
            <a:ext cx="5505323" cy="4333875"/>
          </a:xfrm>
          <a:prstGeom xmlns:a="http://schemas.openxmlformats.org/drawingml/2006/main" prst="rect">
            <a:avLst/>
          </a:prstGeom>
        </p:spPr>
      </p:pic>
      <p:sp>
        <p:nvSpPr>
          <p:cNvPr id="3" name="page">
            <a:extLst xmlns:a="http://schemas.openxmlformats.org/drawingml/2006/main">
              <a:ext uri="{FF2B5EF4-FFF2-40B4-BE49-F238E27FC236}">
                <a16:creationId xmlns:a16="http://schemas.microsoft.com/office/drawing/2014/main" id="{79274F3C-F991-4E85-9249-A906C5ED6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Лекция 13   /   9</a:t>
            </a:r>
          </a:p>
        </p:txBody>
      </p:sp>
    </p:spTree>
    <p:extLst>
      <p:ext uri="{BB962C8B-B14F-4D97-AF65-F5344CB8AC3E}">
        <p14:creationId xmlns:p14="http://schemas.microsoft.com/office/powerpoint/2010/main" val="13666279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8D95035B-82DD-44A2-8DA5-F8A85E173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Формационный анализ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7E341E53-1CD4-4349-98AD-D7060E0C11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2180B1DE-C684-4432-8C6F-3B480A686B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Формация объединяет генетически связанные комплексы пород.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EAF4C090-DC8D-4E5B-A4EF-B6DD9F76B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86597423-F94F-4735-8B1F-BB2B2C973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Её признаки — состав, внутренняя структура и положение в земной коре.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557A589C-5ABE-47FB-9916-751DC1A5D0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E492F0FA-4713-4696-B310-AC3810D81E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Анализ связывает инженерные свойства с историей формирования региона.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ADEFB288-73A3-4980-9E46-EE124A73BB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Лекция 13   /   10</a:t>
            </a:r>
          </a:p>
        </p:txBody>
      </p:sp>
    </p:spTree>
    <p:extLst>
      <p:ext uri="{BB962C8B-B14F-4D97-AF65-F5344CB8AC3E}">
        <p14:creationId xmlns:p14="http://schemas.microsoft.com/office/powerpoint/2010/main" val="1208036281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2F6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21BE3469-8B52-41C6-9DB7-8A869FC36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Карта масштаба 1:1 000 000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DA54E4E4-C743-4038-8818-335C66FAC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D15DD0AF-1681-4B67-83C9-7F173C6B6D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Создаётся на обобщённой топографической основе.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D629023F-F484-4301-8AD8-5A3107DF89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B6F85EB1-B3C8-4348-ABBC-2CE507F728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Отражает породы, подземные воды, рельеф, процессы и инженерно-геологические особенности.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8235DBA0-75B8-44F2-8CAF-3E715E591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7ED59D5E-EDD0-4C97-A3E8-F0BF17463F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Предназначена для регионального анализа, а не для детального проектирования отдельного сооружения.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02D487F9-88A3-405A-ACC2-DD29AC2E91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Лекция 13   /   11</a:t>
            </a:r>
          </a:p>
        </p:txBody>
      </p:sp>
    </p:spTree>
    <p:extLst>
      <p:ext uri="{BB962C8B-B14F-4D97-AF65-F5344CB8AC3E}">
        <p14:creationId xmlns:p14="http://schemas.microsoft.com/office/powerpoint/2010/main" val="1086432224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DD2DF2E9-CBFD-4F48-8840-B5B8E2292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Геологические тела и колонка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455208D9-1490-4559-8369-AA34B87E4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761850AC-C587-4421-AAB7-124EB561CC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На карте выделяют формации и стратиграфо-генетические комплексы.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854F4B7C-B4F3-41F1-BEBD-666B371266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E6D0D052-09A1-4FF0-87F3-FCB36EB5B0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В колонке показывают возраст, генезис, состав и структурные этажи.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75ECA812-1237-4E16-A2C6-3013B6AEA2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60EA311C-5A74-40B5-BDF5-F2F12D1988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Инженерно-геологическая модель отражает характер связей и сочетаний пород.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D04CEC0B-26F6-484C-9746-6D8EB58F33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Лекция 13   /   12</a:t>
            </a:r>
          </a:p>
        </p:txBody>
      </p:sp>
    </p:spTree>
    <p:extLst>
      <p:ext uri="{BB962C8B-B14F-4D97-AF65-F5344CB8AC3E}">
        <p14:creationId xmlns:p14="http://schemas.microsoft.com/office/powerpoint/2010/main" val="525036334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2F6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C83CDE4B-1ABA-4BCD-AB12-B7245CCD2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Последовательность составления карты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0D169296-6D00-4D0A-9128-7D7A218B24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97820778-2A31-42AB-BEE5-97AFF394A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Выделяют первые от поверхности комплексы и особенности их состава.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A6A411B5-BFC3-4982-B3F0-BEBA76D4B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87FE2D79-01FD-4366-B4AC-04DFB06D0E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Показывают глубину подземных вод и агрессивность среды.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FAD9424D-A14E-4F02-8D3B-FD0FFADA5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EF613428-869E-4A8B-AF13-742BEB7F9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Наносят установленные и прогнозируемые геологические процессы.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6EBA0104-1495-4939-9D63-18726AA1B7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Лекция 13   /   13</a:t>
            </a:r>
          </a:p>
        </p:txBody>
      </p:sp>
    </p:spTree>
    <p:extLst>
      <p:ext uri="{BB962C8B-B14F-4D97-AF65-F5344CB8AC3E}">
        <p14:creationId xmlns:p14="http://schemas.microsoft.com/office/powerpoint/2010/main" val="97774330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862F6F36-C45B-404B-9694-D48F75B33C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Районирование и прогноз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CC8EABA5-85FB-42B3-B087-8E1F5E1F0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80A8816D-8409-40A6-8E82-44116C6EC8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Генетико-морфологический подход выявляет естественные территориальные единицы.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663F09CF-A8F0-42CA-98C4-06574CE5D2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C77AAE6C-9DFD-4B5E-BD0F-FBED546803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Оценочный подход сравнивает условия и возможности освоения.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9DAAD2EA-CEFD-479A-952C-EE439903B9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B49FEF1C-2640-4F8F-AD91-22189A76ED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Прогноз связывает процессы с рельефом, тектоникой, породами, климатом и водами.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7DCCC626-F805-4F37-979A-7D4FC8CD6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Лекция 13   /   14</a:t>
            </a:r>
          </a:p>
        </p:txBody>
      </p:sp>
    </p:spTree>
    <p:extLst>
      <p:ext uri="{BB962C8B-B14F-4D97-AF65-F5344CB8AC3E}">
        <p14:creationId xmlns:p14="http://schemas.microsoft.com/office/powerpoint/2010/main" val="686122779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headline">
            <a:extLst xmlns:a="http://schemas.openxmlformats.org/drawingml/2006/main">
              <a:ext uri="{FF2B5EF4-FFF2-40B4-BE49-F238E27FC236}">
                <a16:creationId xmlns:a16="http://schemas.microsoft.com/office/drawing/2014/main" id="{483B3A05-C9C6-4881-86D9-C9B19F4F55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3875"/>
            <a:ext cx="108204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15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15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15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15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15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15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15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15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15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15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Подходы к инженерному районированию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5900A30-19D1-4481-8CC6-26D90A92AC4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0f086e4108c4ab6"/>
          <a:stretch xmlns:a="http://schemas.openxmlformats.org/drawingml/2006/main"/>
        </p:blipFill>
        <p:spPr>
          <a:xfrm xmlns:a="http://schemas.openxmlformats.org/drawingml/2006/main">
            <a:off x="3157240" y="1714500"/>
            <a:ext cx="5877520" cy="4333875"/>
          </a:xfrm>
          <a:prstGeom xmlns:a="http://schemas.openxmlformats.org/drawingml/2006/main" prst="rect">
            <a:avLst/>
          </a:prstGeom>
        </p:spPr>
      </p:pic>
      <p:sp>
        <p:nvSpPr>
          <p:cNvPr id="3" name="page">
            <a:extLst xmlns:a="http://schemas.openxmlformats.org/drawingml/2006/main">
              <a:ext uri="{FF2B5EF4-FFF2-40B4-BE49-F238E27FC236}">
                <a16:creationId xmlns:a16="http://schemas.microsoft.com/office/drawing/2014/main" id="{250FFAE8-62A2-4A0B-BFAD-B08D40E468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Лекция 13   /   15</a:t>
            </a:r>
          </a:p>
        </p:txBody>
      </p:sp>
    </p:spTree>
    <p:extLst>
      <p:ext uri="{BB962C8B-B14F-4D97-AF65-F5344CB8AC3E}">
        <p14:creationId xmlns:p14="http://schemas.microsoft.com/office/powerpoint/2010/main" val="350016524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C343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C02CFC09-A666-4CCF-A413-BD717AFAF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Контрольные вопросы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FD2842E6-665D-4F57-B781-E9A2AA5AB3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58DA701C-3032-4A39-85C3-99BD76D8B7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rPr>
              <a:t>Как определяются объект и предмет региональной инженерной геологии?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736918A3-84A8-47EA-8E33-7ADB97C191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BCAB7E18-34E4-44B7-81C7-C1AB7FD71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rPr>
              <a:t>Для чего нужен формационный анализ?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EF814057-9494-40C8-956B-60A439A5A2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905771FF-8327-4307-B798-F3C7954DF7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rPr>
              <a:t>Какие сведения должна содержать инженерно-геологическая карта?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FABB92BD-F27F-4EE2-ACC9-B45A65EE61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rPr>
              <a:t>Лекция 13   /   16</a:t>
            </a:r>
          </a:p>
        </p:txBody>
      </p:sp>
    </p:spTree>
    <p:extLst>
      <p:ext uri="{BB962C8B-B14F-4D97-AF65-F5344CB8AC3E}">
        <p14:creationId xmlns:p14="http://schemas.microsoft.com/office/powerpoint/2010/main" val="151694151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2026-10-28T10:10:23.4100000Z</dcterms:created>
  <dcterms:modified xsi:type="dcterms:W3CDTF">2026-10-28T10:10:23.4100000Z</dcterms:modified>
</coreProperties>
</file>