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e4fdd127a04e40" /><Relationship Type="http://schemas.openxmlformats.org/officeDocument/2006/relationships/extended-properties" Target="/docProps/app.xml" Id="R18089cd967fa4d0f" /><Relationship Type="http://schemas.openxmlformats.org/officeDocument/2006/relationships/officeDocument" Target="/ppt/presentation.xml" Id="Rb9a3aa009a9e47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6bec558a3b4773"/>
  </p:sldMasterIdLst>
  <p:notesMasterIdLst>
    <p:notesMasterId xmlns:r="http://schemas.openxmlformats.org/officeDocument/2006/relationships" r:id="R8417532f6dd4430c"/>
  </p:notesMasterIdLst>
  <p:sldIdLst>
    <p:sldId xmlns:r="http://schemas.openxmlformats.org/officeDocument/2006/relationships" id="256" r:id="Rdc0f7db52a034bc3"/>
    <p:sldId xmlns:r="http://schemas.openxmlformats.org/officeDocument/2006/relationships" id="257" r:id="Rd1322171a09e4a52"/>
    <p:sldId xmlns:r="http://schemas.openxmlformats.org/officeDocument/2006/relationships" id="258" r:id="R7bba99a603de4974"/>
    <p:sldId xmlns:r="http://schemas.openxmlformats.org/officeDocument/2006/relationships" id="259" r:id="R669703cd17454e0b"/>
    <p:sldId xmlns:r="http://schemas.openxmlformats.org/officeDocument/2006/relationships" id="260" r:id="R713eb89e41bf4602"/>
    <p:sldId xmlns:r="http://schemas.openxmlformats.org/officeDocument/2006/relationships" id="261" r:id="R4d7a336d04ae4ebc"/>
    <p:sldId xmlns:r="http://schemas.openxmlformats.org/officeDocument/2006/relationships" id="262" r:id="R2576f8ed557c455a"/>
    <p:sldId xmlns:r="http://schemas.openxmlformats.org/officeDocument/2006/relationships" id="263" r:id="Rc01970be938f47ef"/>
    <p:sldId xmlns:r="http://schemas.openxmlformats.org/officeDocument/2006/relationships" id="264" r:id="Rae6fdb9537094ed9"/>
    <p:sldId xmlns:r="http://schemas.openxmlformats.org/officeDocument/2006/relationships" id="265" r:id="R73cb42aa7bba4f29"/>
    <p:sldId xmlns:r="http://schemas.openxmlformats.org/officeDocument/2006/relationships" id="266" r:id="R8d170a5e53a048f2"/>
    <p:sldId xmlns:r="http://schemas.openxmlformats.org/officeDocument/2006/relationships" id="267" r:id="Ra6d0d2a18d934c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59a999b5614e6b" /><Relationship Type="http://schemas.openxmlformats.org/officeDocument/2006/relationships/slideMaster" Target="/ppt/slideMasters/slideMaster1.xml" Id="R166bec558a3b4773" /><Relationship Type="http://schemas.openxmlformats.org/officeDocument/2006/relationships/notesMaster" Target="/ppt/notesMasters/notesMaster1.xml" Id="R8417532f6dd4430c" /><Relationship Type="http://schemas.openxmlformats.org/officeDocument/2006/relationships/presProps" Target="/ppt/presProps.xml" Id="Rd9be44823fa345fc" /><Relationship Type="http://schemas.openxmlformats.org/officeDocument/2006/relationships/tableStyles" Target="/ppt/tableStyles.xml" Id="R3c05a4be79d74bee" /><Relationship Type="http://schemas.openxmlformats.org/officeDocument/2006/relationships/slide" Target="/ppt/slides/slide1.xml" Id="Rdc0f7db52a034bc3" /><Relationship Type="http://schemas.openxmlformats.org/officeDocument/2006/relationships/slide" Target="/ppt/slides/slide2.xml" Id="Rd1322171a09e4a52" /><Relationship Type="http://schemas.openxmlformats.org/officeDocument/2006/relationships/slide" Target="/ppt/slides/slide3.xml" Id="R7bba99a603de4974" /><Relationship Type="http://schemas.openxmlformats.org/officeDocument/2006/relationships/slide" Target="/ppt/slides/slide4.xml" Id="R669703cd17454e0b" /><Relationship Type="http://schemas.openxmlformats.org/officeDocument/2006/relationships/slide" Target="/ppt/slides/slide5.xml" Id="R713eb89e41bf4602" /><Relationship Type="http://schemas.openxmlformats.org/officeDocument/2006/relationships/slide" Target="/ppt/slides/slide6.xml" Id="R4d7a336d04ae4ebc" /><Relationship Type="http://schemas.openxmlformats.org/officeDocument/2006/relationships/slide" Target="/ppt/slides/slide7.xml" Id="R2576f8ed557c455a" /><Relationship Type="http://schemas.openxmlformats.org/officeDocument/2006/relationships/slide" Target="/ppt/slides/slide8.xml" Id="Rc01970be938f47ef" /><Relationship Type="http://schemas.openxmlformats.org/officeDocument/2006/relationships/slide" Target="/ppt/slides/slide9.xml" Id="Rae6fdb9537094ed9" /><Relationship Type="http://schemas.openxmlformats.org/officeDocument/2006/relationships/slide" Target="/ppt/slides/slide10.xml" Id="R73cb42aa7bba4f29" /><Relationship Type="http://schemas.openxmlformats.org/officeDocument/2006/relationships/slide" Target="/ppt/slides/slide11.xml" Id="R8d170a5e53a048f2" /><Relationship Type="http://schemas.openxmlformats.org/officeDocument/2006/relationships/slide" Target="/ppt/slides/slide12.xml" Id="Ra6d0d2a18d934c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2db039db014b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8cb9073d414654" /><Relationship Type="http://schemas.openxmlformats.org/officeDocument/2006/relationships/notesMaster" Target="/ppt/notesMasters/notesMaster1.xml" Id="Rd7b522f819ad41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995128bcc44f42" /><Relationship Type="http://schemas.openxmlformats.org/officeDocument/2006/relationships/notesMaster" Target="/ppt/notesMasters/notesMaster1.xml" Id="R8e63e55d27914a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6d3d1282e84234" /><Relationship Type="http://schemas.openxmlformats.org/officeDocument/2006/relationships/notesMaster" Target="/ppt/notesMasters/notesMaster1.xml" Id="R9b7ee1c0a28445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811533016a40b4" /><Relationship Type="http://schemas.openxmlformats.org/officeDocument/2006/relationships/notesMaster" Target="/ppt/notesMasters/notesMaster1.xml" Id="R6aeaa86bdd1f43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2b2dfc63944116" /><Relationship Type="http://schemas.openxmlformats.org/officeDocument/2006/relationships/notesMaster" Target="/ppt/notesMasters/notesMaster1.xml" Id="R08ba8b7bb42641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af818b85cbf4c68" /><Relationship Type="http://schemas.openxmlformats.org/officeDocument/2006/relationships/notesMaster" Target="/ppt/notesMasters/notesMaster1.xml" Id="Rc9057166f3624b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b07863150746d4" /><Relationship Type="http://schemas.openxmlformats.org/officeDocument/2006/relationships/notesMaster" Target="/ppt/notesMasters/notesMaster1.xml" Id="Ra75a8ec923fb45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442533c70a40fa" /><Relationship Type="http://schemas.openxmlformats.org/officeDocument/2006/relationships/notesMaster" Target="/ppt/notesMasters/notesMaster1.xml" Id="R1553ea33b78f4e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0147a03b874245" /><Relationship Type="http://schemas.openxmlformats.org/officeDocument/2006/relationships/notesMaster" Target="/ppt/notesMasters/notesMaster1.xml" Id="Rd2dc4037ca2943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5b387a82e84bb1" /><Relationship Type="http://schemas.openxmlformats.org/officeDocument/2006/relationships/notesMaster" Target="/ppt/notesMasters/notesMaster1.xml" Id="R64aa3fbc195b41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621eb86795344bc" /><Relationship Type="http://schemas.openxmlformats.org/officeDocument/2006/relationships/notesMaster" Target="/ppt/notesMasters/notesMaster1.xml" Id="Rfbf6abf06f2e4d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e12c8475243447e" /><Relationship Type="http://schemas.openxmlformats.org/officeDocument/2006/relationships/notesMaster" Target="/ppt/notesMasters/notesMaster1.xml" Id="R6a77b7b17dda4a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Полная тема лекции: Районирование территории  Казахстана по инженерно-геологическим условиям.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Выделение территорий с закономерным сочетанием инженерно-геологических условий.</a:t>
            </a:r>
          </a:p>
          <a:p xmlns:a="http://schemas.openxmlformats.org/drawingml/2006/main">
            <a:r>
              <a:t>Сопоставление строения, рельефа, пород и геологических процессов.</a:t>
            </a:r>
          </a:p>
          <a:p xmlns:a="http://schemas.openxmlformats.org/drawingml/2006/main">
            <a:r>
              <a:t>Обоснование региональных решений по освоению территории.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В строении преобладают складчатые скальные комплексы и участки рыхлого покрова.</a:t>
            </a:r>
          </a:p>
          <a:p xmlns:a="http://schemas.openxmlformats.org/drawingml/2006/main">
            <a:r>
              <a:t>Неотектоника проявляется поднятиями и сводово-глыбовыми движениями.</a:t>
            </a:r>
          </a:p>
          <a:p xmlns:a="http://schemas.openxmlformats.org/drawingml/2006/main">
            <a:r>
              <a:t>Длительная денудация и аридные условия определяют современный рельеф.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Денудационный и тектонико-эрозионный мелкосопочник развит на древнем скальном субстрате.</a:t>
            </a:r>
          </a:p>
          <a:p xmlns:a="http://schemas.openxmlformats.org/drawingml/2006/main">
            <a:r>
              <a:t>Структурно-денудационные равнины и плато связаны с горизонтальными толщами мезозоя и кайнозоя.</a:t>
            </a:r>
          </a:p>
          <a:p xmlns:a="http://schemas.openxmlformats.org/drawingml/2006/main">
            <a:r>
              <a:t>Цокольные равнины сочетают складчатое основание и элювиально-делювиальный покров.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Предгорные наклонные равнины сложены аллювиально-пролювиальными отложениями.</a:t>
            </a:r>
          </a:p>
          <a:p xmlns:a="http://schemas.openxmlformats.org/drawingml/2006/main">
            <a:r>
              <a:t>Террасированные равнины связаны с речным аллювием.</a:t>
            </a:r>
          </a:p>
          <a:p xmlns:a="http://schemas.openxmlformats.org/drawingml/2006/main">
            <a:r>
              <a:t>Озёрно-аллювиальные и эоловые накопления формируют плоские и барханные поверхности.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Преобладают массивы трещинных вод.</a:t>
            </a:r>
          </a:p>
          <a:p xmlns:a="http://schemas.openxmlformats.org/drawingml/2006/main">
            <a:r>
              <a:t>В наложенных впадинах развиваются местные бассейны пластовых вод.</a:t>
            </a:r>
          </a:p>
          <a:p xmlns:a="http://schemas.openxmlformats.org/drawingml/2006/main">
            <a:r>
              <a:t>Глубина и состав воды учитываются при оценке условий строительства.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Позднеальпийские движения обновили горные сооружения.</a:t>
            </a:r>
          </a:p>
          <a:p xmlns:a="http://schemas.openxmlformats.org/drawingml/2006/main">
            <a:r>
              <a:t>Активная тектоника и расчленённый рельеф повышают пространственную неоднородность условий.</a:t>
            </a:r>
          </a:p>
          <a:p xmlns:a="http://schemas.openxmlformats.org/drawingml/2006/main">
            <a:r>
              <a:t>Межгорные впадины и предгорные прогибы отличаются от горных поднятий.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Илийская, Балхаш-Алакольская и Зайсанская впадины имеют унаследованное развитие.</a:t>
            </a:r>
          </a:p>
          <a:p xmlns:a="http://schemas.openxmlformats.org/drawingml/2006/main">
            <a:r>
              <a:t>Повторные движения по древним разломам формируют блоковое и асимметричное строение.</a:t>
            </a:r>
          </a:p>
          <a:p xmlns:a="http://schemas.openxmlformats.org/drawingml/2006/main">
            <a:r>
              <a:t>Мощность и свойства осадочного заполнения меняются по площади и глубине.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Основу районирования составляет геолого-структурное положение участков.</a:t>
            </a:r>
          </a:p>
          <a:p xmlns:a="http://schemas.openxmlformats.org/drawingml/2006/main">
            <a:r>
              <a:t>Рассматриваются изменения условий по площади и в разрезе.</a:t>
            </a:r>
          </a:p>
          <a:p xmlns:a="http://schemas.openxmlformats.org/drawingml/2006/main">
            <a:r>
              <a:t>Для платформенного чехла важны песчаные, глинистые и переработанные ветром отложения.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В лекции связан с восточной частью Туранской плиты и Шуской синеклизой.</a:t>
            </a:r>
          </a:p>
          <a:p xmlns:a="http://schemas.openxmlformats.org/drawingml/2006/main">
            <a:r>
              <a:t>Осадочный чехол сравнительно небольшой мощности перекрывает древнее основание.</a:t>
            </a:r>
          </a:p>
          <a:p xmlns:a="http://schemas.openxmlformats.org/drawingml/2006/main">
            <a:r>
              <a:t>Типы пород и структура чехла определяют инженерно-геологические различия.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Казахский щит: скальное основание, мелкосопочник и локальный покров.</a:t>
            </a:r>
          </a:p>
          <a:p xmlns:a="http://schemas.openxmlformats.org/drawingml/2006/main">
            <a:r>
              <a:t>Орогенный пояс: активная тектоника, горный рельеф и межгорные впадины.</a:t>
            </a:r>
          </a:p>
          <a:p xmlns:a="http://schemas.openxmlformats.org/drawingml/2006/main">
            <a:r>
              <a:t>Туранская плита: платформенный чехол и обширные аккумулятивные равнины.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14.docx.</a:t>
            </a:r>
          </a:p>
          <a:p xmlns:a="http://schemas.openxmlformats.org/drawingml/2006/main">
            <a:r>
              <a:t>Какие признаки используют при районировании Казахского щита?</a:t>
            </a:r>
          </a:p>
          <a:p xmlns:a="http://schemas.openxmlformats.org/drawingml/2006/main">
            <a:r>
              <a:t>Почему орогенный пояс отличается от платформенных территорий?</a:t>
            </a:r>
          </a:p>
          <a:p xmlns:a="http://schemas.openxmlformats.org/drawingml/2006/main">
            <a:r>
              <a:t>Как геолого-структурное положение определяет инженерные условия Туранской плиты?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4335a3cffe4af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efb273f0fe471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82f4b738924b3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f4b998bdc142e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a60f87cdd0470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73cd58411a4fe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32E2C7-F35E-4E9A-859C-CEB1368859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DB9CF44-5597-4293-8BDF-45987FE1F55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F8F5078-1886-4EC5-B425-7E67F60364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40F1C3-CB64-49CC-855F-CE9A792FF8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61AEE66-32B0-477C-924E-FEC7D77E17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503E5C1-5B5A-4336-814E-A53E1AE4E4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E1E8C6B-D672-416A-B57A-80F80CBC01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11E384F-85C1-4570-BDA9-8F6E3BDB2C0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A1C459-E46B-4166-BA28-8234C38D1F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D422EBF-2FF1-43CD-AAA4-A2C6EDEC5F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2991e560d1477a" /><Relationship Type="http://schemas.openxmlformats.org/officeDocument/2006/relationships/slideLayout" Target="/ppt/slideLayouts/slideLayout1.xml" Id="R83431cb53a444804" /><Relationship Type="http://schemas.openxmlformats.org/officeDocument/2006/relationships/slideLayout" Target="/ppt/slideLayouts/slideLayout2.xml" Id="R4e677a0ff8ec4e8c" /><Relationship Type="http://schemas.openxmlformats.org/officeDocument/2006/relationships/slideLayout" Target="/ppt/slideLayouts/slideLayout3.xml" Id="Rdf25a043462d4ee4" /><Relationship Type="http://schemas.openxmlformats.org/officeDocument/2006/relationships/slideLayout" Target="/ppt/slideLayouts/slideLayout4.xml" Id="R1120f6b43419438f" /><Relationship Type="http://schemas.openxmlformats.org/officeDocument/2006/relationships/slideLayout" Target="/ppt/slideLayouts/slideLayout5.xml" Id="R0956b0f919334afb" /><Relationship Type="http://schemas.openxmlformats.org/officeDocument/2006/relationships/slideLayout" Target="/ppt/slideLayouts/slideLayout6.xml" Id="R068c124a1f964e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431cb53a444804"/>
    <p:sldLayoutId xmlns:r="http://schemas.openxmlformats.org/officeDocument/2006/relationships" id="2147483650" r:id="R4e677a0ff8ec4e8c"/>
    <p:sldLayoutId xmlns:r="http://schemas.openxmlformats.org/officeDocument/2006/relationships" id="2147483651" r:id="Rdf25a043462d4ee4"/>
    <p:sldLayoutId xmlns:r="http://schemas.openxmlformats.org/officeDocument/2006/relationships" id="2147483652" r:id="R1120f6b43419438f"/>
    <p:sldLayoutId xmlns:r="http://schemas.openxmlformats.org/officeDocument/2006/relationships" id="2147483653" r:id="R0956b0f919334afb"/>
    <p:sldLayoutId xmlns:r="http://schemas.openxmlformats.org/officeDocument/2006/relationships" id="2147483654" r:id="R068c124a1f964e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4dccd3de2f4e37" /><Relationship Type="http://schemas.openxmlformats.org/officeDocument/2006/relationships/image" Target="/ppt/media/image.png" Id="R36d8eed5531041ca" /><Relationship Type="http://schemas.openxmlformats.org/officeDocument/2006/relationships/notesSlide" Target="/ppt/notesSlides/notesSlide1.xml" Id="R445e3d20db864f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9dba0f4c6b47e4" /><Relationship Type="http://schemas.openxmlformats.org/officeDocument/2006/relationships/notesSlide" Target="/ppt/notesSlides/notesSlide2.xml" Id="Rc6b1f98b5df54a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f8f60e06e64a88" /><Relationship Type="http://schemas.openxmlformats.org/officeDocument/2006/relationships/notesSlide" Target="/ppt/notesSlides/notesSlide3.xml" Id="R0d0c78c051f64e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4d668525154d5e" /><Relationship Type="http://schemas.openxmlformats.org/officeDocument/2006/relationships/notesSlide" Target="/ppt/notesSlides/notesSlide4.xml" Id="R619bf517ffef4e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c13699e2ca4845" /><Relationship Type="http://schemas.openxmlformats.org/officeDocument/2006/relationships/notesSlide" Target="/ppt/notesSlides/notesSlide5.xml" Id="Rb74cc4b09b4f49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831b05d65248d7" /><Relationship Type="http://schemas.openxmlformats.org/officeDocument/2006/relationships/notesSlide" Target="/ppt/notesSlides/notesSlide6.xml" Id="Rc9da1a57edac4b9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738107b04a47da" /><Relationship Type="http://schemas.openxmlformats.org/officeDocument/2006/relationships/notesSlide" Target="/ppt/notesSlides/notesSlide7.xml" Id="R9e3d4873eda940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6ce5be86244ef1" /><Relationship Type="http://schemas.openxmlformats.org/officeDocument/2006/relationships/notesSlide" Target="/ppt/notesSlides/notesSlide8.xml" Id="R7324bd1e7d744d1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9eecbbab0b46e8" /><Relationship Type="http://schemas.openxmlformats.org/officeDocument/2006/relationships/notesSlide" Target="/ppt/notesSlides/notesSlide9.xml" Id="Rdbebc6c2508a4a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0c340d5d91497b" /><Relationship Type="http://schemas.openxmlformats.org/officeDocument/2006/relationships/notesSlide" Target="/ppt/notesSlides/notesSlide10.xml" Id="Rc44cb321db54493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54c156cf3b4823" /><Relationship Type="http://schemas.openxmlformats.org/officeDocument/2006/relationships/notesSlide" Target="/ppt/notesSlides/notesSlide11.xml" Id="R0e81e9fcd8e348c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5beb53e4f3496e" /><Relationship Type="http://schemas.openxmlformats.org/officeDocument/2006/relationships/notesSlide" Target="/ppt/notesSlides/notesSlide12.xml" Id="R12f0a0bfc356484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7A857E-DEA1-4F72-A5F2-34D1481B9D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8eed5531041c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5E85052A-C697-4A6E-B45A-03CDAAB2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14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7C101153-A374-48E8-82A6-FC0B2C081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Районирование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Казахстана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71A97FF8-42E8-47FC-8B0B-56C9CD01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29125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Инженерно-геологические условия</a:t>
            </a:r>
          </a:p>
        </p:txBody>
      </p:sp>
      <p:sp>
        <p:nvSpPr>
          <p:cNvPr id="5" name="course">
            <a:extLst xmlns:a="http://schemas.openxmlformats.org/drawingml/2006/main">
              <a:ext uri="{FF2B5EF4-FFF2-40B4-BE49-F238E27FC236}">
                <a16:creationId xmlns:a16="http://schemas.microsoft.com/office/drawing/2014/main" id="{1BED857E-5A3D-4AA2-B91A-DD6661FA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0733010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4A35C2F-781F-4DCE-967D-1A5274CB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Цель районирования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C25C301-3D3C-4F64-94FC-66019EEE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6C6D058-D605-4712-BD8C-B20ACE3D3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Выделение территорий с закономерным сочетанием инженерно-геологических условий.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A2DA713-FFCB-4EC3-9DFC-E25568D0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90583B3-D1D3-4028-9008-2CFB9C36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Сопоставление строения, рельефа, пород и геологических процессов.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CD7393C-C75F-4880-8505-8732293E2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66298FA-90FA-46B1-BBBE-1B2535FA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Обоснование региональных решений по освоению территории.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E1A2F1F-7683-41A2-A06A-4CF4138BF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2</a:t>
            </a:r>
          </a:p>
        </p:txBody>
      </p:sp>
    </p:spTree>
    <p:extLst>
      <p:ext uri="{BB962C8B-B14F-4D97-AF65-F5344CB8AC3E}">
        <p14:creationId xmlns:p14="http://schemas.microsoft.com/office/powerpoint/2010/main" val="20447527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F081645-1F5B-48FA-A679-14510102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Казахский щит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3B27716-2C37-4974-B667-F868EFBD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4D79A41-0C67-44BD-A7B9-959FFA9F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строении преобладают складчатые скальные комплексы и участки рыхлого покрова.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15E292F-4D20-4231-93B8-1D7DD46D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71A0ED2-273C-413A-BBEA-128E72546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Неотектоника проявляется поднятиями и сводово-глыбовыми движениями.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71B62A2-2038-4956-9F15-164BF460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750289D-E34C-4CDA-A867-ABCB3D250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Длительная денудация и аридные условия определяют современный рельеф.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273BCB9-2930-4928-B927-4F02D6149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3</a:t>
            </a:r>
          </a:p>
        </p:txBody>
      </p:sp>
    </p:spTree>
    <p:extLst>
      <p:ext uri="{BB962C8B-B14F-4D97-AF65-F5344CB8AC3E}">
        <p14:creationId xmlns:p14="http://schemas.microsoft.com/office/powerpoint/2010/main" val="14938865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C633F46-76A6-4695-8CC3-7D83CFAB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Скальные и структурно-денудационные области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3CE9757-74D2-4D03-928F-DEA86238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7965B12-D7FB-4588-89CE-B235C096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Денудационный и тектонико-эрозионный мелкосопочник развит на древнем скальном субстрате.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7594FD7-0819-44B9-BC0F-1E83B2ACA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9B46C11-A670-4FE0-A111-7BFCC94CB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Структурно-денудационные равнины и плато связаны с горизонтальными толщами мезозоя и кайнозоя.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20B1743-80BB-4A2F-8D51-4F6356A7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8668B24-42B3-4945-9B7F-3BB81231E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Цокольные равнины сочетают складчатое основание и элювиально-делювиальный покров.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7EE490A-948A-4C7D-8CBE-9010305A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4</a:t>
            </a:r>
          </a:p>
        </p:txBody>
      </p:sp>
    </p:spTree>
    <p:extLst>
      <p:ext uri="{BB962C8B-B14F-4D97-AF65-F5344CB8AC3E}">
        <p14:creationId xmlns:p14="http://schemas.microsoft.com/office/powerpoint/2010/main" val="1922806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35C17EA-4C56-44C5-B01D-362CD9B9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Аккумулятивные области щита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5827578-3A52-4AB7-BD29-C70D4475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CC5B9C5-EF55-4565-BB42-7F9269DF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Предгорные наклонные равнины сложены аллювиально-пролювиальными отложениями.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6E85C5A5-C2DF-4240-8A72-73C06D23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B40CE65-01B7-4101-B5E2-6B8A0D8D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Террасированные равнины связаны с речным аллювием.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EDEB935-C2A3-4213-83B3-189B803B8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DB6409B-3EBA-4620-8BA0-1838FE39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Озёрно-аллювиальные и эоловые накопления формируют плоские и барханные поверхности.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A44A5C5-B82C-4DD1-A21C-D03ABEA5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5</a:t>
            </a:r>
          </a:p>
        </p:txBody>
      </p:sp>
    </p:spTree>
    <p:extLst>
      <p:ext uri="{BB962C8B-B14F-4D97-AF65-F5344CB8AC3E}">
        <p14:creationId xmlns:p14="http://schemas.microsoft.com/office/powerpoint/2010/main" val="4073562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E4E46EB-6818-4562-BA3D-8930B362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Гидрогеологические особенности щита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A419DC8-BFAE-427F-A794-56F8FC22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085529E-AB18-4E2F-907D-DCD6C1B1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Преобладают массивы трещинных вод.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49BFD20-36FF-4212-A9FD-20537141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8D43402-6D24-45D3-89DE-B6B26D98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наложенных впадинах развиваются местные бассейны пластовых вод.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44CBC8A-505D-4C17-8AB7-D86618BA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A02F3CD-B248-46D5-BC48-31C89844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Глубина и состав воды учитываются при оценке условий строительства.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1CDCC07-9DED-4B10-977A-BD5E2385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6</a:t>
            </a:r>
          </a:p>
        </p:txBody>
      </p:sp>
    </p:spTree>
    <p:extLst>
      <p:ext uri="{BB962C8B-B14F-4D97-AF65-F5344CB8AC3E}">
        <p14:creationId xmlns:p14="http://schemas.microsoft.com/office/powerpoint/2010/main" val="8263607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A58DE38-BFF3-4E66-968D-65434A03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Орогенный пояс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1000F88-D2AD-4C5E-8D36-D541710A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D88DAF0-C2FA-4F6B-BCC0-E6134452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Позднеальпийские движения обновили горные сооружения.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557B668-03CC-4A68-84C1-5F4B7F0D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AA7DDFE-E52B-41A2-8D6E-DC8A20E2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Активная тектоника и расчленённый рельеф повышают пространственную неоднородность условий.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7FD437FF-2114-470C-9467-C254E25D6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8F6E3CB-30D8-4760-B415-5B652A68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Межгорные впадины и предгорные прогибы отличаются от горных поднятий.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E40B93F-9761-401D-87A8-269AB5D0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7</a:t>
            </a:r>
          </a:p>
        </p:txBody>
      </p:sp>
    </p:spTree>
    <p:extLst>
      <p:ext uri="{BB962C8B-B14F-4D97-AF65-F5344CB8AC3E}">
        <p14:creationId xmlns:p14="http://schemas.microsoft.com/office/powerpoint/2010/main" val="14518310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00D38A0-6419-4790-9B5E-3D9859FA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Межгорные впадины и предгорные прогибы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27980F8-3894-4D54-BE14-DCEE9070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9A59218-ACAE-49F6-AA05-197332A1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Илийская, Балхаш-Алакольская и Зайсанская впадины имеют унаследованное развитие.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5918A19-C7AC-47CC-8AAE-A45948E3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F5E108D-B684-46DA-82CD-9F8621E2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Повторные движения по древним разломам формируют блоковое и асимметричное строение.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7DF9CBF-7C14-4B3F-9C86-F9D901488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BDA4A37-EEEA-4EB3-867C-897BF3ED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Мощность и свойства осадочного заполнения меняются по площади и глубине.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039490D-BE26-48CC-8E52-935317DB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8</a:t>
            </a:r>
          </a:p>
        </p:txBody>
      </p:sp>
    </p:spTree>
    <p:extLst>
      <p:ext uri="{BB962C8B-B14F-4D97-AF65-F5344CB8AC3E}">
        <p14:creationId xmlns:p14="http://schemas.microsoft.com/office/powerpoint/2010/main" val="10660353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30D8C20-8658-4DE9-89BE-41C3DE63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Туранская плита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9ECB8D8-128F-470F-988E-72754431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D182F68-8F22-4100-9FCB-80DB9B94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Основу районирования составляет геолого-структурное положение участков.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609B7BD-8C0B-45E0-BC5B-8A678B250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31DD4C3-336E-4A06-9FF7-994ADAAC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Рассматриваются изменения условий по площади и в разрезе.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1A7A26BC-2F99-4C5D-90D0-6298FC2C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8BBAC2A-DB0E-4BBC-A3C5-874AB9899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Для платформенного чехла важны песчаные, глинистые и переработанные ветром отложения.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C366392-D4C0-42A3-A0E6-2C1E7219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9</a:t>
            </a:r>
          </a:p>
        </p:txBody>
      </p:sp>
    </p:spTree>
    <p:extLst>
      <p:ext uri="{BB962C8B-B14F-4D97-AF65-F5344CB8AC3E}">
        <p14:creationId xmlns:p14="http://schemas.microsoft.com/office/powerpoint/2010/main" val="18481241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4BB1E83-3491-4AF8-8B92-25A2F3A0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Шу-Сарысуйский регион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3DC8A40-E059-43F3-9264-7FC68434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A4E0BFD-334B-4BF3-8696-894B7117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 лекции связан с восточной частью Туранской плиты и Шуской синеклизой.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A281419-600E-4197-B1CC-7F2E8D81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F7E22F8-CBFD-44DD-A013-248A55AD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Осадочный чехол сравнительно небольшой мощности перекрывает древнее основание.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2FAA324-E78E-48EC-94DA-0FF12983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C772CBB-A55D-43DF-A0DF-B816DE8B0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Типы пород и структура чехла определяют инженерно-геологические различия.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26831AD-267E-4EBE-8F59-4D7F30BC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10</a:t>
            </a:r>
          </a:p>
        </p:txBody>
      </p:sp>
    </p:spTree>
    <p:extLst>
      <p:ext uri="{BB962C8B-B14F-4D97-AF65-F5344CB8AC3E}">
        <p14:creationId xmlns:p14="http://schemas.microsoft.com/office/powerpoint/2010/main" val="8892738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C416E2E8-12BB-4C4C-BCF8-391A6A77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Сопоставление крупных областей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B5B9E-4342-484A-9284-9EF300D1270B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Область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Основные черты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Казахский щит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Скальное основание и мелкосопочник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Орогенный пояс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Горный рельеф и активная тектоника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Туранская плита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Осадочный чехол и аккумулятивные равнины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64A1211B-6540-4FD8-83F9-29BEC7F7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14   /   11</a:t>
            </a:r>
          </a:p>
        </p:txBody>
      </p:sp>
    </p:spTree>
    <p:extLst>
      <p:ext uri="{BB962C8B-B14F-4D97-AF65-F5344CB8AC3E}">
        <p14:creationId xmlns:p14="http://schemas.microsoft.com/office/powerpoint/2010/main" val="12201933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98A46CC-2F33-4163-A270-C9B45820C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63249F4-D96A-416D-90A8-AF332376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019E2C2-6675-4C27-BC94-40C212AA1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Какие признаки используют при районировании Казахского щита?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331DC4C-413B-4792-8C8D-A7650694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96D3056-41B0-49A6-828D-2D3BA535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Почему орогенный пояс отличается от платформенных территорий?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571EF2B-389C-4B06-B293-DC75D372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D941329-841D-4E61-8567-B49D784E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геолого-структурное положение определяет инженерные условия Туранской плиты?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48A6FB6-7120-4820-8AD9-C8E3E1F2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14   /   12</a:t>
            </a:r>
          </a:p>
        </p:txBody>
      </p:sp>
    </p:spTree>
    <p:extLst>
      <p:ext uri="{BB962C8B-B14F-4D97-AF65-F5344CB8AC3E}">
        <p14:creationId xmlns:p14="http://schemas.microsoft.com/office/powerpoint/2010/main" val="21214051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2026-10-28T10:12:57.9460000Z</dcterms:created>
  <dcterms:modified xsi:type="dcterms:W3CDTF">2026-10-28T10:12:57.9460000Z</dcterms:modified>
</coreProperties>
</file>