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37a5479b46e4120" /><Relationship Type="http://schemas.openxmlformats.org/officeDocument/2006/relationships/extended-properties" Target="/docProps/app.xml" Id="R18fbd2ccb0ef4efc" /><Relationship Type="http://schemas.openxmlformats.org/officeDocument/2006/relationships/officeDocument" Target="/ppt/presentation.xml" Id="Rbaf47710be07487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ff8d26bfe3c4b22"/>
  </p:sldMasterIdLst>
  <p:notesMasterIdLst>
    <p:notesMasterId xmlns:r="http://schemas.openxmlformats.org/officeDocument/2006/relationships" r:id="Rc846ad97a1ce43ce"/>
  </p:notesMasterIdLst>
  <p:sldIdLst>
    <p:sldId xmlns:r="http://schemas.openxmlformats.org/officeDocument/2006/relationships" id="256" r:id="R5191c004ab984322"/>
    <p:sldId xmlns:r="http://schemas.openxmlformats.org/officeDocument/2006/relationships" id="257" r:id="R426a52be28e44b0f"/>
    <p:sldId xmlns:r="http://schemas.openxmlformats.org/officeDocument/2006/relationships" id="258" r:id="Rfff88cb1856847d1"/>
    <p:sldId xmlns:r="http://schemas.openxmlformats.org/officeDocument/2006/relationships" id="259" r:id="Ra5472abc2824400d"/>
    <p:sldId xmlns:r="http://schemas.openxmlformats.org/officeDocument/2006/relationships" id="260" r:id="R2e76aed660db466e"/>
    <p:sldId xmlns:r="http://schemas.openxmlformats.org/officeDocument/2006/relationships" id="261" r:id="R3839407ef67349bf"/>
    <p:sldId xmlns:r="http://schemas.openxmlformats.org/officeDocument/2006/relationships" id="262" r:id="R0fe4e218d2ee4347"/>
    <p:sldId xmlns:r="http://schemas.openxmlformats.org/officeDocument/2006/relationships" id="263" r:id="Rfb4ee987073641c0"/>
    <p:sldId xmlns:r="http://schemas.openxmlformats.org/officeDocument/2006/relationships" id="264" r:id="Rf7f0099de5234647"/>
    <p:sldId xmlns:r="http://schemas.openxmlformats.org/officeDocument/2006/relationships" id="265" r:id="R7b3c28fec600480d"/>
    <p:sldId xmlns:r="http://schemas.openxmlformats.org/officeDocument/2006/relationships" id="266" r:id="R3bfce07043a2474a"/>
    <p:sldId xmlns:r="http://schemas.openxmlformats.org/officeDocument/2006/relationships" id="267" r:id="Rc1e0f6c264c743cd"/>
    <p:sldId xmlns:r="http://schemas.openxmlformats.org/officeDocument/2006/relationships" id="268" r:id="Rd9c0271cb9774656"/>
    <p:sldId xmlns:r="http://schemas.openxmlformats.org/officeDocument/2006/relationships" id="269" r:id="Rc01360401c2245df"/>
    <p:sldId xmlns:r="http://schemas.openxmlformats.org/officeDocument/2006/relationships" id="270" r:id="R9c039bbeecc14abf"/>
    <p:sldId xmlns:r="http://schemas.openxmlformats.org/officeDocument/2006/relationships" id="271" r:id="R4793a2efb54f4e8e"/>
    <p:sldId xmlns:r="http://schemas.openxmlformats.org/officeDocument/2006/relationships" id="272" r:id="Ree864a87fb5b477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aafafee8eb644319" /><Relationship Type="http://schemas.openxmlformats.org/officeDocument/2006/relationships/slideMaster" Target="/ppt/slideMasters/slideMaster1.xml" Id="R3ff8d26bfe3c4b22" /><Relationship Type="http://schemas.openxmlformats.org/officeDocument/2006/relationships/notesMaster" Target="/ppt/notesMasters/notesMaster1.xml" Id="Rc846ad97a1ce43ce" /><Relationship Type="http://schemas.openxmlformats.org/officeDocument/2006/relationships/presProps" Target="/ppt/presProps.xml" Id="R31aa4ffc05844b81" /><Relationship Type="http://schemas.openxmlformats.org/officeDocument/2006/relationships/tableStyles" Target="/ppt/tableStyles.xml" Id="R13a2184bc9f5411b" /><Relationship Type="http://schemas.openxmlformats.org/officeDocument/2006/relationships/slide" Target="/ppt/slides/slide1.xml" Id="R5191c004ab984322" /><Relationship Type="http://schemas.openxmlformats.org/officeDocument/2006/relationships/slide" Target="/ppt/slides/slide2.xml" Id="R426a52be28e44b0f" /><Relationship Type="http://schemas.openxmlformats.org/officeDocument/2006/relationships/slide" Target="/ppt/slides/slide3.xml" Id="Rfff88cb1856847d1" /><Relationship Type="http://schemas.openxmlformats.org/officeDocument/2006/relationships/slide" Target="/ppt/slides/slide4.xml" Id="Ra5472abc2824400d" /><Relationship Type="http://schemas.openxmlformats.org/officeDocument/2006/relationships/slide" Target="/ppt/slides/slide5.xml" Id="R2e76aed660db466e" /><Relationship Type="http://schemas.openxmlformats.org/officeDocument/2006/relationships/slide" Target="/ppt/slides/slide6.xml" Id="R3839407ef67349bf" /><Relationship Type="http://schemas.openxmlformats.org/officeDocument/2006/relationships/slide" Target="/ppt/slides/slide7.xml" Id="R0fe4e218d2ee4347" /><Relationship Type="http://schemas.openxmlformats.org/officeDocument/2006/relationships/slide" Target="/ppt/slides/slide8.xml" Id="Rfb4ee987073641c0" /><Relationship Type="http://schemas.openxmlformats.org/officeDocument/2006/relationships/slide" Target="/ppt/slides/slide9.xml" Id="Rf7f0099de5234647" /><Relationship Type="http://schemas.openxmlformats.org/officeDocument/2006/relationships/slide" Target="/ppt/slides/slide10.xml" Id="R7b3c28fec600480d" /><Relationship Type="http://schemas.openxmlformats.org/officeDocument/2006/relationships/slide" Target="/ppt/slides/slide11.xml" Id="R3bfce07043a2474a" /><Relationship Type="http://schemas.openxmlformats.org/officeDocument/2006/relationships/slide" Target="/ppt/slides/slide12.xml" Id="Rc1e0f6c264c743cd" /><Relationship Type="http://schemas.openxmlformats.org/officeDocument/2006/relationships/slide" Target="/ppt/slides/slide13.xml" Id="Rd9c0271cb9774656" /><Relationship Type="http://schemas.openxmlformats.org/officeDocument/2006/relationships/slide" Target="/ppt/slides/slide14.xml" Id="Rc01360401c2245df" /><Relationship Type="http://schemas.openxmlformats.org/officeDocument/2006/relationships/slide" Target="/ppt/slides/slide15.xml" Id="R9c039bbeecc14abf" /><Relationship Type="http://schemas.openxmlformats.org/officeDocument/2006/relationships/slide" Target="/ppt/slides/slide16.xml" Id="R4793a2efb54f4e8e" /><Relationship Type="http://schemas.openxmlformats.org/officeDocument/2006/relationships/slide" Target="/ppt/slides/slide17.xml" Id="Ree864a87fb5b477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a7919324ed1410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9db3928f5aa4fff" /><Relationship Type="http://schemas.openxmlformats.org/officeDocument/2006/relationships/notesMaster" Target="/ppt/notesMasters/notesMaster1.xml" Id="R453ee267ebb34fe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7f1ae3bde9c4de9" /><Relationship Type="http://schemas.openxmlformats.org/officeDocument/2006/relationships/notesMaster" Target="/ppt/notesMasters/notesMaster1.xml" Id="Re0573e82938645a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4c1d8cee489b49da" /><Relationship Type="http://schemas.openxmlformats.org/officeDocument/2006/relationships/notesMaster" Target="/ppt/notesMasters/notesMaster1.xml" Id="Rdc986a6d37804b4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ab6c5ebfcbe49ad" /><Relationship Type="http://schemas.openxmlformats.org/officeDocument/2006/relationships/notesMaster" Target="/ppt/notesMasters/notesMaster1.xml" Id="R1c787cb416cf4f9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d816f5c44dc4e38" /><Relationship Type="http://schemas.openxmlformats.org/officeDocument/2006/relationships/notesMaster" Target="/ppt/notesMasters/notesMaster1.xml" Id="Rf620833fcdb4463f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d4d7a047bb1f4cda" /><Relationship Type="http://schemas.openxmlformats.org/officeDocument/2006/relationships/notesMaster" Target="/ppt/notesMasters/notesMaster1.xml" Id="R081b5b8a7b904014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f8d7624b09cc4c9d" /><Relationship Type="http://schemas.openxmlformats.org/officeDocument/2006/relationships/notesMaster" Target="/ppt/notesMasters/notesMaster1.xml" Id="R1afd525418fe474f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31550e53fda64279" /><Relationship Type="http://schemas.openxmlformats.org/officeDocument/2006/relationships/notesMaster" Target="/ppt/notesMasters/notesMaster1.xml" Id="Rc37683a8c5a24c99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b3b27ed718de41af" /><Relationship Type="http://schemas.openxmlformats.org/officeDocument/2006/relationships/notesMaster" Target="/ppt/notesMasters/notesMaster1.xml" Id="Rfa41e827498042ad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79baaaac17284859" /><Relationship Type="http://schemas.openxmlformats.org/officeDocument/2006/relationships/notesMaster" Target="/ppt/notesMasters/notesMaster1.xml" Id="Rd9f80afc662e47a3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11d01d4da1334664" /><Relationship Type="http://schemas.openxmlformats.org/officeDocument/2006/relationships/notesMaster" Target="/ppt/notesMasters/notesMaster1.xml" Id="Re84106907f4845e2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a0c842b1ffc34c73" /><Relationship Type="http://schemas.openxmlformats.org/officeDocument/2006/relationships/notesMaster" Target="/ppt/notesMasters/notesMaster1.xml" Id="R1e4544c512ec4df4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f764853256334238" /><Relationship Type="http://schemas.openxmlformats.org/officeDocument/2006/relationships/notesMaster" Target="/ppt/notesMasters/notesMaster1.xml" Id="R4fcd6af63fe7495f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ef67fc2727524c23" /><Relationship Type="http://schemas.openxmlformats.org/officeDocument/2006/relationships/notesMaster" Target="/ppt/notesMasters/notesMaster1.xml" Id="R3f2aaa548a284913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c9bd0649d15a4998" /><Relationship Type="http://schemas.openxmlformats.org/officeDocument/2006/relationships/notesMaster" Target="/ppt/notesMasters/notesMaster1.xml" Id="R1e2b23c25d6548c5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a4a95a35a8e84dc9" /><Relationship Type="http://schemas.openxmlformats.org/officeDocument/2006/relationships/notesMaster" Target="/ppt/notesMasters/notesMaster1.xml" Id="R1411ea78a50940f7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e983509648044874" /><Relationship Type="http://schemas.openxmlformats.org/officeDocument/2006/relationships/notesMaster" Target="/ppt/notesMasters/notesMaster1.xml" Id="Rcd9dcf5aaa6d4e0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Лекция 15.docx.</a:t>
            </a:r>
          </a:p>
          <a:p xmlns:a="http://schemas.openxmlformats.org/drawingml/2006/main">
            <a:r>
              <a:t>Полная тема лекции: Районирование территории Казахстана по условиям формирования  термальных и минеральных вод .</a:t>
            </a:r>
          </a:p>
          <a:p xmlns:a="http://schemas.openxmlformats.org/drawingml/2006/main">
            <a:r>
              <a:t>Численные характеристики приведены по учебному материалу и не являются обновлённой оценкой запасов. Обложка: иллюстрация, созданная ИИ.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Лекция 15.docx.</a:t>
            </a:r>
          </a:p>
          <a:p xmlns:a="http://schemas.openxmlformats.org/drawingml/2006/main">
            <a:r>
              <a:t>Глубокие артезианские бассейны создают условия нагрева подземных вод.</a:t>
            </a:r>
          </a:p>
          <a:p xmlns:a="http://schemas.openxmlformats.org/drawingml/2006/main">
            <a:r>
              <a:t>В складчатых областях важны разломы и неотектонические движения.</a:t>
            </a:r>
          </a:p>
          <a:p xmlns:a="http://schemas.openxmlformats.org/drawingml/2006/main">
            <a:r>
              <a:t>Термальные воды проявляются в скважинах и естественных источниках.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Лекция 15.docx.</a:t>
            </a:r>
          </a:p>
          <a:p xmlns:a="http://schemas.openxmlformats.org/drawingml/2006/main">
            <a:r>
              <a:t>Температура и химическое качество воды.</a:t>
            </a:r>
          </a:p>
          <a:p xmlns:a="http://schemas.openxmlformats.org/drawingml/2006/main">
            <a:r>
              <a:t>Возможный расход, напор и наличие самоизлива.</a:t>
            </a:r>
          </a:p>
          <a:p xmlns:a="http://schemas.openxmlformats.org/drawingml/2006/main">
            <a:r>
              <a:t>Глубина залегания, величина запасов и расположение потребителя.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Лекция 15.docx.</a:t>
            </a:r>
          </a:p>
          <a:p xmlns:a="http://schemas.openxmlformats.org/drawingml/2006/main">
            <a:r>
              <a:t>До 20 °C — холодные воды; 20–40 °C — низкотемпературные термальные.</a:t>
            </a:r>
          </a:p>
          <a:p xmlns:a="http://schemas.openxmlformats.org/drawingml/2006/main">
            <a:r>
              <a:t>40–75 °C и 75–100 °C — более высокотемпературные категории.</a:t>
            </a:r>
          </a:p>
          <a:p xmlns:a="http://schemas.openxmlformats.org/drawingml/2006/main">
            <a:r>
              <a:t>Более 100 °C — высокотермальные воды для комплексного использования при подходящих условиях.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Лекция 15.docx.</a:t>
            </a:r>
          </a:p>
          <a:p xmlns:a="http://schemas.openxmlformats.org/drawingml/2006/main">
            <a:r>
              <a:t>Горно-складчатая область охватывает юг, юго-восток и восточные горные сооружения.</a:t>
            </a:r>
          </a:p>
          <a:p xmlns:a="http://schemas.openxmlformats.org/drawingml/2006/main">
            <a:r>
              <a:t>Платформенные территории включают крупные бассейны запада, юга и севера.</a:t>
            </a:r>
          </a:p>
          <a:p xmlns:a="http://schemas.openxmlformats.org/drawingml/2006/main">
            <a:r>
              <a:t>Температурная перспективность меняется вместе с глубиной и строением чехла.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Лекция 15.docx.</a:t>
            </a:r>
          </a:p>
          <a:p xmlns:a="http://schemas.openxmlformats.org/drawingml/2006/main">
            <a:r>
              <a:t>В лекции выделены низко-, средне- и высокотемпературные воды.</a:t>
            </a:r>
          </a:p>
          <a:p xmlns:a="http://schemas.openxmlformats.org/drawingml/2006/main">
            <a:r>
              <a:t>Термоводоносные комплексы связаны с кайнозойскими и мезозойскими отложениями.</a:t>
            </a:r>
          </a:p>
          <a:p xmlns:a="http://schemas.openxmlformats.org/drawingml/2006/main">
            <a:r>
              <a:t>Особый интерес представляют Алматинская и Жаркентская депрессии.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Лекция 15.docx.</a:t>
            </a:r>
          </a:p>
          <a:p xmlns:a="http://schemas.openxmlformats.org/drawingml/2006/main">
            <a:r>
              <a:t>Неогеновые и палеогеновые комплексы содержат напорные пластовые воды.</a:t>
            </a:r>
          </a:p>
          <a:p xmlns:a="http://schemas.openxmlformats.org/drawingml/2006/main">
            <a:r>
              <a:t>По данным лекции температура на устье отдельных скважин составляет 40–84 °C.</a:t>
            </a:r>
          </a:p>
          <a:p xmlns:a="http://schemas.openxmlformats.org/drawingml/2006/main">
            <a:r>
              <a:t>Расход, минерализация и напор заметно различаются между участками.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Лекция 15.docx.</a:t>
            </a:r>
          </a:p>
          <a:p xmlns:a="http://schemas.openxmlformats.org/drawingml/2006/main">
            <a:r>
              <a:t>Термальные комплексы связаны с отложениями от неогена до триаса.</a:t>
            </a:r>
          </a:p>
          <a:p xmlns:a="http://schemas.openxmlformats.org/drawingml/2006/main">
            <a:r>
              <a:t>В центральной части возрастают глубина залегания и температура.</a:t>
            </a:r>
          </a:p>
          <a:p xmlns:a="http://schemas.openxmlformats.org/drawingml/2006/main">
            <a:r>
              <a:t>В лекции описаны высоконапорные воды и проявления температур более 100 °C.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Лекция 15.docx.</a:t>
            </a:r>
          </a:p>
          <a:p xmlns:a="http://schemas.openxmlformats.org/drawingml/2006/main">
            <a:r>
              <a:t>В исходном материале термальные воды указаны на глубинах 300–600 м.</a:t>
            </a:r>
          </a:p>
          <a:p xmlns:a="http://schemas.openxmlformats.org/drawingml/2006/main">
            <a:r>
              <a:t>Описаны пластовые напорные воды с участками самоизлива.</a:t>
            </a:r>
          </a:p>
          <a:p xmlns:a="http://schemas.openxmlformats.org/drawingml/2006/main">
            <a:r>
              <a:t>Преимущественно пресный состав на отдельных участках выделяет их среди солёных глубинных вод.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Лекция 15.docx.</a:t>
            </a:r>
          </a:p>
          <a:p xmlns:a="http://schemas.openxmlformats.org/drawingml/2006/main">
            <a:r>
              <a:t>Перспективы связаны с мощными осадочными толщами и глубокими коллекторами.</a:t>
            </a:r>
          </a:p>
          <a:p xmlns:a="http://schemas.openxmlformats.org/drawingml/2006/main">
            <a:r>
              <a:t>Практическая оценка требует сопоставления температуры и минерализации.</a:t>
            </a:r>
          </a:p>
          <a:p xmlns:a="http://schemas.openxmlformats.org/drawingml/2006/main">
            <a:r>
              <a:t>Высокая температура сама по себе не определяет возможность использования.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Лекция 15.docx.</a:t>
            </a:r>
          </a:p>
          <a:p xmlns:a="http://schemas.openxmlformats.org/drawingml/2006/main">
            <a:r>
              <a:t>Широко распространены меловой и юрский термоводоносные комплексы.</a:t>
            </a:r>
          </a:p>
          <a:p xmlns:a="http://schemas.openxmlformats.org/drawingml/2006/main">
            <a:r>
              <a:t>Глубина увеличивается от поднятий к прогибам.</a:t>
            </a:r>
          </a:p>
          <a:p xmlns:a="http://schemas.openxmlformats.org/drawingml/2006/main">
            <a:r>
              <a:t>В глубоких частях необходимо учитывать высокую минерализацию и свойства коллектора.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Лекция 15.docx.</a:t>
            </a:r>
          </a:p>
          <a:p xmlns:a="http://schemas.openxmlformats.org/drawingml/2006/main">
            <a:r>
              <a:t>Перспективны верхнетурон-сенонские и альб-сеноманские отложения.</a:t>
            </a:r>
          </a:p>
          <a:p xmlns:a="http://schemas.openxmlformats.org/drawingml/2006/main">
            <a:r>
              <a:t>Термальные воды связаны с пластовыми напорными системами.</a:t>
            </a:r>
          </a:p>
          <a:p xmlns:a="http://schemas.openxmlformats.org/drawingml/2006/main">
            <a:r>
              <a:t>Песчаные коллекторы разделены глинами и алевролитами.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Лекция 15.docx.</a:t>
            </a:r>
          </a:p>
          <a:p xmlns:a="http://schemas.openxmlformats.org/drawingml/2006/main">
            <a:r>
              <a:t>В лекции отдельно рассматриваются Тургайский бассейн и юг Западно-Сибирской плиты.</a:t>
            </a:r>
          </a:p>
          <a:p xmlns:a="http://schemas.openxmlformats.org/drawingml/2006/main">
            <a:r>
              <a:t>Термальные воды приурочены к погруженным водоносным комплексам.</a:t>
            </a:r>
          </a:p>
          <a:p xmlns:a="http://schemas.openxmlformats.org/drawingml/2006/main">
            <a:r>
              <a:t>Температура и доступность зависят от глубины, напора и продуктивности скважин.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Лекция 15.docx.</a:t>
            </a:r>
          </a:p>
          <a:p xmlns:a="http://schemas.openxmlformats.org/drawingml/2006/main">
            <a:r>
              <a:t>Термальность характеризует температуру, минеральность — состав и свойства воды.</a:t>
            </a:r>
          </a:p>
          <a:p xmlns:a="http://schemas.openxmlformats.org/drawingml/2006/main">
            <a:r>
              <a:t>Эти признаки могут сочетаться в одной водоносной системе.</a:t>
            </a:r>
          </a:p>
          <a:p xmlns:a="http://schemas.openxmlformats.org/drawingml/2006/main">
            <a:r>
              <a:t>Бальнеологическое назначение требует подтверждённых специальных свойств, а не только нагрева воды.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Лекция 15.docx.</a:t>
            </a:r>
          </a:p>
          <a:p xmlns:a="http://schemas.openxmlformats.org/drawingml/2006/main">
            <a:r>
              <a:t>Ограниченная часть системы с благоприятными условиями отбора для заданной цели.</a:t>
            </a:r>
          </a:p>
          <a:p xmlns:a="http://schemas.openxmlformats.org/drawingml/2006/main">
            <a:r>
              <a:t>Оценивают водоносный комплекс, режим и восполнение ресурсов.</a:t>
            </a:r>
          </a:p>
          <a:p xmlns:a="http://schemas.openxmlformats.org/drawingml/2006/main">
            <a:r>
              <a:t>Естественные запасы и эксплуатационные возможности рассматривают раздельно.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Лекция 15.docx.</a:t>
            </a:r>
          </a:p>
          <a:p xmlns:a="http://schemas.openxmlformats.org/drawingml/2006/main">
            <a:r>
              <a:t>Тепличное хозяйство и другие низкотемпературные потребители тепла.</a:t>
            </a:r>
          </a:p>
          <a:p xmlns:a="http://schemas.openxmlformats.org/drawingml/2006/main">
            <a:r>
              <a:t>Теплоснабжение при подходящих температуре, расходе и качестве воды.</a:t>
            </a:r>
          </a:p>
          <a:p xmlns:a="http://schemas.openxmlformats.org/drawingml/2006/main">
            <a:r>
              <a:t>Комплексные энергетические решения требуют отдельного технического обоснования.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Лекция 15.docx.</a:t>
            </a:r>
          </a:p>
          <a:p xmlns:a="http://schemas.openxmlformats.org/drawingml/2006/main">
            <a:r>
              <a:t>Какие факторы определяют геотермальную перспективность территории?</a:t>
            </a:r>
          </a:p>
          <a:p xmlns:a="http://schemas.openxmlformats.org/drawingml/2006/main">
            <a:r>
              <a:t>Чем различаются термальные, минеральные и теплоэнергетические воды?</a:t>
            </a:r>
          </a:p>
          <a:p xmlns:a="http://schemas.openxmlformats.org/drawingml/2006/main">
            <a:r>
              <a:t>Почему естественные запасы нельзя напрямую отождествлять с возможным водоотбором?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77a3aa57ee448e2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0f45381eefd4bcd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f5642a5fa8844db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7aa65485c614b63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59b633689f1486d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8d1e79a4c7a478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79FA66FC-BE39-4206-A2CB-1BF472F97F5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4AC2AD0E-6B64-4951-B903-8C1A90CE8ACD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BD9814D4-D5D8-4698-A63E-B91BD5B9227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9913D688-E379-49C8-BD45-67FE5C2A868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CA0619B4-F2AC-48DF-BE56-EAAD12D51272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D8F481B9-E505-43BC-B2F7-EA72FAB4241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6B45DF54-98A9-4EA9-A7D2-87798375A082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640B290C-26D1-4C56-81EB-1D9A714DFEA5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4D4DF45D-009A-4A03-8C82-4710DB40C2B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CEA14422-61CF-423C-A90E-915726AF18A9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1f13a6daf064e9e" /><Relationship Type="http://schemas.openxmlformats.org/officeDocument/2006/relationships/slideLayout" Target="/ppt/slideLayouts/slideLayout1.xml" Id="R444355c1d96940fa" /><Relationship Type="http://schemas.openxmlformats.org/officeDocument/2006/relationships/slideLayout" Target="/ppt/slideLayouts/slideLayout2.xml" Id="R3c9197fb477b4985" /><Relationship Type="http://schemas.openxmlformats.org/officeDocument/2006/relationships/slideLayout" Target="/ppt/slideLayouts/slideLayout3.xml" Id="R39eaba3907e04a3b" /><Relationship Type="http://schemas.openxmlformats.org/officeDocument/2006/relationships/slideLayout" Target="/ppt/slideLayouts/slideLayout4.xml" Id="R0c8979f0939e44a0" /><Relationship Type="http://schemas.openxmlformats.org/officeDocument/2006/relationships/slideLayout" Target="/ppt/slideLayouts/slideLayout5.xml" Id="Rc7b7006e45434d3a" /><Relationship Type="http://schemas.openxmlformats.org/officeDocument/2006/relationships/slideLayout" Target="/ppt/slideLayouts/slideLayout6.xml" Id="Rcf7fd7be017b437d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44355c1d96940fa"/>
    <p:sldLayoutId xmlns:r="http://schemas.openxmlformats.org/officeDocument/2006/relationships" id="2147483650" r:id="R3c9197fb477b4985"/>
    <p:sldLayoutId xmlns:r="http://schemas.openxmlformats.org/officeDocument/2006/relationships" id="2147483651" r:id="R39eaba3907e04a3b"/>
    <p:sldLayoutId xmlns:r="http://schemas.openxmlformats.org/officeDocument/2006/relationships" id="2147483652" r:id="R0c8979f0939e44a0"/>
    <p:sldLayoutId xmlns:r="http://schemas.openxmlformats.org/officeDocument/2006/relationships" id="2147483653" r:id="Rc7b7006e45434d3a"/>
    <p:sldLayoutId xmlns:r="http://schemas.openxmlformats.org/officeDocument/2006/relationships" id="2147483654" r:id="Rcf7fd7be017b437d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c6831916cb946fc" /><Relationship Type="http://schemas.openxmlformats.org/officeDocument/2006/relationships/image" Target="/ppt/media/image.png" Id="Rd0ef70b86e684e10" /><Relationship Type="http://schemas.openxmlformats.org/officeDocument/2006/relationships/notesSlide" Target="/ppt/notesSlides/notesSlide1.xml" Id="R0d7dffc235af4b8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6c9468743f24191" /><Relationship Type="http://schemas.openxmlformats.org/officeDocument/2006/relationships/notesSlide" Target="/ppt/notesSlides/notesSlide2.xml" Id="R3262607df3e3471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0cff42b0d804d4b" /><Relationship Type="http://schemas.openxmlformats.org/officeDocument/2006/relationships/notesSlide" Target="/ppt/notesSlides/notesSlide3.xml" Id="Ra1ef3301379e4b89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dfb323bc0254b5c" /><Relationship Type="http://schemas.openxmlformats.org/officeDocument/2006/relationships/notesSlide" Target="/ppt/notesSlides/notesSlide4.xml" Id="Ra1a4ae04fd81465a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cba900db2004eb6" /><Relationship Type="http://schemas.openxmlformats.org/officeDocument/2006/relationships/notesSlide" Target="/ppt/notesSlides/notesSlide5.xml" Id="Raeec2fa42868492b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649732bbe4e4aa9" /><Relationship Type="http://schemas.openxmlformats.org/officeDocument/2006/relationships/notesSlide" Target="/ppt/notesSlides/notesSlide6.xml" Id="Rd75b575deba94b5a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0ac78c56a7e42a4" /><Relationship Type="http://schemas.openxmlformats.org/officeDocument/2006/relationships/notesSlide" Target="/ppt/notesSlides/notesSlide7.xml" Id="Rbb3f91fd284b4aff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1924e14b45141b1" /><Relationship Type="http://schemas.openxmlformats.org/officeDocument/2006/relationships/notesSlide" Target="/ppt/notesSlides/notesSlide8.xml" Id="R893cef0b7fe74717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4131a3a5dd84735" /><Relationship Type="http://schemas.openxmlformats.org/officeDocument/2006/relationships/notesSlide" Target="/ppt/notesSlides/notesSlide9.xml" Id="R8d244540499e4780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d03ecc049164d23" /><Relationship Type="http://schemas.openxmlformats.org/officeDocument/2006/relationships/notesSlide" Target="/ppt/notesSlides/notesSlide10.xml" Id="Rf9d2bc9f8e8b4ef8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02072c9cfc74e43" /><Relationship Type="http://schemas.openxmlformats.org/officeDocument/2006/relationships/notesSlide" Target="/ppt/notesSlides/notesSlide11.xml" Id="R259953ee426a45d0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655a7d3f1f74de3" /><Relationship Type="http://schemas.openxmlformats.org/officeDocument/2006/relationships/notesSlide" Target="/ppt/notesSlides/notesSlide12.xml" Id="R338798bc0a804d1b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acfe38d136a40c8" /><Relationship Type="http://schemas.openxmlformats.org/officeDocument/2006/relationships/notesSlide" Target="/ppt/notesSlides/notesSlide13.xml" Id="R7e77cf957bc44939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0806d9161184ed0" /><Relationship Type="http://schemas.openxmlformats.org/officeDocument/2006/relationships/notesSlide" Target="/ppt/notesSlides/notesSlide14.xml" Id="R746054f3939e46d5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747c06450204433" /><Relationship Type="http://schemas.openxmlformats.org/officeDocument/2006/relationships/notesSlide" Target="/ppt/notesSlides/notesSlide15.xml" Id="Rf12c8e0557a444c5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25b275a262241f4" /><Relationship Type="http://schemas.openxmlformats.org/officeDocument/2006/relationships/notesSlide" Target="/ppt/notesSlides/notesSlide16.xml" Id="R4d063b5f3f964cdf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f0bc3fc93394265" /><Relationship Type="http://schemas.openxmlformats.org/officeDocument/2006/relationships/notesSlide" Target="/ppt/notesSlides/notesSlide17.xml" Id="Rb46c34c11b2d4269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EE52254-90A1-4074-9028-F3F98D6187A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0ef70b86e684e10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lecture">
            <a:extLst xmlns:a="http://schemas.openxmlformats.org/drawingml/2006/main">
              <a:ext uri="{FF2B5EF4-FFF2-40B4-BE49-F238E27FC236}">
                <a16:creationId xmlns:a16="http://schemas.microsoft.com/office/drawing/2014/main" id="{3B6B5D32-904A-4C3C-A7D5-8D3F411A70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95325"/>
            <a:ext cx="590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rPr>
              <a:t>Лекция 15</a:t>
            </a:r>
          </a:p>
        </p:txBody>
      </p:sp>
      <p:sp>
        <p:nvSpPr>
          <p:cNvPr id="3" name="headline">
            <a:extLst xmlns:a="http://schemas.openxmlformats.org/drawingml/2006/main">
              <a:ext uri="{FF2B5EF4-FFF2-40B4-BE49-F238E27FC236}">
                <a16:creationId xmlns:a16="http://schemas.microsoft.com/office/drawing/2014/main" id="{53EA5A8C-DD29-4F78-9996-31AD7DF30E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790700"/>
            <a:ext cx="6858000" cy="3714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Термальные и минеральные воды Казахстана</a:t>
            </a:r>
          </a:p>
        </p:txBody>
      </p:sp>
      <p:sp>
        <p:nvSpPr>
          <p:cNvPr id="4" name="course">
            <a:extLst xmlns:a="http://schemas.openxmlformats.org/drawingml/2006/main">
              <a:ext uri="{FF2B5EF4-FFF2-40B4-BE49-F238E27FC236}">
                <a16:creationId xmlns:a16="http://schemas.microsoft.com/office/drawing/2014/main" id="{CC80EABF-0072-4B5C-B639-8EFBB478F8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876925"/>
            <a:ext cx="9048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rPr>
              <a:t>Региональная гидрогеология</a:t>
            </a:r>
          </a:p>
          <a:p xmlns:a="http://schemas.openxmlformats.org/drawingml/2006/main">
            <a:pPr>
              <a:def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rPr>
              <a:t>и инженерная геология</a:t>
            </a:r>
          </a:p>
        </p:txBody>
      </p:sp>
    </p:spTree>
    <p:extLst>
      <p:ext uri="{BB962C8B-B14F-4D97-AF65-F5344CB8AC3E}">
        <p14:creationId xmlns:p14="http://schemas.microsoft.com/office/powerpoint/2010/main" val="166038829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A2456363-42B8-4EDA-93F2-A1397D49DB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Условия формирования и распространения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57FFE9F5-9819-4659-93EE-A061B35813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09533BB4-5A21-4926-BE51-D1D72DE3CC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Глубокие артезианские бассейны создают условия нагрева подземных вод.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2932CF99-E7C8-4917-A043-6BE4025AD1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B04DC24E-3CDD-4DA7-A08B-A2C9A556C2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В складчатых областях важны разломы и неотектонические движения.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631BB463-A637-4E76-9994-A85E15B056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F37E4FE7-FEDE-4F18-A662-8B782013E1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Термальные воды проявляются в скважинах и естественных источниках.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ADA951FA-0319-4CBA-98F5-FA865E8263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Лекция 15   /   2</a:t>
            </a:r>
          </a:p>
        </p:txBody>
      </p:sp>
    </p:spTree>
    <p:extLst>
      <p:ext uri="{BB962C8B-B14F-4D97-AF65-F5344CB8AC3E}">
        <p14:creationId xmlns:p14="http://schemas.microsoft.com/office/powerpoint/2010/main" val="91390478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2F6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FBFAB238-B007-4467-9088-772A1998E2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Критерии практической перспективности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59D889B8-E19D-478B-9299-65E099563D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5106461E-D418-446E-953A-2916454D30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Температура и химическое качество воды.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CE7F93A9-AFB5-47BA-B431-2DBA08BC9B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572268F3-FEA9-41C9-A8DB-673016C2BB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Возможный расход, напор и наличие самоизлива.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A9D7DB1F-F61A-4C6E-9EE4-5F9D430715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A2A1EA4D-9185-469C-8CE3-3783AB50B6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Глубина залегания, величина запасов и расположение потребителя.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52CA815B-9676-41F9-9A19-92A2A6DDA0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Лекция 15   /   3</a:t>
            </a:r>
          </a:p>
        </p:txBody>
      </p:sp>
    </p:spTree>
    <p:extLst>
      <p:ext uri="{BB962C8B-B14F-4D97-AF65-F5344CB8AC3E}">
        <p14:creationId xmlns:p14="http://schemas.microsoft.com/office/powerpoint/2010/main" val="150596072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headline">
            <a:extLst xmlns:a="http://schemas.openxmlformats.org/drawingml/2006/main">
              <a:ext uri="{FF2B5EF4-FFF2-40B4-BE49-F238E27FC236}">
                <a16:creationId xmlns:a16="http://schemas.microsoft.com/office/drawing/2014/main" id="{41867783-23B7-4F99-A210-40414BB96B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Температурные зоны по лекции</a:t>
            </a:r>
          </a:p>
        </p:txBody>
      </p:sp>
      <p:graphicFrame>
        <p:nvGraphicFrame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C3A9B94-CAEF-404C-B4A2-B8676F66A6CE}"/>
              </a:ext>
            </a:extLst>
          </p:cNvPr>
          <p:cNvGraphicFramePr/>
          <p:nvPr/>
        </p:nvGraphicFramePr>
        <p:xfrm>
          <a:off xmlns:a="http://schemas.openxmlformats.org/drawingml/2006/main" x="685800" y="2200275"/>
          <a:ext xmlns:a="http://schemas.openxmlformats.org/drawingml/2006/main" cx="10820400" cy="385762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4000500"/>
                <a:gridCol w="6819900"/>
              </a:tblGrid>
              <a:tr h="642938">
                <a:tc>
                  <a:txBody>
                    <a:bodyPr lIns="133350" tIns="133350" rIns="133350" bIns="133350"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Температура по лекции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0DEDA"/>
                      </a:solidFill>
                      <a:prstDash val="solid"/>
                    </a:lnL>
                    <a:lnR w="9525">
                      <a:solidFill>
                        <a:srgbClr val="D0DEDA"/>
                      </a:solidFill>
                      <a:prstDash val="solid"/>
                    </a:lnR>
                    <a:lnT w="9525">
                      <a:solidFill>
                        <a:srgbClr val="D0DEDA"/>
                      </a:solidFill>
                      <a:prstDash val="solid"/>
                    </a:lnT>
                    <a:lnB w="9525">
                      <a:solidFill>
                        <a:srgbClr val="D0DEDA"/>
                      </a:solidFill>
                      <a:prstDash val="solid"/>
                    </a:lnB>
                    <a:solidFill>
                      <a:srgbClr val="174C54"/>
                    </a:solidFill>
                  </a:tcPr>
                </a:tc>
                <a:tc>
                  <a:txBody>
                    <a:bodyPr lIns="133350" tIns="133350" rIns="133350" bIns="133350"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Категория / направление оценки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0DEDA"/>
                      </a:solidFill>
                      <a:prstDash val="solid"/>
                    </a:lnR>
                    <a:lnT w="9525">
                      <a:solidFill>
                        <a:srgbClr val="D0DEDA"/>
                      </a:solidFill>
                      <a:prstDash val="solid"/>
                    </a:lnT>
                    <a:lnB w="9525">
                      <a:solidFill>
                        <a:srgbClr val="D0DEDA"/>
                      </a:solidFill>
                      <a:prstDash val="solid"/>
                    </a:lnB>
                    <a:solidFill>
                      <a:srgbClr val="1B5159"/>
                    </a:solidFill>
                  </a:tcPr>
                </a:tc>
              </a:tr>
              <a:tr h="642938">
                <a:tc>
                  <a:txBody>
                    <a:bodyPr lIns="133350" tIns="133350" rIns="133350" bIns="133350"/>
                    <a:lstStyle/>
                    <a:p>
                      <a:r>
                        <a:rPr sz="1800" b="0">
                          <a:solidFill>
                            <a:srgbClr val="193E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До 20 °C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0DEDA"/>
                      </a:solidFill>
                      <a:prstDash val="solid"/>
                    </a:lnL>
                    <a:lnR w="9525">
                      <a:solidFill>
                        <a:srgbClr val="D0DEDA"/>
                      </a:solidFill>
                      <a:prstDash val="solid"/>
                    </a:lnR>
                    <a:lnB w="9525">
                      <a:solidFill>
                        <a:srgbClr val="D0DED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33350" tIns="133350" rIns="133350" bIns="133350"/>
                    <a:lstStyle/>
                    <a:p>
                      <a:r>
                        <a:rPr sz="1800" b="0">
                          <a:solidFill>
                            <a:srgbClr val="193E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Холодные воды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0DEDA"/>
                      </a:solidFill>
                      <a:prstDash val="solid"/>
                    </a:lnR>
                    <a:lnB w="9525">
                      <a:solidFill>
                        <a:srgbClr val="D0DED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42938">
                <a:tc>
                  <a:txBody>
                    <a:bodyPr lIns="133350" tIns="133350" rIns="133350" bIns="133350"/>
                    <a:lstStyle/>
                    <a:p>
                      <a:r>
                        <a:rPr sz="1800" b="0">
                          <a:solidFill>
                            <a:srgbClr val="193E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20–40 °C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0DEDA"/>
                      </a:solidFill>
                      <a:prstDash val="solid"/>
                    </a:lnL>
                    <a:lnR w="9525">
                      <a:solidFill>
                        <a:srgbClr val="D0DEDA"/>
                      </a:solidFill>
                      <a:prstDash val="solid"/>
                    </a:lnR>
                    <a:lnB w="9525">
                      <a:solidFill>
                        <a:srgbClr val="D0DEDA"/>
                      </a:solidFill>
                      <a:prstDash val="solid"/>
                    </a:lnB>
                    <a:solidFill>
                      <a:srgbClr val="EDF3F0"/>
                    </a:solidFill>
                  </a:tcPr>
                </a:tc>
                <a:tc>
                  <a:txBody>
                    <a:bodyPr lIns="133350" tIns="133350" rIns="133350" bIns="133350"/>
                    <a:lstStyle/>
                    <a:p>
                      <a:r>
                        <a:rPr sz="1800" b="0">
                          <a:solidFill>
                            <a:srgbClr val="193E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Термальные, низкотемпературные потребители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0DEDA"/>
                      </a:solidFill>
                      <a:prstDash val="solid"/>
                    </a:lnR>
                    <a:lnB w="9525">
                      <a:solidFill>
                        <a:srgbClr val="D0DEDA"/>
                      </a:solidFill>
                      <a:prstDash val="solid"/>
                    </a:lnB>
                    <a:solidFill>
                      <a:srgbClr val="EDF3F0"/>
                    </a:solidFill>
                  </a:tcPr>
                </a:tc>
              </a:tr>
              <a:tr h="642938">
                <a:tc>
                  <a:txBody>
                    <a:bodyPr lIns="133350" tIns="133350" rIns="133350" bIns="133350"/>
                    <a:lstStyle/>
                    <a:p>
                      <a:r>
                        <a:rPr sz="1800" b="0">
                          <a:solidFill>
                            <a:srgbClr val="193E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40–75 °C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0DEDA"/>
                      </a:solidFill>
                      <a:prstDash val="solid"/>
                    </a:lnL>
                    <a:lnR w="9525">
                      <a:solidFill>
                        <a:srgbClr val="D0DEDA"/>
                      </a:solidFill>
                      <a:prstDash val="solid"/>
                    </a:lnR>
                    <a:lnB w="9525">
                      <a:solidFill>
                        <a:srgbClr val="D0DED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33350" tIns="133350" rIns="133350" bIns="133350"/>
                    <a:lstStyle/>
                    <a:p>
                      <a:r>
                        <a:rPr sz="1800" b="0">
                          <a:solidFill>
                            <a:srgbClr val="193E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Теплоснабжение при подходящих параметрах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0DEDA"/>
                      </a:solidFill>
                      <a:prstDash val="solid"/>
                    </a:lnR>
                    <a:lnB w="9525">
                      <a:solidFill>
                        <a:srgbClr val="D0DED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42938">
                <a:tc>
                  <a:txBody>
                    <a:bodyPr lIns="133350" tIns="133350" rIns="133350" bIns="133350"/>
                    <a:lstStyle/>
                    <a:p>
                      <a:r>
                        <a:rPr sz="1800" b="0">
                          <a:solidFill>
                            <a:srgbClr val="193E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75–100 °C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0DEDA"/>
                      </a:solidFill>
                      <a:prstDash val="solid"/>
                    </a:lnL>
                    <a:lnR w="9525">
                      <a:solidFill>
                        <a:srgbClr val="D0DEDA"/>
                      </a:solidFill>
                      <a:prstDash val="solid"/>
                    </a:lnR>
                    <a:lnB w="9525">
                      <a:solidFill>
                        <a:srgbClr val="D0DEDA"/>
                      </a:solidFill>
                      <a:prstDash val="solid"/>
                    </a:lnB>
                    <a:solidFill>
                      <a:srgbClr val="EDF3F0"/>
                    </a:solidFill>
                  </a:tcPr>
                </a:tc>
                <a:tc>
                  <a:txBody>
                    <a:bodyPr lIns="133350" tIns="133350" rIns="133350" bIns="133350"/>
                    <a:lstStyle/>
                    <a:p>
                      <a:r>
                        <a:rPr sz="1800" b="0">
                          <a:solidFill>
                            <a:srgbClr val="193E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Теплоснабжение и оценка энергетических решений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0DEDA"/>
                      </a:solidFill>
                      <a:prstDash val="solid"/>
                    </a:lnR>
                    <a:lnB w="9525">
                      <a:solidFill>
                        <a:srgbClr val="D0DEDA"/>
                      </a:solidFill>
                      <a:prstDash val="solid"/>
                    </a:lnB>
                    <a:solidFill>
                      <a:srgbClr val="EDF3F0"/>
                    </a:solidFill>
                  </a:tcPr>
                </a:tc>
              </a:tr>
              <a:tr h="642938">
                <a:tc>
                  <a:txBody>
                    <a:bodyPr lIns="133350" tIns="133350" rIns="133350" bIns="133350"/>
                    <a:lstStyle/>
                    <a:p>
                      <a:r>
                        <a:rPr sz="1800" b="0">
                          <a:solidFill>
                            <a:srgbClr val="193E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Более 100 °C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0DEDA"/>
                      </a:solidFill>
                      <a:prstDash val="solid"/>
                    </a:lnL>
                    <a:lnR w="9525">
                      <a:solidFill>
                        <a:srgbClr val="D0DEDA"/>
                      </a:solidFill>
                      <a:prstDash val="solid"/>
                    </a:lnR>
                    <a:lnB w="9525">
                      <a:solidFill>
                        <a:srgbClr val="D0DED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33350" tIns="133350" rIns="133350" bIns="133350"/>
                    <a:lstStyle/>
                    <a:p>
                      <a:r>
                        <a:rPr sz="1800" b="0">
                          <a:solidFill>
                            <a:srgbClr val="193E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Комплексное использование тепла и горячей воды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0DEDA"/>
                      </a:solidFill>
                      <a:prstDash val="solid"/>
                    </a:lnR>
                    <a:lnB w="9525">
                      <a:solidFill>
                        <a:srgbClr val="D0DED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" name="page">
            <a:extLst xmlns:a="http://schemas.openxmlformats.org/drawingml/2006/main">
              <a:ext uri="{FF2B5EF4-FFF2-40B4-BE49-F238E27FC236}">
                <a16:creationId xmlns:a16="http://schemas.microsoft.com/office/drawing/2014/main" id="{134D69A1-A3A2-4BF3-92E9-4CFAE3FB2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Лекция 15   /   4</a:t>
            </a:r>
          </a:p>
        </p:txBody>
      </p:sp>
    </p:spTree>
    <p:extLst>
      <p:ext uri="{BB962C8B-B14F-4D97-AF65-F5344CB8AC3E}">
        <p14:creationId xmlns:p14="http://schemas.microsoft.com/office/powerpoint/2010/main" val="29390028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2F6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3EB1764D-E25A-43D9-9007-EC6E9A9EB6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Основные геотермальные области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6ACFE28A-4E58-4E29-9E43-1CBC10B0A4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DF81CB6D-95DC-48EA-85C4-0AF2EA12CE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Горно-складчатая область охватывает юг, юго-восток и восточные горные сооружения.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42875E7D-EB50-4071-8C44-A10E298DAB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1783CEA1-8F47-485E-895E-E797EE0F69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Платформенные территории включают крупные бассейны запада, юга и севера.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296C28AB-B6C5-4A96-BAD0-292BFF4279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E667D8EE-7615-40CC-83E1-C1C7246617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Температурная перспективность меняется вместе с глубиной и строением чехла.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24C640AF-6B1F-46B7-8C8D-A48B1EAEB2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Лекция 15   /   5</a:t>
            </a:r>
          </a:p>
        </p:txBody>
      </p:sp>
    </p:spTree>
    <p:extLst>
      <p:ext uri="{BB962C8B-B14F-4D97-AF65-F5344CB8AC3E}">
        <p14:creationId xmlns:p14="http://schemas.microsoft.com/office/powerpoint/2010/main" val="63637730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F2FF8F15-3C4A-44BF-A520-22408FA432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Илийская система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1AB7E907-2242-421D-9CBD-5107476173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5947E0C5-795D-464F-A2FD-04EAAE38EE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В лекции выделены низко-, средне- и высокотемпературные воды.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5B1F2742-9801-4635-B670-DDE72070E0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8A76F524-A4C8-4069-ABF2-B505059989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Термоводоносные комплексы связаны с кайнозойскими и мезозойскими отложениями.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4D8FC8B9-C4C8-4DE9-AC48-96255B4373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12934415-4528-48B6-AE16-1E6C45FD79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Особый интерес представляют Алматинская и Жаркентская депрессии.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6F507D4C-9D64-4FE6-8481-F468AE103E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Лекция 15   /   6</a:t>
            </a:r>
          </a:p>
        </p:txBody>
      </p:sp>
    </p:spTree>
    <p:extLst>
      <p:ext uri="{BB962C8B-B14F-4D97-AF65-F5344CB8AC3E}">
        <p14:creationId xmlns:p14="http://schemas.microsoft.com/office/powerpoint/2010/main" val="91735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2F6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FE96334E-711F-4163-860A-A63A04D158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Алматинская депрессия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93691C0F-C9E4-44CE-A84B-5B386A1BDF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2FD2295A-EFB4-401D-802C-30C089C815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Неогеновые и палеогеновые комплексы содержат напорные пластовые воды.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5ADE99D0-A7F7-4192-8D1D-43721FE2B5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90EBE381-2E56-4535-A70B-F42004FE71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По данным лекции температура на устье отдельных скважин составляет 40–84 °C.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AEBB387C-659F-4C99-B5A3-D2CA801803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8DDFD50D-1600-4515-AF6A-A2D26BA6A6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Расход, минерализация и напор заметно различаются между участками.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C4B4968F-10A8-4F6F-9A31-83F984BE8B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Лекция 15   /   7</a:t>
            </a:r>
          </a:p>
        </p:txBody>
      </p:sp>
    </p:spTree>
    <p:extLst>
      <p:ext uri="{BB962C8B-B14F-4D97-AF65-F5344CB8AC3E}">
        <p14:creationId xmlns:p14="http://schemas.microsoft.com/office/powerpoint/2010/main" val="23859003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CDF3D40C-824D-4EE6-A775-2DE77EE750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Жаркентский бассейн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93B87C48-97E7-4D95-9168-05A90D83DB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A4C63723-7176-4122-8F88-387F1151D5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Термальные комплексы связаны с отложениями от неогена до триаса.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6A556365-6E5F-4ED6-BFC0-A2E4689710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4A0F3ED0-A8EB-4743-9245-F3A0634DD7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В центральной части возрастают глубина залегания и температура.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349EE04B-3625-4D4C-B270-BB2B8706A9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8CBA3824-CC1D-4EE4-B3EC-9C42E18467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В лекции описаны высоконапорные воды и проявления температур более 100 °C.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3C6DFC02-F75C-45EE-9107-1456100F2D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Лекция 15   /   8</a:t>
            </a:r>
          </a:p>
        </p:txBody>
      </p:sp>
    </p:spTree>
    <p:extLst>
      <p:ext uri="{BB962C8B-B14F-4D97-AF65-F5344CB8AC3E}">
        <p14:creationId xmlns:p14="http://schemas.microsoft.com/office/powerpoint/2010/main" val="167219349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2F6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636B4CB3-0856-48E9-AFDE-5F613FB0B5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Карадала и предгорье Кетменя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E22408E1-F472-483B-B882-451F692F8A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2C301234-74F1-480C-864E-D50D565967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В исходном материале термальные воды указаны на глубинах 300–600 м.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ED89FB9D-686B-4E24-991C-BFB92202FC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B2DDB327-F276-47C2-B699-6AF45902ED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Описаны пластовые напорные воды с участками самоизлива.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E3A25067-FBB7-4846-9477-EC11B9C925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3016951E-A8B9-45F6-8BFB-FBA795A4A8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Преимущественно пресный состав на отдельных участках выделяет их среди солёных глубинных вод.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B53C54E4-134F-4BC4-BCE9-25459BCE4B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Лекция 15   /   9</a:t>
            </a:r>
          </a:p>
        </p:txBody>
      </p:sp>
    </p:spTree>
    <p:extLst>
      <p:ext uri="{BB962C8B-B14F-4D97-AF65-F5344CB8AC3E}">
        <p14:creationId xmlns:p14="http://schemas.microsoft.com/office/powerpoint/2010/main" val="1443143798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9C027746-B453-4EE3-A4F7-C311112A7B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Платформенные бассейны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D9F4CF70-BFCB-4C98-9C94-1A924CE860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A860166A-79E9-41A9-80D5-C786A134B6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Перспективы связаны с мощными осадочными толщами и глубокими коллекторами.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601D0E33-1C9E-4245-B835-EB8F32ADE2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2D101C4A-59BD-4797-A1D3-B5BA64D864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Практическая оценка требует сопоставления температуры и минерализации.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58697294-2568-4887-8FFE-121DBAB0BF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47B808FE-AEBB-430D-B8EC-7A85A3121C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Высокая температура сама по себе не определяет возможность использования.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127DCB1F-7C2E-4ABD-B301-91AF402CBE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Лекция 15   /   10</a:t>
            </a:r>
          </a:p>
        </p:txBody>
      </p:sp>
    </p:spTree>
    <p:extLst>
      <p:ext uri="{BB962C8B-B14F-4D97-AF65-F5344CB8AC3E}">
        <p14:creationId xmlns:p14="http://schemas.microsoft.com/office/powerpoint/2010/main" val="763608623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2F6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F83F842A-C6B0-4554-A038-5CC96B9FCD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Мангистау-Устюртский регион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B184FAF9-D30A-4C44-9D0B-E9D407F652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806BF634-F8AE-406A-AB1F-59A5466AC1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Широко распространены меловой и юрский термоводоносные комплексы.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737839B1-2A8F-4792-BF41-B1F084A939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707E971F-FFDF-4B5A-958F-AEAB0BBD10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Глубина увеличивается от поднятий к прогибам.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3B909CA9-03B9-427E-A38C-8EC442C85A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B686EA52-08D5-44C4-93C5-5DA0C6EF74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В глубоких частях необходимо учитывать высокую минерализацию и свойства коллектора.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8CC501FA-CDE5-423E-8340-F3F14C08B1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Лекция 15   /   11</a:t>
            </a:r>
          </a:p>
        </p:txBody>
      </p:sp>
    </p:spTree>
    <p:extLst>
      <p:ext uri="{BB962C8B-B14F-4D97-AF65-F5344CB8AC3E}">
        <p14:creationId xmlns:p14="http://schemas.microsoft.com/office/powerpoint/2010/main" val="367123932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DA344A38-78BA-45FC-90EA-A0A924308E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Сырдарьинский и Кызылкумский бассейны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2AE3D33F-D64D-4B03-A657-DB0826B25C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6EE3F001-BEC5-41CD-9067-5C1525810C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Перспективны верхнетурон-сенонские и альб-сеноманские отложения.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CD951594-0FB9-4DBD-AD40-1D840B88A7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B437857E-1F5F-44A3-8F3D-CA12E32EB0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Термальные воды связаны с пластовыми напорными системами.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C8ED5C97-C9AB-4E3E-8219-D2148C9E41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168F1BDE-DCBA-464E-8A70-0B9323C81B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Песчаные коллекторы разделены глинами и алевролитами.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A5E40191-75A2-4DC4-A855-F5D9483EFF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Лекция 15   /   12</a:t>
            </a:r>
          </a:p>
        </p:txBody>
      </p:sp>
    </p:spTree>
    <p:extLst>
      <p:ext uri="{BB962C8B-B14F-4D97-AF65-F5344CB8AC3E}">
        <p14:creationId xmlns:p14="http://schemas.microsoft.com/office/powerpoint/2010/main" val="354708826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2F6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18B93F95-563E-401D-B273-C1AE623FC6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Тургай и северные бассейны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C07914D5-F29F-4523-ABC4-90DD1295D9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BF974717-1313-4238-B04D-F274A9AAA3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В лекции отдельно рассматриваются Тургайский бассейн и юг Западно-Сибирской плиты.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09023BF8-A9A2-428F-A9DF-8FDD4BBB40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85A544C8-E5E9-4722-9D8E-3D8D3F5D2E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Термальные воды приурочены к погруженным водоносным комплексам.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792AC573-8D9A-4977-8E42-E03B4D4866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344D48DE-2B06-4BD9-BEA5-ED15689658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Температура и доступность зависят от глубины, напора и продуктивности скважин.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36E6E05B-50B1-4319-A018-67E2D1F387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Лекция 15   /   13</a:t>
            </a:r>
          </a:p>
        </p:txBody>
      </p:sp>
    </p:spTree>
    <p:extLst>
      <p:ext uri="{BB962C8B-B14F-4D97-AF65-F5344CB8AC3E}">
        <p14:creationId xmlns:p14="http://schemas.microsoft.com/office/powerpoint/2010/main" val="1998162414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0D6F24F3-4603-483B-8D09-2F58F06FC9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Теплоэнергетические и минеральные воды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F8B00820-8793-44EA-A7D3-2482148AD7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50629A1A-762A-4A52-8FB8-A75F7D602E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Термальность характеризует температуру, минеральность — состав и свойства воды.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C9AA4BEC-7B6B-422D-9141-E5B92710CB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6A8D8AFB-B33D-4470-8F30-A61145104F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Эти признаки могут сочетаться в одной водоносной системе.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2578019A-D534-477B-9DC8-543C8639E9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D4E9F1B5-59E5-499C-903D-3382F3FAC1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Бальнеологическое назначение требует подтверждённых специальных свойств, а не только нагрева воды.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24284CAF-46DC-420E-8E1D-4689DFB165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Лекция 15   /   14</a:t>
            </a:r>
          </a:p>
        </p:txBody>
      </p:sp>
    </p:spTree>
    <p:extLst>
      <p:ext uri="{BB962C8B-B14F-4D97-AF65-F5344CB8AC3E}">
        <p14:creationId xmlns:p14="http://schemas.microsoft.com/office/powerpoint/2010/main" val="583795329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2F6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1E604A25-07E7-4C48-A84E-D0344138A5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Месторождение теплоэнергетических вод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A9C2DE7E-1FD8-4C34-B3D8-325CDBF4FF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75A6242B-A498-4919-AA25-ACB644FA83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Ограниченная часть системы с благоприятными условиями отбора для заданной цели.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0D67BFD8-C7BC-4CF6-9139-904541620E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60014B0B-6CA9-4B81-8E21-FBF1B40847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Оценивают водоносный комплекс, режим и восполнение ресурсов.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2C1EE874-A0C1-4684-9E0F-3669EBC639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C906BDC1-446A-4081-991A-F1050BA726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Естественные запасы и эксплуатационные возможности рассматривают раздельно.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E95F99CC-66AF-4B5A-B08D-B2D9C33B00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Лекция 15   /   15</a:t>
            </a:r>
          </a:p>
        </p:txBody>
      </p:sp>
    </p:spTree>
    <p:extLst>
      <p:ext uri="{BB962C8B-B14F-4D97-AF65-F5344CB8AC3E}">
        <p14:creationId xmlns:p14="http://schemas.microsoft.com/office/powerpoint/2010/main" val="538774763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0D48EE12-90D7-4D03-B710-2AA8775896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Направления использования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4DA03841-E64E-4D63-9CE9-6C781AA734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4AAB97CB-0236-48FD-A6ED-59087550E6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Тепличное хозяйство и другие низкотемпературные потребители тепла.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F53887EC-B19B-40F8-ABA8-462D177F0C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CA3BDA4C-D178-495A-8085-D632713A99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Теплоснабжение при подходящих температуре, расходе и качестве воды.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F85A9364-8380-4BC6-8065-E772F74E17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79043AD6-F683-41AF-9E7A-CD81AB8158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Комплексные энергетические решения требуют отдельного технического обоснования.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FDC990C3-40F4-4BC7-8D56-27086691DC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Лекция 15   /   16</a:t>
            </a:r>
          </a:p>
        </p:txBody>
      </p:sp>
    </p:spTree>
    <p:extLst>
      <p:ext uri="{BB962C8B-B14F-4D97-AF65-F5344CB8AC3E}">
        <p14:creationId xmlns:p14="http://schemas.microsoft.com/office/powerpoint/2010/main" val="1065244282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C343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97F4268F-620E-496B-BAF9-47C475586E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Контрольные вопросы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F7A3A080-BDA8-4A24-B63E-8AC8FD49EE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B1420D23-8710-463C-8761-1C673044AB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rPr>
              <a:t>Какие факторы определяют геотермальную перспективность территории?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52ADFCE3-9608-4653-92E5-496B6BE847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F66BC6B1-F19E-4B85-997D-3C168F4410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rPr>
              <a:t>Чем различаются термальные, минеральные и теплоэнергетические воды?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7ECE98CD-8185-4947-874C-DC38816AD6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41B9A988-61AB-4B38-A6E3-6F7CE29110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rPr>
              <a:t>Почему естественные запасы нельзя напрямую отождествлять с возможным водоотбором?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4C08B47A-D3D3-4CE4-B29B-1B7A2654CC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rPr>
              <a:t>Лекция 15   /   17</a:t>
            </a:r>
          </a:p>
        </p:txBody>
      </p:sp>
    </p:spTree>
    <p:extLst>
      <p:ext uri="{BB962C8B-B14F-4D97-AF65-F5344CB8AC3E}">
        <p14:creationId xmlns:p14="http://schemas.microsoft.com/office/powerpoint/2010/main" val="86955631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2026-10-28T10:10:30.5460000Z</dcterms:created>
  <dcterms:modified xsi:type="dcterms:W3CDTF">2026-10-28T10:10:30.5460000Z</dcterms:modified>
</coreProperties>
</file>