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2" r:id="rId4"/>
    <p:sldId id="259" r:id="rId5"/>
    <p:sldId id="260" r:id="rId6"/>
    <p:sldId id="261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6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768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769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784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771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52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326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9078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028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9815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154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507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91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83568" y="1124744"/>
            <a:ext cx="7704856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/>
            </a:r>
            <a:br>
              <a:rPr lang="ru-RU" b="1" dirty="0"/>
            </a:br>
            <a:r>
              <a:rPr lang="ru-RU" sz="4000" b="1" dirty="0"/>
              <a:t>«Эксплуатационная разведка </a:t>
            </a:r>
            <a:r>
              <a:rPr lang="kk-KZ" sz="4000" b="1" dirty="0" smtClean="0"/>
              <a:t>месторождений подземных </a:t>
            </a:r>
            <a:r>
              <a:rPr lang="ru-RU" sz="4000" b="1" dirty="0" smtClean="0"/>
              <a:t>вод</a:t>
            </a:r>
            <a:r>
              <a:rPr lang="ru-RU" sz="4000" b="1" dirty="0"/>
              <a:t>»</a:t>
            </a:r>
            <a:br>
              <a:rPr lang="ru-RU" sz="4000" b="1" dirty="0"/>
            </a:br>
            <a:r>
              <a:rPr lang="ru-RU" sz="2800" b="1" dirty="0"/>
              <a:t>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3200" b="1" dirty="0"/>
              <a:t>для слушателей магистратуры ОП</a:t>
            </a:r>
          </a:p>
          <a:p>
            <a:pPr algn="ctr"/>
            <a:r>
              <a:rPr lang="ru-RU" sz="3200" b="1" dirty="0"/>
              <a:t>«Гидрогеология и инженерная геология» </a:t>
            </a:r>
            <a:endParaRPr lang="en-US" sz="3200" b="1" dirty="0"/>
          </a:p>
          <a:p>
            <a:pPr algn="ctr"/>
            <a:r>
              <a:rPr lang="ru-RU" sz="2800" dirty="0"/>
              <a:t/>
            </a:r>
            <a:br>
              <a:rPr lang="ru-RU" sz="2800" dirty="0"/>
            </a:br>
            <a:r>
              <a:rPr lang="ru-RU" sz="2800" b="1" dirty="0"/>
              <a:t>Лекция 1</a:t>
            </a:r>
            <a:br>
              <a:rPr lang="ru-RU" sz="2800" b="1" dirty="0"/>
            </a:br>
            <a:r>
              <a:rPr lang="ru-RU" sz="2800" b="1" dirty="0"/>
              <a:t>Проф. </a:t>
            </a:r>
            <a:r>
              <a:rPr lang="ru-RU" sz="2800" b="1" dirty="0" err="1" smtClean="0"/>
              <a:t>М.Заппаров</a:t>
            </a:r>
            <a:endParaRPr lang="ru-RU" sz="2800" dirty="0"/>
          </a:p>
        </p:txBody>
      </p:sp>
      <p:pic>
        <p:nvPicPr>
          <p:cNvPr id="3" name="Рисунок 2" descr="Изображение выглядит как еда&#10;&#10;Автоматически созданное описание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0086" y="404664"/>
            <a:ext cx="3131820" cy="6515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2750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12800" y="1794410"/>
            <a:ext cx="7536873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Лекция 1</a:t>
            </a:r>
          </a:p>
          <a:p>
            <a:pPr algn="ctr"/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Введение. Задача курса, его структура, связь с другими дисциплинами. Краткие исторические сведения. Задачи, решаемые гидрогеологическими исследованиями при поисках и разведке подземных вод. </a:t>
            </a:r>
          </a:p>
        </p:txBody>
      </p:sp>
    </p:spTree>
    <p:extLst>
      <p:ext uri="{BB962C8B-B14F-4D97-AF65-F5344CB8AC3E}">
        <p14:creationId xmlns:p14="http://schemas.microsoft.com/office/powerpoint/2010/main" val="165769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64503" y="1196174"/>
            <a:ext cx="7778663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Подземные воды – это один из наиболее важных видов геологической материи, постоянно находящейся в контакте с породами, с поверхностными водами и активно влияющей на ход геологических процессов в земной коре. Это весьма ценное полезное ископаемое, грандиозное как по масштабам использования, так и по своей значимости для нужд народного хозяйства.</a:t>
            </a:r>
          </a:p>
        </p:txBody>
      </p:sp>
    </p:spTree>
    <p:extLst>
      <p:ext uri="{BB962C8B-B14F-4D97-AF65-F5344CB8AC3E}">
        <p14:creationId xmlns:p14="http://schemas.microsoft.com/office/powerpoint/2010/main" val="31848407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8931" y="692994"/>
            <a:ext cx="795402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Гидрогеологические исследования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при поисках и разведке месторождений подземных вод представляют собой сложный научно-технический процесс, позволяющий с помощью целого ряда приемов методического и технического характера выявить месторождения подземных вод, дать характеристику условий их формирования, оценить эксплуатационные запасы подземных вод, дать рекомендации по промышленному его освоению и режиму эксплуатации водозаборного сооружения.</a:t>
            </a:r>
          </a:p>
        </p:txBody>
      </p:sp>
    </p:spTree>
    <p:extLst>
      <p:ext uri="{BB962C8B-B14F-4D97-AF65-F5344CB8AC3E}">
        <p14:creationId xmlns:p14="http://schemas.microsoft.com/office/powerpoint/2010/main" val="527867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6509" y="956752"/>
            <a:ext cx="782876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Успешное проведение таких исследований невозможно без знаний дисциплин в области гидрогеологии, гидрологии, геологии, климатологии, без применения технических средств. В процессе поисково-разведочных работ на подземные воды объединяются такие понятия, как методика проведения основных видов гидрогеологических работ для получения гидрогеологической информации и поиски и разведка месторождений подземных вод.</a:t>
            </a:r>
          </a:p>
        </p:txBody>
      </p:sp>
    </p:spTree>
    <p:extLst>
      <p:ext uri="{BB962C8B-B14F-4D97-AF65-F5344CB8AC3E}">
        <p14:creationId xmlns:p14="http://schemas.microsoft.com/office/powerpoint/2010/main" val="2007396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6093" y="299695"/>
            <a:ext cx="835486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Первое понятие охватывает </a:t>
            </a: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методику проведения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гидрогеологической съемки, бурение гидрогеологических скважин; использование технических средств, проведение опытно-фильтрационных работ; наблюдения за режимом подземных вод, геофизических исследований и пр.</a:t>
            </a:r>
          </a:p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Под </a:t>
            </a: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методикой поисково-разведочных работ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понимается обоснование стадийности исследований, выбор продуктивного водоносного горизонта, схемы размещения скважин, в частности, и при эксплуатации, выбор метода оценки эксплуатационных запасов подземных вод и пр. Методика проведения поисково-разведочных работ зависит не только от природной гидрогеологической обстановки, но в немалой степени от конкретных народно-хозяйственных задач, решаемых этими исследованиями.</a:t>
            </a:r>
          </a:p>
        </p:txBody>
      </p:sp>
    </p:spTree>
    <p:extLst>
      <p:ext uri="{BB962C8B-B14F-4D97-AF65-F5344CB8AC3E}">
        <p14:creationId xmlns:p14="http://schemas.microsoft.com/office/powerpoint/2010/main" val="3933038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8931" y="1662489"/>
            <a:ext cx="801665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Гидрогеологические исследования проводятся при решении очень большого круга задач и являются неотъемлемой частью при изысканиях, строительстве и др. Даже неполный перечень таких задач включает:</a:t>
            </a:r>
          </a:p>
        </p:txBody>
      </p:sp>
    </p:spTree>
    <p:extLst>
      <p:ext uri="{BB962C8B-B14F-4D97-AF65-F5344CB8AC3E}">
        <p14:creationId xmlns:p14="http://schemas.microsoft.com/office/powerpoint/2010/main" val="1892858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7995" y="290424"/>
            <a:ext cx="849264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-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поиски и разведку подземных вод для организации водоснабжения;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- поиски, разведку, оценку запасов минеральных, промышленных и теплоэнергетических подземных вод;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- проведение исследований с целью орошения или осушения земельных массивов;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- изучение гидрогеологических условий месторождения твердых полезных ископаемых с целью прогноза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водопритоков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в горные выработки и выработки рациональных методов эксплуатации месторождения;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- изучение гидрогеологических условий месторождений нефти, газа для выработки методов рациональной их эксплуатации и прогнозов;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- изучение гидрогеологических условий участков подземного выщелачивания месторождений полезных ископаемых;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- гидрогеохимические методы поисков месторождений твердых полезных ископаемых;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- обоснование мероприятий по искусственному восполнению запасов подземных вод;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- обоснование строительства искусственных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нефте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- и газохранилищ;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- обоснование прогнозов режима подземных вод при влиянии естественных и искусственных факторов и др.</a:t>
            </a:r>
          </a:p>
        </p:txBody>
      </p:sp>
    </p:spTree>
    <p:extLst>
      <p:ext uri="{BB962C8B-B14F-4D97-AF65-F5344CB8AC3E}">
        <p14:creationId xmlns:p14="http://schemas.microsoft.com/office/powerpoint/2010/main" val="13523841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447</TotalTime>
  <Words>467</Words>
  <Application>Microsoft Office PowerPoint</Application>
  <PresentationFormat>Экран (4:3)</PresentationFormat>
  <Paragraphs>22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Вячеслав</dc:creator>
  <cp:lastModifiedBy>Manat Alzhigitova</cp:lastModifiedBy>
  <cp:revision>23</cp:revision>
  <dcterms:created xsi:type="dcterms:W3CDTF">2021-11-16T13:04:44Z</dcterms:created>
  <dcterms:modified xsi:type="dcterms:W3CDTF">2026-09-14T09:55:42Z</dcterms:modified>
</cp:coreProperties>
</file>