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0" r:id="rId2"/>
    <p:sldId id="306" r:id="rId3"/>
    <p:sldId id="259" r:id="rId4"/>
    <p:sldId id="286" r:id="rId5"/>
    <p:sldId id="260" r:id="rId6"/>
    <p:sldId id="261" r:id="rId7"/>
    <p:sldId id="262" r:id="rId8"/>
    <p:sldId id="263" r:id="rId9"/>
    <p:sldId id="308" r:id="rId10"/>
    <p:sldId id="264" r:id="rId11"/>
    <p:sldId id="265" r:id="rId12"/>
    <p:sldId id="266" r:id="rId13"/>
    <p:sldId id="267" r:id="rId14"/>
    <p:sldId id="268" r:id="rId15"/>
    <p:sldId id="285" r:id="rId16"/>
    <p:sldId id="269" r:id="rId17"/>
    <p:sldId id="270" r:id="rId18"/>
    <p:sldId id="271" r:id="rId19"/>
    <p:sldId id="287" r:id="rId20"/>
    <p:sldId id="272" r:id="rId21"/>
    <p:sldId id="273" r:id="rId22"/>
    <p:sldId id="274" r:id="rId23"/>
    <p:sldId id="275" r:id="rId24"/>
    <p:sldId id="289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90" r:id="rId35"/>
    <p:sldId id="293" r:id="rId36"/>
    <p:sldId id="294" r:id="rId37"/>
    <p:sldId id="292" r:id="rId38"/>
    <p:sldId id="291" r:id="rId39"/>
    <p:sldId id="295" r:id="rId40"/>
    <p:sldId id="296" r:id="rId41"/>
    <p:sldId id="288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18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0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75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02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92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99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2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16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59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</a:t>
            </a:r>
            <a:r>
              <a:rPr lang="ru-RU" sz="4000" b="1" dirty="0" smtClean="0"/>
              <a:t>разведка месторождений </a:t>
            </a:r>
            <a:r>
              <a:rPr lang="ru-RU" sz="4000" b="1" dirty="0"/>
              <a:t>подземных вод»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10</a:t>
            </a:r>
            <a:br>
              <a:rPr lang="ru-RU" sz="2800" b="1" dirty="0"/>
            </a:br>
            <a:r>
              <a:rPr lang="ru-RU" sz="2800" b="1" dirty="0"/>
              <a:t>Проф. </a:t>
            </a:r>
            <a:r>
              <a:rPr lang="ru-RU" sz="2800" b="1" dirty="0" err="1" smtClean="0"/>
              <a:t>М.Заппаров</a:t>
            </a:r>
            <a:endParaRPr lang="ru-RU" sz="2800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75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F1FB95-3973-4D08-B294-366CDB934E00}"/>
              </a:ext>
            </a:extLst>
          </p:cNvPr>
          <p:cNvSpPr txBox="1"/>
          <p:nvPr/>
        </p:nvSpPr>
        <p:spPr>
          <a:xfrm>
            <a:off x="787706" y="1099852"/>
            <a:ext cx="788068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Запасы подземных вод и методы их определения</a:t>
            </a:r>
          </a:p>
          <a:p>
            <a:pPr algn="ctr"/>
            <a:endParaRPr lang="ru-RU" sz="2800" b="1" kern="0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естественных ресурсов подземных вод по результатам режимных наблюдений и гидрометрическими методами. </a:t>
            </a:r>
          </a:p>
          <a:p>
            <a:pPr algn="ctr"/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420795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DF57C70-7563-4E02-A27A-A7630DA673D3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457200" y="1305639"/>
            <a:ext cx="8229600" cy="3401373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Подземные воды, пригодные для использования в народном хозяйстве, являются полезными ископаемыми, имеющими ряд специфических особенностей.</a:t>
            </a:r>
          </a:p>
          <a:p>
            <a:pPr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Главными из этих особенностей являются не только их </a:t>
            </a:r>
            <a:r>
              <a:rPr lang="ru-RU" sz="20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возобновляемость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 сработка, но, зачастую, и усиленное питание, обусловленное водоотбором. </a:t>
            </a:r>
          </a:p>
          <a:p>
            <a:pPr eaLnBrk="0" hangingPunct="0">
              <a:defRPr/>
            </a:pP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Например, поверхностные водоемы при эксплуатации гидравлически связанных подземных вод, могут из областей разгрузки превращаться в область питания. Могут быть и другие случаи </a:t>
            </a:r>
            <a:r>
              <a:rPr lang="ru-RU" sz="20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возобновляемости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запасов, которые будут рассмотрены ниже. </a:t>
            </a:r>
            <a:endParaRPr lang="ru-RU" sz="4400" b="1" kern="0" dirty="0">
              <a:solidFill>
                <a:schemeClr val="tx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9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04CB94-4513-46C4-922F-89D1EFE64A67}"/>
              </a:ext>
            </a:extLst>
          </p:cNvPr>
          <p:cNvSpPr txBox="1"/>
          <p:nvPr/>
        </p:nvSpPr>
        <p:spPr>
          <a:xfrm>
            <a:off x="754839" y="1306876"/>
            <a:ext cx="792275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Еще одной существенной особенностью подземных вод является их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подвижность и тесная взаимосвязь с окружающей средой,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что проявляется при эксплуатации в граничных условиях пласта. </a:t>
            </a:r>
          </a:p>
          <a:p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граничными условиями 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понимаются условия взаимосвязи подземных вод с поверхностными, а также условия питания и разгрузки подземных вод. Все эти факторы влияют на условия эксплуатации и нередко на изменение качества подземных вод при эксплуатации.</a:t>
            </a:r>
            <a:b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KZ" sz="2000" dirty="0"/>
          </a:p>
        </p:txBody>
      </p:sp>
    </p:spTree>
    <p:extLst>
      <p:ext uri="{BB962C8B-B14F-4D97-AF65-F5344CB8AC3E}">
        <p14:creationId xmlns:p14="http://schemas.microsoft.com/office/powerpoint/2010/main" val="287982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9BF85D-4F02-459F-A4E4-56A07814BE0A}" type="slidenum">
              <a:rPr lang="ru-RU" altLang="ru-RU"/>
              <a:pPr eaLnBrk="1" hangingPunct="1"/>
              <a:t>5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846138"/>
            <a:ext cx="8229600" cy="487693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 особенности подземных вод как полезных ископаемых необходимо отнести также </a:t>
            </a: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взаимное влияние отдельных водозаборов друг на друга</a:t>
            </a:r>
            <a: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расположенных в пределах одного месторождения. Эти процессы взаимодействия водозаборов не позволяют суммировать запасы воды по отдельным участкам, как это делается для твердых полезных ископаемых.</a:t>
            </a:r>
            <a:b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Еще одна важная особенность подземных вод заключается в том, что при оценке перспектив использования подземных вод </a:t>
            </a: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учитывается не только количество воды и величина ее поступления в пласт,  но и фильтрационные свойства водовмещающих пород, определяющих сопротивление движения подземных вод к водозаборным сооружениям. </a:t>
            </a:r>
          </a:p>
          <a:p>
            <a:pPr eaLnBrk="0" hangingPunct="0">
              <a:defRPr/>
            </a:pPr>
            <a:endParaRPr lang="ru-RU" b="1" kern="0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Следовательно, при определении возможности отбора подземных вод учитывается балансовый аспект, характеризующийся обеспеченностью водными ресурсами, и гидродинамический аспект, характеризующийся техническими возможностями добычи воды. </a:t>
            </a:r>
          </a:p>
        </p:txBody>
      </p:sp>
    </p:spTree>
    <p:extLst>
      <p:ext uri="{BB962C8B-B14F-4D97-AF65-F5344CB8AC3E}">
        <p14:creationId xmlns:p14="http://schemas.microsoft.com/office/powerpoint/2010/main" val="2239559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EE5CF9A-B8BD-4823-9CBB-32448257E46A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777865"/>
            <a:ext cx="8229600" cy="3544327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Таким образом, при оценке подземных вод как полезного ископаемого необходимо выделить следующие понятийные характеристики:</a:t>
            </a:r>
            <a:b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количество воды, находящейся в водоносном горизонте;</a:t>
            </a:r>
          </a:p>
          <a:p>
            <a:pPr eaLnBrk="0" hangingPunct="0">
              <a:defRPr/>
            </a:pP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количество воды, поступающей в водоносный горизонт в естественных условиях или при эксплуатации;</a:t>
            </a:r>
          </a:p>
          <a:p>
            <a:pPr eaLnBrk="0" hangingPunct="0">
              <a:defRPr/>
            </a:pP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количество воды, которое может быть отобрано рациональными в технико-экономическом отношении водозаборами.</a:t>
            </a:r>
          </a:p>
        </p:txBody>
      </p:sp>
    </p:spTree>
    <p:extLst>
      <p:ext uri="{BB962C8B-B14F-4D97-AF65-F5344CB8AC3E}">
        <p14:creationId xmlns:p14="http://schemas.microsoft.com/office/powerpoint/2010/main" val="26953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3706368-1448-4B22-B887-E0C2B9AC7123}" type="slidenum">
              <a:rPr lang="ru-RU" altLang="ru-RU"/>
              <a:pPr eaLnBrk="1" hangingPunct="1"/>
              <a:t>7</a:t>
            </a:fld>
            <a:endParaRPr lang="ru-RU" altLang="ru-RU"/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457200" y="613905"/>
            <a:ext cx="8229600" cy="57927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 оценке запасов подземных вод в отличии от запасов твердых полезных ископаемых, необходимо знать не только общее количество воды в пласте, но и учитывать питание подземных вод в естественных условиях и его изменение в процессе эксплуатации.</a:t>
            </a:r>
            <a:b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практике гидрогеологических исследований существует целый ряд классификаций, в которых наибольшее расхождение имеется в понятиях «запасы» и «ресурсы». Одни авторы считают их синонимами, другие придерживаются представления, что запасы определяют только количество воды в пласте, тогда, как под ресурсами понимается поступление в пласт подземных вод.</a:t>
            </a:r>
            <a:r>
              <a:rPr lang="ru-RU" sz="4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4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4400" b="1" kern="0" dirty="0">
              <a:solidFill>
                <a:schemeClr val="tx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21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2D44D8A-D5CF-43B6-BE62-BB1938692DF0}" type="slidenum">
              <a:rPr lang="ru-RU" altLang="ru-RU"/>
              <a:pPr eaLnBrk="1" hangingPunct="1"/>
              <a:t>8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73801" y="136524"/>
            <a:ext cx="8229600" cy="54403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Нами подробно будут рассмотрены следующие виды запасов:</a:t>
            </a:r>
            <a:b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запасы, в т.ч.       	                 V , м</a:t>
            </a:r>
            <a:r>
              <a:rPr lang="ru-RU" sz="24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емкостные запасы                                                       </a:t>
            </a:r>
            <a:r>
              <a:rPr lang="ru-RU" sz="20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м</a:t>
            </a:r>
            <a:r>
              <a:rPr lang="ru-RU" sz="20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b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упругие запасы                                                            </a:t>
            </a:r>
            <a:r>
              <a:rPr lang="ru-RU" sz="20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Vy</a:t>
            </a:r>
            <a:r>
              <a:rPr lang="ru-RU" sz="20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м</a:t>
            </a:r>
            <a:r>
              <a:rPr lang="ru-RU" sz="20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</a:p>
          <a:p>
            <a:pPr>
              <a:defRPr/>
            </a:pP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регулировочные запасы                              </a:t>
            </a:r>
            <a:r>
              <a:rPr lang="ru-RU" sz="24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Vp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м</a:t>
            </a:r>
            <a:r>
              <a:rPr lang="ru-RU" sz="24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</a:p>
          <a:p>
            <a:pPr>
              <a:defRPr/>
            </a:pP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ресурсы                             </a:t>
            </a:r>
            <a:r>
              <a:rPr lang="ru-RU" sz="24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Qe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м </a:t>
            </a:r>
            <a:r>
              <a:rPr lang="ru-RU" sz="24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/сутки</a:t>
            </a:r>
          </a:p>
          <a:p>
            <a:pPr>
              <a:defRPr/>
            </a:pP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дополнительные запасы                        </a:t>
            </a:r>
            <a:r>
              <a:rPr lang="ru-RU" sz="24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</a:t>
            </a:r>
            <a:r>
              <a:rPr lang="ru-RU" sz="2400" b="1" kern="0" baseline="-2500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доп</a:t>
            </a:r>
            <a:r>
              <a:rPr lang="ru-RU" sz="2400" b="1" kern="0" baseline="-25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.,  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ru-RU" sz="24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/сутки</a:t>
            </a:r>
          </a:p>
          <a:p>
            <a:pPr>
              <a:defRPr/>
            </a:pP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эксплуатационные запасы                      </a:t>
            </a:r>
            <a:r>
              <a:rPr lang="ru-RU" sz="2400" b="1" kern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Qэ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м </a:t>
            </a:r>
            <a:r>
              <a:rPr lang="ru-RU" sz="24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/сутки</a:t>
            </a:r>
          </a:p>
          <a:p>
            <a:pPr>
              <a:defRPr/>
            </a:pP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прогнозные ресурсы 			      Р, м </a:t>
            </a:r>
            <a:r>
              <a:rPr lang="ru-RU" sz="2400" b="1" kern="0" baseline="300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ru-RU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/сутки</a:t>
            </a:r>
          </a:p>
        </p:txBody>
      </p:sp>
    </p:spTree>
    <p:extLst>
      <p:ext uri="{BB962C8B-B14F-4D97-AF65-F5344CB8AC3E}">
        <p14:creationId xmlns:p14="http://schemas.microsoft.com/office/powerpoint/2010/main" val="641820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F1FB95-3973-4D08-B294-366CDB934E00}"/>
              </a:ext>
            </a:extLst>
          </p:cNvPr>
          <p:cNvSpPr txBox="1"/>
          <p:nvPr/>
        </p:nvSpPr>
        <p:spPr>
          <a:xfrm>
            <a:off x="1058778" y="2351782"/>
            <a:ext cx="74836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запасы подземных вод и методы их определения</a:t>
            </a:r>
            <a:endParaRPr lang="ru-KZ" sz="3200" dirty="0"/>
          </a:p>
        </p:txBody>
      </p:sp>
    </p:spTree>
    <p:extLst>
      <p:ext uri="{BB962C8B-B14F-4D97-AF65-F5344CB8AC3E}">
        <p14:creationId xmlns:p14="http://schemas.microsoft.com/office/powerpoint/2010/main" val="2338508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97FCE94-5549-4689-BD66-B14CE12AEE78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7975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 естественными запасами понимается объем гравитационной воды, заключенный в порах, трещинах, карстовых и других пустотах горных пород.</a:t>
            </a:r>
            <a:b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Ёмкостные запасы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объем воды, высвобождающийся из пласта при его осушении.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Упругие запасы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объем воды, высвобождающийся из напорного водоносного горизонта при понижении в нем пластового давления.  </a:t>
            </a:r>
            <a: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4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2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98D37FC-29E9-436A-A3BC-71224B5BFD00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9404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Емкостные запасы подземных вод определяются гравитационной емкостью пород.</a:t>
            </a:r>
            <a:b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Эта емкость является отражением способности водонасыщенных пород отдавать часть воды свободным стеканием ее под действием силы тяжести или способности ненасыщенных пород вмещать определенное количество воды при свободном водонасыщении.</a:t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первом случае это свободная водоотдача, во втором – недостаток насыщения.</a:t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87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FFBE07C-A5AA-488C-9192-F35D20B01F9C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58323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Мерой свободной водоотдачи является </a:t>
            </a: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коэффициент водоотдачи (μ), 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т.е. отношение объема гравитационной воды, свободно стекающей из породы (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Vг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 к ее осушенному  объему (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Vо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);</a:t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μ </a:t>
            </a:r>
            <a: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Vг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Vо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Значения коэффициента водоотдачи μ зависит от свойства и состава пород: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песчаные породы                                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0,1  - 0,2;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пылеватые и глинистые пески                – 0,05 - 0,1;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супеси, суглинки                                       – 0,02 -  0,05;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трещиноватые известняки                 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0,005- 0,1;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сланцы, песчаники                              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0,001- 0,03.</a:t>
            </a:r>
            <a: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4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3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10B895-F026-4778-9820-D01C88CB86F0}" type="slidenum">
              <a:rPr lang="ru-RU" altLang="ru-RU"/>
              <a:pPr eaLnBrk="1" hangingPunct="1"/>
              <a:t>13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72611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Величина ёмкостных запасов </a:t>
            </a:r>
            <a:r>
              <a:rPr lang="ru-RU" sz="28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</a:t>
            </a: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рассчитывается по формуле: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8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</a:t>
            </a:r>
            <a:r>
              <a:rPr lang="en-US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=µ·W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(м3)                                        </a:t>
            </a:r>
            <a:r>
              <a:rPr lang="en-US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                              </a:t>
            </a:r>
            <a:r>
              <a:rPr lang="en-US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</a:t>
            </a:r>
            <a:r>
              <a:rPr lang="ru-RU" sz="28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емкостные запасы;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μ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водоотдачи;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 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объем пласта.</a:t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</a:t>
            </a:r>
            <a:br>
              <a:rPr lang="ru-RU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4754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436C611-DC85-48C7-8ECC-223530D6A724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747975"/>
            <a:ext cx="8229600" cy="58689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Емкостные запасы безнапорных водоносных горизонтов постоянно изменяются с изменением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уровенного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режима. Они могут быть как максимальными (при наиболее высокой поверхностью уровня), так и минимальными и средними.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Объем гравитационной воды, находящейся в зоне колебания уровня грунтовых вод, называется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регулировочными запасами,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которые определяются: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r>
              <a:rPr lang="en-US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Vp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μ W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μ F </a:t>
            </a:r>
            <a:r>
              <a:rPr lang="el-GR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Δ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                                                            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</a:t>
            </a:r>
            <a:r>
              <a:rPr lang="ru-RU" sz="20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регулировочные запасы;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μ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водоотдачи;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объем пласта между высоким и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наинизшим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уровнем подземных  вод;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площадь распространения водоносного горизонта;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l-GR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Δ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амплитуда колебания уровня. </a:t>
            </a:r>
            <a: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4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12B465-0945-4368-922B-22F070D65C82}"/>
              </a:ext>
            </a:extLst>
          </p:cNvPr>
          <p:cNvSpPr txBox="1"/>
          <p:nvPr/>
        </p:nvSpPr>
        <p:spPr>
          <a:xfrm>
            <a:off x="586291" y="1806661"/>
            <a:ext cx="79714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Упругие запасы подземных вод, характеристика, методы определения.  </a:t>
            </a:r>
          </a:p>
        </p:txBody>
      </p:sp>
    </p:spTree>
    <p:extLst>
      <p:ext uri="{BB962C8B-B14F-4D97-AF65-F5344CB8AC3E}">
        <p14:creationId xmlns:p14="http://schemas.microsoft.com/office/powerpoint/2010/main" val="3614706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246F1E-F6DD-47FB-9E0C-46E470BE784C}" type="slidenum">
              <a:rPr lang="ru-RU" altLang="ru-RU"/>
              <a:pPr eaLnBrk="1" hangingPunct="1"/>
              <a:t>16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6546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Упругие запасы  подземных вод 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это количество воды, содержащееся в трещинах и порах пластов и высвобождающееся при вскрытии  пласта и снижении пластового давления за счет объемного расширения при этом воды и уменьшения 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пустотности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пород.</a:t>
            </a:r>
            <a: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Упругая емкость пластов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проявляется в условиях неустановившейся фильтрации при упругом режиме. При повышении давления в пласте вода сжимается, уменьшаясь в объеме, пористость пород увеличивается, что позволяет пласту вместить большее количество воды, чем при атмосферном давлении. При снижении давления происходит обратная картина и высвобождается определенное количество воды, так как  вода расширяется, а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пустотность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пород уменьшается. Наибольшей упругой деформацией обладают рыхлые и слабосцементированные пески.</a:t>
            </a:r>
            <a: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4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190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036A6E0-B092-49AB-AC96-E0142C2B36FB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72611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Определяют  упругие запасы по следующей формуле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V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</a:t>
            </a:r>
            <a:r>
              <a:rPr lang="en-US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=W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ΔP β                                      </a:t>
            </a:r>
            <a:r>
              <a:rPr lang="en-US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</a:t>
            </a:r>
            <a:r>
              <a:rPr lang="ru-RU" sz="16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</a:t>
            </a:r>
            <a:r>
              <a:rPr lang="ru-RU" sz="16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</a:t>
            </a:r>
            <a:r>
              <a:rPr lang="ru-RU" sz="16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упругие запасы;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 – объем водоносного пласта;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ΔP 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снижение пластового давления при эксплуатации;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β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</a:t>
            </a:r>
            <a:r>
              <a:rPr lang="ru-RU" sz="16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упругоемкости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пласта.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Коэффициент </a:t>
            </a:r>
            <a:r>
              <a:rPr lang="ru-RU" sz="16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упругоемкости</a:t>
            </a:r>
            <a:r>
              <a:rPr lang="ru-RU" sz="16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пласта показывает какую долю объема пласта составляет объем жидкости, высвободившейся из пласта при снижении пластового давления на единицу:</a:t>
            </a:r>
            <a:br>
              <a:rPr lang="ru-RU" sz="16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  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</a:t>
            </a:r>
            <a:r>
              <a:rPr lang="ru-RU" sz="16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*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 </a:t>
            </a:r>
            <a:r>
              <a:rPr lang="en-US" sz="16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</a:t>
            </a:r>
            <a:r>
              <a:rPr lang="en-US" sz="16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</a:t>
            </a:r>
            <a:r>
              <a:rPr lang="en-US" sz="16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</a:t>
            </a:r>
            <a:r>
              <a:rPr lang="en-US" sz="16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+ </a:t>
            </a:r>
            <a:r>
              <a:rPr lang="en-US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</a:t>
            </a:r>
            <a:r>
              <a:rPr lang="en-US" sz="16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</a:t>
            </a:r>
            <a:r>
              <a:rPr lang="ru-RU" sz="16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                           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n – пористость породы;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β</a:t>
            </a:r>
            <a:r>
              <a:rPr lang="ru-RU" sz="16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объемной упругости воды, значение его равно   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(2,7 + 5,0)·10</a:t>
            </a:r>
            <a:r>
              <a:rPr lang="ru-RU" sz="16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-6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1/м;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β</a:t>
            </a:r>
            <a:r>
              <a:rPr lang="ru-RU" sz="16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объемной упругости водовмещающих пород,                             Значение его равно (0,3+2,0) ·10</a:t>
            </a:r>
            <a:r>
              <a:rPr lang="ru-RU" sz="16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-6 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1/м.</a:t>
            </a:r>
            <a:b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Отсюда значение коэффициента </a:t>
            </a:r>
            <a:r>
              <a:rPr lang="ru-RU" sz="16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упругоемкости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находится в пределах </a:t>
            </a:r>
            <a:r>
              <a:rPr lang="en-US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(1,5+4,0) ·10</a:t>
            </a:r>
            <a:r>
              <a:rPr lang="ru-RU" sz="16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-6  </a:t>
            </a:r>
            <a:r>
              <a:rPr lang="ru-RU" sz="16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1/м.</a:t>
            </a:r>
            <a: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4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4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94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0E5BF5-0695-4B3F-916E-B8F406867E78}" type="slidenum">
              <a:rPr lang="ru-RU" altLang="ru-RU"/>
              <a:pPr eaLnBrk="1" hangingPunct="1"/>
              <a:t>18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601662"/>
            <a:ext cx="8229600" cy="56546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Показателем упругой емкости пласта является также коэффициент упругой водоотдачи (μ*), характеризующий способность пласта отдавать воду при понижении напора. </a:t>
            </a:r>
          </a:p>
          <a:p>
            <a:pPr algn="ctr">
              <a:defRPr/>
            </a:pP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Коэффициент упругой водоотдачи представляется отношением объема воды 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</a:t>
            </a:r>
            <a:r>
              <a:rPr lang="ru-RU" sz="24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выделяющейся из пласта при понижении за счет упругих свойств воды и деформации горных пород к объему сформировавшейся при этом депрессии </a:t>
            </a:r>
            <a:r>
              <a:rPr lang="ru-RU" sz="24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</a:t>
            </a:r>
            <a:r>
              <a:rPr lang="ru-RU" sz="24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в пьезометрической поверхности.</a:t>
            </a:r>
            <a: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32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μ*</a:t>
            </a:r>
            <a:r>
              <a:rPr lang="en-US" sz="32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=</a:t>
            </a:r>
            <a:r>
              <a:rPr lang="ru-RU" sz="32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32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</a:t>
            </a:r>
            <a:r>
              <a:rPr lang="ru-RU" sz="32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</a:t>
            </a:r>
            <a:r>
              <a:rPr lang="en-US" sz="32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2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/</a:t>
            </a:r>
            <a:r>
              <a:rPr lang="ru-RU" sz="32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32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</a:t>
            </a:r>
            <a:r>
              <a:rPr lang="ru-RU" sz="32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</a:t>
            </a:r>
            <a:r>
              <a:rPr lang="en-US" sz="32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32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32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Средние значения коэффициента μ*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для рыхлых пород составляют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–10</a:t>
            </a:r>
            <a:r>
              <a:rPr lang="ru-RU" sz="20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-3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-10</a:t>
            </a:r>
            <a:r>
              <a:rPr lang="ru-RU" sz="20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-4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для трещиноватых –10</a:t>
            </a:r>
            <a:r>
              <a:rPr lang="ru-RU" sz="20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-3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-10</a:t>
            </a:r>
            <a:r>
              <a:rPr lang="ru-RU" sz="2000" b="1" kern="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-4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736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12B465-0945-4368-922B-22F070D65C82}"/>
              </a:ext>
            </a:extLst>
          </p:cNvPr>
          <p:cNvSpPr txBox="1"/>
          <p:nvPr/>
        </p:nvSpPr>
        <p:spPr>
          <a:xfrm>
            <a:off x="586291" y="1806661"/>
            <a:ext cx="79714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Естественные ресурсы подземных вод, методы их определения.</a:t>
            </a:r>
          </a:p>
        </p:txBody>
      </p:sp>
    </p:spTree>
    <p:extLst>
      <p:ext uri="{BB962C8B-B14F-4D97-AF65-F5344CB8AC3E}">
        <p14:creationId xmlns:p14="http://schemas.microsoft.com/office/powerpoint/2010/main" val="862276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9E8102-540A-455E-A937-6E4131295F46}" type="slidenum">
              <a:rPr lang="ru-RU" altLang="ru-RU"/>
              <a:pPr eaLnBrk="1" hangingPunct="1"/>
              <a:t>20</a:t>
            </a:fld>
            <a:endParaRPr lang="ru-RU" altLang="ru-RU"/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457200" y="274638"/>
            <a:ext cx="8229600" cy="55118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ресурсы – это количество воды, поступающей в водоносный горизонт в естественных условиях в результате инфильтрации атмосферных осадков, фильтрации из рек и озер, перетекания из выше- и нижележащих горизонтов, притока со смежных территорий. Естественные ресурсы водоносного горизонта  равны сумме всех приходных элементов баланса данного горизонта.</a:t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Инструкция Государственного комитета по экспертизе недр  гласит: "Естественные ресурсы – это величина питания водоносного горизонта в ненарушенных эксплуатацией подземных вод гидрогеологических условиях, равная сумме всех приходных элементов баланса водоносного горизонта. Величина естественных ресурсов может изменяться по сезонам года и в многолетнем периоде в зависимости от интенсивности питания водоносного горизонта" 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616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3A38F2-7A28-4C66-AA13-A79E228C019E}" type="slidenum">
              <a:rPr lang="ru-RU" altLang="ru-RU"/>
              <a:pPr eaLnBrk="1" hangingPunct="1"/>
              <a:t>21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583237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безнапорных пластах </a:t>
            </a:r>
          </a:p>
          <a:p>
            <a:pPr eaLnBrk="0" hangingPunct="0">
              <a:defRPr/>
            </a:pPr>
            <a: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8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источником поступления воды являются: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инфильтрационное питание;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боковой приток;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питание за счет конденсационных вод зоны аэрации;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фильтрация поверхностных вод;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приток через подошву из высоконапорного нижележащего пласта.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Расходными составляющими естественных ресурсов являются: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дренирование поверхностными водотоками и водоемами;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испарение и транспирация;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боковой отток;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отток через подошву в пласт с меньшими напорами.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96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21E3EC-7CE1-4EA9-87F0-1E51F658C44F}" type="slidenum">
              <a:rPr lang="ru-RU" altLang="ru-RU"/>
              <a:pPr eaLnBrk="1" hangingPunct="1"/>
              <a:t>22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709614"/>
            <a:ext cx="8229600" cy="6011862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напорных пластах естественные ресурсы формируются за счет бокового притока и перетекания через подошву и кровлю.    Разгрузка осуществляется через боковой отток и перетекание.</a:t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Процессы поступления воды в водоносные пласты очень разнообразны и зависят от ряда факторов, главные из которых: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геологическое строение территории (структурное положение горизонта, типы пород, тектонические нарушения и т.п.);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физико-географические условия (климат, гидрография, почвенный покров и т.п.);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гидрогеологические условия (фильтрационные свойства пород, мощность водоносного горизонта, глубина залегания грунтовых вод и т.п.);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хозяйственное освоение территории (орошение, осушение, эксплуатация водозаборов и т.п.).</a:t>
            </a:r>
          </a:p>
        </p:txBody>
      </p:sp>
    </p:spTree>
    <p:extLst>
      <p:ext uri="{BB962C8B-B14F-4D97-AF65-F5344CB8AC3E}">
        <p14:creationId xmlns:p14="http://schemas.microsoft.com/office/powerpoint/2010/main" val="4286525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661901-B15D-48F6-9C32-8D12F18A902E}" type="slidenum">
              <a:rPr lang="ru-RU" altLang="ru-RU"/>
              <a:pPr eaLnBrk="1" hangingPunct="1"/>
              <a:t>23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25642" y="1080754"/>
            <a:ext cx="8229600" cy="2432467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 оценки естественных ресурсов типизируются по следующим группам:</a:t>
            </a:r>
          </a:p>
          <a:p>
            <a:pPr eaLnBrk="0" hangingPunct="0"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гидродинамические;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балансовые;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гидрометрические;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экспериментальные;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гидрогеологических аналогов.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ru-RU" sz="2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41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661901-B15D-48F6-9C32-8D12F18A902E}" type="slidenum">
              <a:rPr lang="ru-RU" altLang="ru-RU"/>
              <a:pPr eaLnBrk="1" hangingPunct="1"/>
              <a:t>24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5750" y="1405606"/>
            <a:ext cx="8229600" cy="2769351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4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Гидродинамические</a:t>
            </a:r>
            <a:r>
              <a:rPr lang="en-US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</a:t>
            </a:r>
            <a:r>
              <a:rPr lang="en-US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подразделяются</a:t>
            </a:r>
            <a:r>
              <a:rPr lang="en-US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</a:t>
            </a:r>
            <a:r>
              <a:rPr lang="en-US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ru-RU" sz="2400" b="1" kern="0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методы, основанные на изучении режима подземных вод;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методы расчета расхода подземного потока по формулам динамики подземных вод;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метод расчета перетекания подземных вод через слабопроницаемые  пласты. 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794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E20676A-8065-4773-A977-958D340238A3}" type="slidenum">
              <a:rPr lang="ru-RU" altLang="ru-RU"/>
              <a:pPr eaLnBrk="1" hangingPunct="1"/>
              <a:t>25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58323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eaLnBrk="0" hangingPunct="0"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 применении методов, основанных на изучении режима подземных вод,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обычно рассматривается случай, когда происходит питание безнапорных водоносных горизонтов за счет инфильтрации атмосферных осадков.</a:t>
            </a:r>
          </a:p>
          <a:p>
            <a:pPr eaLnBrk="0" hangingPunct="0">
              <a:defRPr/>
            </a:pP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случае, когда имеется постоянное питание по всей площади, для  оценки этого питания при наличии  результатов наблюдений за уровнями по трем скважинам применяется метод конечных разностей.</a:t>
            </a:r>
          </a:p>
        </p:txBody>
      </p:sp>
    </p:spTree>
    <p:extLst>
      <p:ext uri="{BB962C8B-B14F-4D97-AF65-F5344CB8AC3E}">
        <p14:creationId xmlns:p14="http://schemas.microsoft.com/office/powerpoint/2010/main" val="213579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1E99BB-E3AC-435A-8CD0-9607C862043C}" type="slidenum">
              <a:rPr lang="ru-RU" altLang="ru-RU"/>
              <a:pPr eaLnBrk="1" hangingPunct="1"/>
              <a:t>26</a:t>
            </a:fld>
            <a:endParaRPr lang="ru-RU" altLang="ru-RU"/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029" name="Picture 3" descr="7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77800"/>
            <a:ext cx="4929188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885825" y="4143375"/>
          <a:ext cx="7394575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Формула" r:id="rId4" imgW="3251200" imgH="533400" progId="Equation.3">
                  <p:embed/>
                </p:oleObj>
              </mc:Choice>
              <mc:Fallback>
                <p:oleObj name="Формула" r:id="rId4" imgW="3251200" imgH="533400" progId="Equation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4143375"/>
                        <a:ext cx="7394575" cy="121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964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DF809E-9C5F-4F60-AD24-E71FE4FA769B}" type="slidenum">
              <a:rPr lang="ru-RU" altLang="ru-RU"/>
              <a:pPr eaLnBrk="1" hangingPunct="1"/>
              <a:t>27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625" y="285750"/>
            <a:ext cx="8229600" cy="59404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Расчет подземного потока по формулам динамики подземных вод сводится обычно к расчетам по формуле </a:t>
            </a:r>
            <a:r>
              <a:rPr lang="ru-RU" sz="20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Дарси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Qp=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en-US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+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en-US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) </a:t>
            </a:r>
            <a:r>
              <a:rPr lang="en-US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*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расход подземного потока;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 К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коэффициенты фильтрации водоносного горизонта в сечениях, расположенных выше и ниже по потоку;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  F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площади расчетных сечений;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напорный градиент между сечениями.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625" y="4143375"/>
            <a:ext cx="78581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b="1" kern="0" dirty="0">
                <a:latin typeface="Arial" charset="0"/>
              </a:rPr>
              <a:t>Выбор расчетных сечений производится с помощью карт </a:t>
            </a:r>
            <a:r>
              <a:rPr lang="ru-RU" b="1" kern="0" dirty="0" err="1">
                <a:latin typeface="Arial" charset="0"/>
              </a:rPr>
              <a:t>гидроизогипс</a:t>
            </a:r>
            <a:r>
              <a:rPr lang="ru-RU" b="1" kern="0" dirty="0">
                <a:latin typeface="Arial" charset="0"/>
              </a:rPr>
              <a:t> или </a:t>
            </a:r>
            <a:r>
              <a:rPr lang="ru-RU" b="1" kern="0" dirty="0" err="1">
                <a:latin typeface="Arial" charset="0"/>
              </a:rPr>
              <a:t>гидроизопьез</a:t>
            </a:r>
            <a:r>
              <a:rPr lang="ru-RU" b="1" kern="0" dirty="0">
                <a:latin typeface="Arial" charset="0"/>
              </a:rPr>
              <a:t>. Для получения точного достоверного результата необходимы данные по значительному количеству точек 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469327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AA182B-5F67-4F78-BF43-75F3C104C683}" type="slidenum">
              <a:rPr lang="ru-RU" altLang="ru-RU"/>
              <a:pPr eaLnBrk="1" hangingPunct="1"/>
              <a:t>28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625" y="285750"/>
            <a:ext cx="8229600" cy="55118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Определение питания за  счет перетекания через слабопроницаемые пласты может быть определено по формуле:</a:t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ξ</a:t>
            </a:r>
            <a:r>
              <a:rPr lang="ru-RU" sz="20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количество воды, поступающее в единицу времени в                                   рассматриваемый водоносный горизонт через единичную                                    площадь его слабопроницаемой кровли или подошвы;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фильтрации кровли или подошвы;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</a:t>
            </a:r>
            <a:r>
              <a:rPr lang="ru-RU" sz="20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мощность кровли или подошвы;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1,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гидродинамические напоры соответственно рассматриваемого  и соседнего пластов.</a:t>
            </a:r>
            <a:r>
              <a:rPr lang="ru-RU" sz="2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0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/>
        </p:nvGraphicFramePr>
        <p:xfrm>
          <a:off x="2501900" y="1071563"/>
          <a:ext cx="19891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Формула" r:id="rId3" imgW="1562100" imgH="508000" progId="Equation.3">
                  <p:embed/>
                </p:oleObj>
              </mc:Choice>
              <mc:Fallback>
                <p:oleObj name="Формула" r:id="rId3" imgW="1562100" imgH="508000" progId="Equation.3">
                  <p:embed/>
                  <p:pic>
                    <p:nvPicPr>
                      <p:cNvPr id="205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1071563"/>
                        <a:ext cx="1989138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0083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C5A2AA-6C5B-4322-BC72-7BC7DE99F37A}" type="slidenum">
              <a:rPr lang="ru-RU" altLang="ru-RU"/>
              <a:pPr eaLnBrk="1" hangingPunct="1"/>
              <a:t>29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868987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Изучение естественных ресурсов балансовыми методами предполагает равенство прихода и расхода воды в пределах подземного потока.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ресурсы балансовым методом могут быть определены как для обособленных гидрогеологических бассейнов, так и для отдельных их участков или месторождений.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Здесь различаются следующие методы: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методы, основанные на решении уравнений водного баланса локальных  участков (для поверхности земли, для зоны аэрации, для водоносных горизонтов);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метод среднемноголетнего общего водного баланса.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Обычно балансовые расчеты проводят на специально выбранных и оборудованных балансовых участках, а затем данные распространяют на сходные территории. В пределах крупных гидрогеологических регионов таких участков обычно несколько.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18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E7722A3-23DB-4BBF-B796-3C93B0815118}" type="slidenum">
              <a:rPr lang="ru-RU" altLang="ru-RU"/>
              <a:pPr eaLnBrk="1" hangingPunct="1"/>
              <a:t>30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3689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Гидрометрические методы, основанные на определении разности расходов рек в двух створах или на изучении меженного стока реки.</a:t>
            </a:r>
          </a:p>
          <a:p>
            <a:pPr eaLnBrk="0" hangingPunct="0">
              <a:defRPr/>
            </a:pP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Сюда также могут быть отнесены методы генетического расчленения гидрографов рек, данных о качестве подземных и поверхностных вод, а также основанные на изучении родникового стока.</a:t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Метод, основанный на определении разности расхода реки в двух гидрометрических  створах.</a:t>
            </a:r>
            <a:b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          </a:t>
            </a:r>
            <a:r>
              <a:rPr lang="ru-RU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= 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 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</a:t>
            </a:r>
            <a:r>
              <a:rPr lang="ru-RU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 расход подземного потока;</a:t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 расходы реки в верхнем и нижнем гидрометрических  створах.</a:t>
            </a:r>
            <a:r>
              <a:rPr lang="en-US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94870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3D2386-9147-4F3E-9209-E2E3290EA912}" type="slidenum">
              <a:rPr lang="ru-RU" altLang="ru-RU"/>
              <a:pPr eaLnBrk="1" hangingPunct="1"/>
              <a:t>31</a:t>
            </a:fld>
            <a:endParaRPr lang="ru-RU" altLang="ru-RU"/>
          </a:p>
        </p:txBody>
      </p:sp>
      <p:pic>
        <p:nvPicPr>
          <p:cNvPr id="27651" name="Picture 2" descr="7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714625"/>
            <a:ext cx="6819900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7250" y="785813"/>
            <a:ext cx="771525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b="1" kern="0" dirty="0">
                <a:latin typeface="Arial" charset="0"/>
              </a:rPr>
              <a:t>Изучение меженного стока реки осуществляется для оценки естественных ресурсов при решении различных водохозяйственных  задач. Метод основан на том, предположении, что меженный сток реки формируется</a:t>
            </a:r>
            <a:r>
              <a:rPr lang="en-US" b="1" kern="0" dirty="0">
                <a:latin typeface="Arial" charset="0"/>
              </a:rPr>
              <a:t> </a:t>
            </a:r>
            <a:r>
              <a:rPr lang="ru-RU" b="1" kern="0" dirty="0">
                <a:latin typeface="Arial" charset="0"/>
              </a:rPr>
              <a:t> лишь за счет устойчивого подземного питания.</a:t>
            </a:r>
            <a:br>
              <a:rPr lang="ru-RU" b="1" kern="0" dirty="0">
                <a:latin typeface="Arial" charset="0"/>
              </a:rPr>
            </a:br>
            <a:endParaRPr lang="ru-RU" b="1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6428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0B1CCA-907C-4A28-8BA0-D587C3788C83}" type="slidenum">
              <a:rPr lang="ru-RU" altLang="ru-RU"/>
              <a:pPr eaLnBrk="1" hangingPunct="1"/>
              <a:t>32</a:t>
            </a:fld>
            <a:endParaRPr lang="ru-RU" alt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14313" y="47517"/>
            <a:ext cx="8643937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88925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Дополнительные запасы (</a:t>
            </a:r>
            <a:r>
              <a:rPr lang="ru-RU" altLang="ru-RU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Q</a:t>
            </a:r>
            <a:r>
              <a:rPr lang="ru-RU" altLang="ru-RU" sz="2400" b="1" baseline="-30000" dirty="0" err="1">
                <a:solidFill>
                  <a:srgbClr val="FF0000"/>
                </a:solidFill>
                <a:cs typeface="Arial" panose="020B0604020202020204" pitchFamily="34" charset="0"/>
              </a:rPr>
              <a:t>доп</a:t>
            </a:r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) </a:t>
            </a:r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 это запасы, привлекаемые в процессе эксплуатации водозаборного сооружения.</a:t>
            </a:r>
          </a:p>
          <a:p>
            <a:pPr algn="just"/>
            <a:endParaRPr lang="ru-RU" altLang="ru-RU" sz="2400" b="1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/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Дополнительные запасы формируются при образовании депрессионных воронок и обусловлены следующими факторами: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поступление воды из соседних бассейнов в результате смещения подземного водораздела (а);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фильтрация из поверхностных водотоков и водоемов (б);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инфильтрация атмосферных осадков и уменьшение испарительных процессов с поверхности уровня грунтовых вод (в);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перетекание из соседних водоносных пластов через слабопроницаемые пласты (г);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искусственное питание водоносного пласта из инфильтрационных бассейнов, каналов и т.п.</a:t>
            </a:r>
          </a:p>
        </p:txBody>
      </p:sp>
    </p:spTree>
    <p:extLst>
      <p:ext uri="{BB962C8B-B14F-4D97-AF65-F5344CB8AC3E}">
        <p14:creationId xmlns:p14="http://schemas.microsoft.com/office/powerpoint/2010/main" val="3344114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0B186B-1D48-47B0-BB8E-1F64A5EC2FAE}" type="slidenum">
              <a:rPr lang="ru-RU" altLang="ru-RU"/>
              <a:pPr eaLnBrk="1" hangingPunct="1"/>
              <a:t>33</a:t>
            </a:fld>
            <a:endParaRPr lang="ru-RU" altLang="ru-RU"/>
          </a:p>
        </p:txBody>
      </p:sp>
      <p:pic>
        <p:nvPicPr>
          <p:cNvPr id="29699" name="Picture 2" descr="7_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962025"/>
            <a:ext cx="70691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470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E61537-8BAB-4BFD-82CD-6BD8CB6E2F8C}"/>
              </a:ext>
            </a:extLst>
          </p:cNvPr>
          <p:cNvSpPr txBox="1"/>
          <p:nvPr/>
        </p:nvSpPr>
        <p:spPr>
          <a:xfrm>
            <a:off x="645459" y="1969563"/>
            <a:ext cx="81758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55880" algn="just">
              <a:spcBef>
                <a:spcPts val="1110"/>
              </a:spcBef>
            </a:pPr>
            <a:r>
              <a:rPr lang="ru-RU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Искусственное восполнение запасов подземных вод и методика проведения гидрогеологических исследований</a:t>
            </a:r>
            <a:endParaRPr lang="ru-KZ" sz="28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309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63DC34-7C4F-4A6D-AFAD-B049744AA501}"/>
              </a:ext>
            </a:extLst>
          </p:cNvPr>
          <p:cNvSpPr txBox="1"/>
          <p:nvPr/>
        </p:nvSpPr>
        <p:spPr>
          <a:xfrm>
            <a:off x="403411" y="670640"/>
            <a:ext cx="833717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в связи с интенсивной отработкой подземных вод, ухудшением в ряде случаев качества отбираемой воды возникает насущная потребность в искусственном восполнении запасов подземных вод.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Искусственное восполнение запасов подземных вод представляет из себя инженерное мероприятие, позволяющее перевести часть поверхностного стока в подземный, который осуществляется для следующих целей: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увеличение производительности эксплуатируемых водозаборов;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стабилизация работы водозаборов;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уменьшение развития депрессионных воронок;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накопление в подземных коллекторах значительных резервных и стратегических запасов подземных вод хорошего качества;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улучшение качества подземных вод путем их разбавления пресными поверхностными;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регулирование поверхностного стока и последующего его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9340005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0E2633-4B90-462B-BEC9-A144CBDDCC6E}"/>
              </a:ext>
            </a:extLst>
          </p:cNvPr>
          <p:cNvSpPr txBox="1"/>
          <p:nvPr/>
        </p:nvSpPr>
        <p:spPr>
          <a:xfrm>
            <a:off x="735908" y="772761"/>
            <a:ext cx="807899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искусственному восполнению запасов обычно являются весьма эффективными и позволяют более полно и комплексно использовать водные ресурсы.</a:t>
            </a:r>
          </a:p>
          <a:p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Технология искусственного восполнения запасов сводится к одному из двух методов: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обеспечение условий свободной инфильтрации поверхностных вод в водоносный горизонт через зону аэрации;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принудительная подача поверхностных вод в пласт посредством подачи через скважины, шахты, колодцы (рис.).</a:t>
            </a:r>
          </a:p>
        </p:txBody>
      </p:sp>
    </p:spTree>
    <p:extLst>
      <p:ext uri="{BB962C8B-B14F-4D97-AF65-F5344CB8AC3E}">
        <p14:creationId xmlns:p14="http://schemas.microsoft.com/office/powerpoint/2010/main" val="683111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14B50D-53BF-43F2-8635-AC8A6CF5F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19" y="383947"/>
            <a:ext cx="5504762" cy="32285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4F8521-F2BC-4A14-8C7F-7BE0A1AAD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21" y="3902739"/>
            <a:ext cx="8433995" cy="210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11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AF5118-E9B5-4040-8902-865E24036023}"/>
              </a:ext>
            </a:extLst>
          </p:cNvPr>
          <p:cNvSpPr txBox="1"/>
          <p:nvPr/>
        </p:nvSpPr>
        <p:spPr>
          <a:xfrm>
            <a:off x="550622" y="911261"/>
            <a:ext cx="835869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качестве источников восполнения запасов применяют речные, ливневые, паводковые, озерные, дренажные, сбросные, сточные и другие воды.</a:t>
            </a:r>
          </a:p>
          <a:p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 организации системы искусственного восполнения запасов применяется три типа сооружений: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инфильтрационные (бассейны, каналы, площади инфильтрации, русла рек, овраги, балки, шахты, колодцы);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водозаборные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каптажные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вспомогательные (трубопроводы, очистка, закачка воды и пр.).</a:t>
            </a:r>
          </a:p>
        </p:txBody>
      </p:sp>
    </p:spTree>
    <p:extLst>
      <p:ext uri="{BB962C8B-B14F-4D97-AF65-F5344CB8AC3E}">
        <p14:creationId xmlns:p14="http://schemas.microsoft.com/office/powerpoint/2010/main" val="24291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6F6E3E-77B8-4701-9FA3-59B94E8AFCA3}"/>
              </a:ext>
            </a:extLst>
          </p:cNvPr>
          <p:cNvSpPr txBox="1"/>
          <p:nvPr/>
        </p:nvSpPr>
        <p:spPr>
          <a:xfrm>
            <a:off x="860611" y="2277527"/>
            <a:ext cx="80036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 конструктивным особенностям способы искусственного восполнения запасов подземных вод можно подразделить на три группы: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1)поверхностных открытых сооружений;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2)подземных сооружений;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3)комбинированных сооружений.</a:t>
            </a:r>
          </a:p>
        </p:txBody>
      </p:sp>
    </p:spTree>
    <p:extLst>
      <p:ext uri="{BB962C8B-B14F-4D97-AF65-F5344CB8AC3E}">
        <p14:creationId xmlns:p14="http://schemas.microsoft.com/office/powerpoint/2010/main" val="5268767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04EB49-A3C6-41D3-A8F7-042D002326E0}"/>
              </a:ext>
            </a:extLst>
          </p:cNvPr>
          <p:cNvSpPr txBox="1"/>
          <p:nvPr/>
        </p:nvSpPr>
        <p:spPr>
          <a:xfrm>
            <a:off x="360381" y="397401"/>
            <a:ext cx="8423238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первой группе относятся инженерные сооружения, предназначенные  для искусственного восполнения запасов подземных вод путем площадной инфильтрации поверхностных вод, к которым относятся бассейны, траншеи, каналы, галереи и др. (рис.).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Основной их особенностью является расположение в непосредственной близости от водозабора подземных вод. Инфильтрационные сооружения, как правило, углубляются ниже почвенного слоя на 1 – 3 м в хорошо проницаемые породы зоны аэрации. Наиболее распространенными размерами инфильтрационных бассейнов являются ширина 15 – 20 м и длина 250 – 300 м с глубиной заполнения водой 1 – 2 м. Количество таких бассейнов может быть от 3 – 5 до 10 – 15 и более. Несмотря на то, что наиболее приемлемой мутностью воды для инфильтрации в бассейнах является 10 – 20 мг/дм3, в работе бассейна появляется  период, когда образовавшаяся илистая пленка на его дне увеличивает гидравлическое сопротивление и снижает общую производительность. В таких случаях бассейн останавливается на очистку и регенерацию фильтрационного слоя. Период времени от начала пуска бассейна до его остановки на ремонт для очистки называется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инфильтрационным циклом питания</a:t>
            </a:r>
            <a:endParaRPr lang="ru-KZ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833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70524C-9FE3-47F8-91EB-A2839CF3C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143" y="178457"/>
            <a:ext cx="1885714" cy="40205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D84B82-6C7E-4FC9-BCDA-49402A25AD0F}"/>
              </a:ext>
            </a:extLst>
          </p:cNvPr>
          <p:cNvSpPr txBox="1"/>
          <p:nvPr/>
        </p:nvSpPr>
        <p:spPr>
          <a:xfrm>
            <a:off x="268942" y="4371219"/>
            <a:ext cx="84232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Схема искусственного восполнения запасов подземных вод: </a:t>
            </a:r>
          </a:p>
          <a:p>
            <a:endParaRPr lang="ru-RU" dirty="0"/>
          </a:p>
          <a:p>
            <a:r>
              <a:rPr lang="ru-RU" dirty="0"/>
              <a:t>1 – водоем; 2 – водозабор поверхностных вод; 3 – насосная станция первого подъема; </a:t>
            </a:r>
          </a:p>
          <a:p>
            <a:r>
              <a:rPr lang="ru-RU" dirty="0"/>
              <a:t>4 – трубопроводы; 5 – станция предварительного улучшения воды;</a:t>
            </a:r>
          </a:p>
          <a:p>
            <a:r>
              <a:rPr lang="ru-RU" dirty="0"/>
              <a:t> 6 – инфильтрационные бассейны; 7 – водозабор подземных вод; 8 – скважины водозабора;</a:t>
            </a:r>
          </a:p>
          <a:p>
            <a:r>
              <a:rPr lang="ru-RU" dirty="0"/>
              <a:t> 9 – насосная станция второго подъема</a:t>
            </a:r>
          </a:p>
        </p:txBody>
      </p:sp>
    </p:spTree>
    <p:extLst>
      <p:ext uri="{BB962C8B-B14F-4D97-AF65-F5344CB8AC3E}">
        <p14:creationId xmlns:p14="http://schemas.microsoft.com/office/powerpoint/2010/main" val="20981247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5F0C60-1B7B-4DF7-9BFF-521DC0FDB80B}"/>
              </a:ext>
            </a:extLst>
          </p:cNvPr>
          <p:cNvSpPr txBox="1"/>
          <p:nvPr/>
        </p:nvSpPr>
        <p:spPr>
          <a:xfrm>
            <a:off x="649705" y="1862029"/>
            <a:ext cx="807319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 благоприятных природных условиях возможно создание инфильтрационного питания в зонах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периодического или постоянного затопления пойменных и надпойменных  террас речных долин.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Для этого создаются оградительные дамбы или плотины. При этом достигается интенсификация инфильтрации речных  вод непосредственно в зоне формирования депрессионной воронки действующего водозабора.</a:t>
            </a:r>
            <a:endParaRPr lang="ru-K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0219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75A02E-093E-4150-9F38-42A6F29F7037}"/>
              </a:ext>
            </a:extLst>
          </p:cNvPr>
          <p:cNvSpPr txBox="1"/>
          <p:nvPr/>
        </p:nvSpPr>
        <p:spPr>
          <a:xfrm>
            <a:off x="300789" y="612844"/>
            <a:ext cx="857851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Таким образом, первая группа технических средств, предназначенная для искусственного восполнения запасов грунтовых вод, залегающих неглубоко от поверхности, имеет следующие достоинства: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отсутствие требований к тщательной предварительной подготовке воды, предназначенной для инфильтрации;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простые методы восстановления производительности инфильтрационных сооружений (механическое удаление илистой пленки);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надежность и практически неограниченное время эксплуатации;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возможность организации инфильтрационного питания на большой площади.</a:t>
            </a:r>
          </a:p>
        </p:txBody>
      </p:sp>
    </p:spTree>
    <p:extLst>
      <p:ext uri="{BB962C8B-B14F-4D97-AF65-F5344CB8AC3E}">
        <p14:creationId xmlns:p14="http://schemas.microsoft.com/office/powerpoint/2010/main" val="21809872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60D278-01FE-4089-8535-FD2945FA871B}"/>
              </a:ext>
            </a:extLst>
          </p:cNvPr>
          <p:cNvSpPr txBox="1"/>
          <p:nvPr/>
        </p:nvSpPr>
        <p:spPr>
          <a:xfrm>
            <a:off x="276726" y="663115"/>
            <a:ext cx="859054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Несмотря на очевидность простоты и эффективности организации инфильтрационных сооружений первой группы, их использование лимитируется следующими определенными условиями: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необходимостью иметь свободную территорию, геолого-гидрогеологические условия которой являются благоприятными для обеспечения инфильтрации поверхностных вод;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необходимостью остановки части инфильтрационных сооружений для периодической чистки, что должно учитываться при проектировании и проведении разведочных гидрогеологических работ;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влиянием климатических условий, и в частности, возможностью полного промерзания воды в инфильтрационных бассейнах;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сложной организацией зон санитарной охраны при большом количестве инфильтрационных сооружений и их большой площади;</a:t>
            </a:r>
          </a:p>
        </p:txBody>
      </p:sp>
    </p:spTree>
    <p:extLst>
      <p:ext uri="{BB962C8B-B14F-4D97-AF65-F5344CB8AC3E}">
        <p14:creationId xmlns:p14="http://schemas.microsoft.com/office/powerpoint/2010/main" val="3312291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9A2836-1FC5-43DE-8FA0-68593095CE0A}"/>
              </a:ext>
            </a:extLst>
          </p:cNvPr>
          <p:cNvSpPr txBox="1"/>
          <p:nvPr/>
        </p:nvSpPr>
        <p:spPr>
          <a:xfrm>
            <a:off x="312821" y="191782"/>
            <a:ext cx="848226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Вторая группа технических средств искусственного восполнения подземных вод представлена инфильтрационными сооружениями подземного типа – буровыми скважинами для наливов и нагнетаний, шурфами и горными выработками.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Эти сооружения предназначены для инфильтрации внутри проницаемых пород в виде точечного нагнетания, называемого иногда “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внутригрунтовой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инъекцией”. Этот способ применяется главным образом для искусственного восполнения эксплуатационных запасов подземных вод глубоко залегающих водоносных горизонтов или с целью создания линз пресных вод в породах зоны аэрации.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Эффективность искусственного восполнения запасов подземных вод зависит от ряда факторов: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физико-географических (климат, осадки, рельеф, промерзание грунтов и т.п.);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геологических (структура, наличие перекрывающих отложений);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гидрогеологических (свойства пород);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гидрологических.</a:t>
            </a:r>
          </a:p>
        </p:txBody>
      </p:sp>
    </p:spTree>
    <p:extLst>
      <p:ext uri="{BB962C8B-B14F-4D97-AF65-F5344CB8AC3E}">
        <p14:creationId xmlns:p14="http://schemas.microsoft.com/office/powerpoint/2010/main" val="281963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8EDF37-D2C5-45CB-BA06-B99EABF1191F}"/>
              </a:ext>
            </a:extLst>
          </p:cNvPr>
          <p:cNvSpPr txBox="1"/>
          <p:nvPr/>
        </p:nvSpPr>
        <p:spPr>
          <a:xfrm>
            <a:off x="433136" y="1336884"/>
            <a:ext cx="844616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Для выяснения всех этих факторов необходимо проводить целый комплекс исследований как в период проектирования, так и при осуществлении полевых работ.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исследования должно способствовать решению следующих задач для организации искусственного восполнения запасов: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выбор перспективных участков и объектов;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выбор источника искусственного восполнения;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качества и количества воды источника;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природных условий с точки зрения влияния на способ и технологию восполнения;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выбор способа восполнения;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прогноз работы водозабора при восполнении;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эксплуатационных запасов;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экономической эффективности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1193973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0B0482-7844-4718-AE04-722179D67B4D}"/>
              </a:ext>
            </a:extLst>
          </p:cNvPr>
          <p:cNvSpPr txBox="1"/>
          <p:nvPr/>
        </p:nvSpPr>
        <p:spPr>
          <a:xfrm>
            <a:off x="324852" y="1072189"/>
            <a:ext cx="849429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Поисково-оценочный этап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сопровождается геолого-гидрогеологической и геофизической съемкой с анализом возможных источников восполнения, осуществляется комплекс режимных наблюдений, лабораторные исследования.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Работы ведутся как на месте размещения водозаборных, так и в местах инфильтрационных сооружений. Получаемые сведения должны обеспечить обоснование условий работы инфильтрационных сооружений и оценку эксплуатационных запасов подземных вод с учетом их искусственного восполнения. На этом этапе наряду с общепринятыми исследованиями проводится изучение источника восполнения, оценка фильтрационных свойств зоны аэрации и т.п.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результате работ намечается участок, источник и схема искусственного восполнения запасов подземных вод и обосновывается экономическая целесообразность проведения разведки.</a:t>
            </a:r>
          </a:p>
        </p:txBody>
      </p:sp>
    </p:spTree>
    <p:extLst>
      <p:ext uri="{BB962C8B-B14F-4D97-AF65-F5344CB8AC3E}">
        <p14:creationId xmlns:p14="http://schemas.microsoft.com/office/powerpoint/2010/main" val="27802666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227FE3-AEA2-4E03-B057-E3B9F1899C10}"/>
              </a:ext>
            </a:extLst>
          </p:cNvPr>
          <p:cNvSpPr txBox="1"/>
          <p:nvPr/>
        </p:nvSpPr>
        <p:spPr>
          <a:xfrm>
            <a:off x="294773" y="305068"/>
            <a:ext cx="855445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этапе разведки осуществляется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бурение разведочных, разведочно-эксплуатационных и наблюдательных скважин, проходка шурфов, котлованов, бассейнов, опытно-фильтрационные работы (откачки, наливы в шурфы и нагнетания в скважины), наблюдения за режимом подземных вод, гидрометрические наблюдения. Скважины закладываются по линиям намечаемых инфильтрационных и водозаборных бассейнов.</a:t>
            </a:r>
          </a:p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работ на этой стадии является оценка эксплуатационных запасов подземных вод с учетом искусственного восполнения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детальностью, обеспечивающей выделение капиталовложений на проектирование и строительство системы искусственного восполнения.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Технико-экономическое обоснование целесообразности использования метода искусственного восполнения осуществляется оценкой размеров капиталовложений в строительство проектируемых объектов и эксплуатационных издержек, учитывающих эксплуатационные расходы на годовой период. Эти показатели определяются как для вариантов с искусственным восполнением, так и без него.</a:t>
            </a:r>
          </a:p>
        </p:txBody>
      </p:sp>
    </p:spTree>
    <p:extLst>
      <p:ext uri="{BB962C8B-B14F-4D97-AF65-F5344CB8AC3E}">
        <p14:creationId xmlns:p14="http://schemas.microsoft.com/office/powerpoint/2010/main" val="15640923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9B0A08-5470-4A1C-BECA-468A0D9D17C7}"/>
              </a:ext>
            </a:extLst>
          </p:cNvPr>
          <p:cNvSpPr txBox="1"/>
          <p:nvPr/>
        </p:nvSpPr>
        <p:spPr>
          <a:xfrm>
            <a:off x="421105" y="1446530"/>
            <a:ext cx="844616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Конечной целью поисково-разведочных работ, выполняемых для искусственного восполнения подземных вод, является оценка их эксплуатационных запасов. 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технологических схем инженерных сооружений на водозаборе тесно увязывается с геологическими, климатическими, гидрологическими и гидрогеологическими характеристиками. В свою очередь выбранный способ восполнения, его технологическая схема определяют  методику проведения  основных видов поисково-разведочных гидрогеологических работ.</a:t>
            </a:r>
            <a:endParaRPr lang="ru-K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1436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581" y="2828836"/>
            <a:ext cx="73474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естественных ресурсов подземных вод по результатам режимных наблюдений и гидрометрическими методами. </a:t>
            </a:r>
          </a:p>
        </p:txBody>
      </p:sp>
    </p:spTree>
    <p:extLst>
      <p:ext uri="{BB962C8B-B14F-4D97-AF65-F5344CB8AC3E}">
        <p14:creationId xmlns:p14="http://schemas.microsoft.com/office/powerpoint/2010/main" val="7646295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9E8102-540A-455E-A937-6E4131295F46}" type="slidenum">
              <a:rPr lang="ru-RU" altLang="ru-RU"/>
              <a:pPr eaLnBrk="1" hangingPunct="1"/>
              <a:t>51</a:t>
            </a:fld>
            <a:endParaRPr lang="ru-RU" altLang="ru-RU"/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457200" y="274638"/>
            <a:ext cx="8229600" cy="55118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ресурсы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это количество воды, поступающей в водоносный горизонт в естественных условиях в результате инфильтрации атмосферных осадков, фильтрации из рек и озер, перетекания из выше- и нижележащих горизонтов, притока со смежных территорий. Естественные ресурсы водоносного горизонта  равны сумме всех приходных элементов баланса данного горизонта.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Инструкция Государственного комитета по экспертизе недр  гласит: "Естественные ресурсы – это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величина питания водоносного горизонта в ненарушенных эксплуатацией подземных вод гидрогеологических условиях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равная сумме всех приходных элементов баланса водоносного горизонта.</a:t>
            </a:r>
          </a:p>
          <a:p>
            <a:pPr algn="ctr" eaLnBrk="0" hangingPunct="0">
              <a:defRPr/>
            </a:pP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Величина естественных ресурсов может изменяться по сезонам года и в многолетнем периоде в зависимости от интенсивности питания водоносного горизонта" 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7374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3A38F2-7A28-4C66-AA13-A79E228C019E}" type="slidenum">
              <a:rPr lang="ru-RU" altLang="ru-RU"/>
              <a:pPr eaLnBrk="1" hangingPunct="1"/>
              <a:t>52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583237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безнапорных пластах </a:t>
            </a:r>
            <a:br>
              <a:rPr lang="ru-RU" sz="28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источником поступления воды являются: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инфильтрационное питание;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боковой приток;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питание за счет конденсационных вод зоны аэрации;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фильтрация поверхностных вод;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приток через подошву из высоконапорного нижележащего пласта.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Расходными составляющими естественных ресурсов являются: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дренирование поверхностными водотоками и водоемами;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испарение и транспирация;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боковой отток;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отток через подошву в пласт с меньшими напорами.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125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21E3EC-7CE1-4EA9-87F0-1E51F658C44F}" type="slidenum">
              <a:rPr lang="ru-RU" altLang="ru-RU"/>
              <a:pPr eaLnBrk="1" hangingPunct="1"/>
              <a:t>53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639763"/>
            <a:ext cx="8229600" cy="5295983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напорных пластах естественные ресурсы формируются за счет бокового притока и перетекания через подошву и кровлю.    Разгрузка осуществляется через боковой отток и перетекание.</a:t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Процессы поступления воды в водоносные пласты очень разнообразны и зависят от ряда факторов, главные из которых: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геологическое строение территории (структурное положение горизонта, типы пород, тектонические нарушения и т.п.);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физико-географические условия (климат, гидрография, почвенный покров и т.п.);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гидрогеологические условия (фильтрационные свойства пород, мощность водоносного горизонта, глубина залегания грунтовых вод и т.п.);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хозяйственное освоение территории (орошение, осушение, эксплуатация водозаборов и т.п.).</a:t>
            </a:r>
          </a:p>
        </p:txBody>
      </p:sp>
    </p:spTree>
    <p:extLst>
      <p:ext uri="{BB962C8B-B14F-4D97-AF65-F5344CB8AC3E}">
        <p14:creationId xmlns:p14="http://schemas.microsoft.com/office/powerpoint/2010/main" val="5013930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661901-B15D-48F6-9C32-8D12F18A902E}" type="slidenum">
              <a:rPr lang="ru-RU" altLang="ru-RU"/>
              <a:pPr eaLnBrk="1" hangingPunct="1"/>
              <a:t>54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9404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 оценки естественных ресурсов типизируются по следующим группам: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гидродинамические;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балансовые;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гидрометрические;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экспериментальные;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гидрогеологических аналогов.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Гидродинамические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подразделяются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</a:t>
            </a:r>
            <a:r>
              <a:rPr lang="en-US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методы, основанные на изучении режима подземных вод;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методы расчета расхода подземного потока по формулам дина-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мики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подземных вод;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метод расчета перетекания подземных вод через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слабопрони-цаемые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пласты. 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4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2228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E20676A-8065-4773-A977-958D340238A3}" type="slidenum">
              <a:rPr lang="ru-RU" altLang="ru-RU"/>
              <a:pPr eaLnBrk="1" hangingPunct="1"/>
              <a:t>55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58323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 применении методов, основанных </a:t>
            </a:r>
            <a:r>
              <a:rPr lang="ru-RU" sz="24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 изучении режима подземных вод</a:t>
            </a: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обычно рассматривается случай, когда происходит питание безнапорных водоносных горизонтов за счет инфильтрации атмосферных осадков.</a:t>
            </a:r>
            <a:b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4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случае, когда имеется постоянное питание по всей площади, для  оценки этого питания при наличии  результатов наблюдений за уровнями по трем скважинам применяется метод конечных разностей.</a:t>
            </a:r>
          </a:p>
        </p:txBody>
      </p:sp>
    </p:spTree>
    <p:extLst>
      <p:ext uri="{BB962C8B-B14F-4D97-AF65-F5344CB8AC3E}">
        <p14:creationId xmlns:p14="http://schemas.microsoft.com/office/powerpoint/2010/main" val="21117154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1E99BB-E3AC-435A-8CD0-9607C862043C}" type="slidenum">
              <a:rPr lang="ru-RU" altLang="ru-RU"/>
              <a:pPr eaLnBrk="1" hangingPunct="1"/>
              <a:t>56</a:t>
            </a:fld>
            <a:endParaRPr lang="ru-RU" altLang="ru-RU"/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029" name="Picture 3" descr="7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77800"/>
            <a:ext cx="4929188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885825" y="4143375"/>
          <a:ext cx="7394575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4" imgW="3251200" imgH="533400" progId="Equation.3">
                  <p:embed/>
                </p:oleObj>
              </mc:Choice>
              <mc:Fallback>
                <p:oleObj name="Формула" r:id="rId4" imgW="3251200" imgH="533400" progId="Equation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4143375"/>
                        <a:ext cx="7394575" cy="121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9512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DF809E-9C5F-4F60-AD24-E71FE4FA769B}" type="slidenum">
              <a:rPr lang="ru-RU" altLang="ru-RU"/>
              <a:pPr eaLnBrk="1" hangingPunct="1"/>
              <a:t>57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625" y="285750"/>
            <a:ext cx="8229600" cy="59404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Расчет подземного потока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 формулам динамики подземных вод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сводится обычно к расчетам по формуле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Дарси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Qp=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en-US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+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</a:t>
            </a:r>
            <a:r>
              <a:rPr lang="ru-RU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en-US" sz="2000" b="1" u="sng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) </a:t>
            </a:r>
            <a:r>
              <a:rPr lang="en-US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*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</a:t>
            </a:r>
            <a:r>
              <a:rPr lang="ru-RU" sz="2000" b="1" u="sng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расход подземного потока;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 К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коэффициенты фильтрации водоносного горизонта в сечениях, расположенных выше и ниже по потоку;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и  F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площади расчетных сечений;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напорный градиент между сечениями.</a:t>
            </a:r>
          </a:p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625" y="4143375"/>
            <a:ext cx="78581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b="1" kern="0" dirty="0">
                <a:latin typeface="Arial" charset="0"/>
              </a:rPr>
              <a:t>Выбор расчетных сечений производится с помощью карт </a:t>
            </a:r>
            <a:r>
              <a:rPr lang="ru-RU" b="1" kern="0" dirty="0" err="1">
                <a:latin typeface="Arial" charset="0"/>
              </a:rPr>
              <a:t>гидроизогипс</a:t>
            </a:r>
            <a:r>
              <a:rPr lang="ru-RU" b="1" kern="0" dirty="0">
                <a:latin typeface="Arial" charset="0"/>
              </a:rPr>
              <a:t> или </a:t>
            </a:r>
            <a:r>
              <a:rPr lang="ru-RU" b="1" kern="0" dirty="0" err="1">
                <a:latin typeface="Arial" charset="0"/>
              </a:rPr>
              <a:t>гидроизопьез</a:t>
            </a:r>
            <a:r>
              <a:rPr lang="ru-RU" b="1" kern="0" dirty="0">
                <a:latin typeface="Arial" charset="0"/>
              </a:rPr>
              <a:t>. Для получения точного достоверного результата необходимы данные по значительному количеству точек наблюдения</a:t>
            </a:r>
          </a:p>
        </p:txBody>
      </p:sp>
    </p:spTree>
    <p:extLst>
      <p:ext uri="{BB962C8B-B14F-4D97-AF65-F5344CB8AC3E}">
        <p14:creationId xmlns:p14="http://schemas.microsoft.com/office/powerpoint/2010/main" val="20971457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AA182B-5F67-4F78-BF43-75F3C104C683}" type="slidenum">
              <a:rPr lang="ru-RU" altLang="ru-RU"/>
              <a:pPr eaLnBrk="1" hangingPunct="1"/>
              <a:t>58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625" y="285750"/>
            <a:ext cx="8229600" cy="55118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Определение питания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 счет перетекания через слабопроницаемые пласты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может быть определено по формуле: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ξ</a:t>
            </a:r>
            <a:r>
              <a:rPr lang="ru-RU" sz="20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</a:t>
            </a: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количество воды, поступающее в единицу времени в                                   рассматриваемый водоносный горизонт через единичную                                    площадь его слабопроницаемой кровли или подошвы;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  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коэффициент фильтрации кровли или подошвы;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</a:t>
            </a:r>
            <a:r>
              <a:rPr lang="ru-RU" sz="2000" b="1" kern="0" baseline="-250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мощность кровли или подошвы;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1,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ru-RU" sz="2000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 pitchFamily="18" charset="2"/>
              </a:rPr>
              <a:t>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гидродинамические напоры соответственно рассматриваемого  и соседнего пластов.</a:t>
            </a:r>
            <a:r>
              <a:rPr lang="ru-RU" sz="2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0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050" name="Object 1"/>
          <p:cNvGraphicFramePr>
            <a:graphicFrameLocks noChangeAspect="1"/>
          </p:cNvGraphicFramePr>
          <p:nvPr/>
        </p:nvGraphicFramePr>
        <p:xfrm>
          <a:off x="2501900" y="1071563"/>
          <a:ext cx="19891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3" imgW="1562100" imgH="508000" progId="Equation.3">
                  <p:embed/>
                </p:oleObj>
              </mc:Choice>
              <mc:Fallback>
                <p:oleObj name="Формула" r:id="rId3" imgW="1562100" imgH="508000" progId="Equation.3">
                  <p:embed/>
                  <p:pic>
                    <p:nvPicPr>
                      <p:cNvPr id="205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1071563"/>
                        <a:ext cx="1989138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59867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C5A2AA-6C5B-4322-BC72-7BC7DE99F37A}" type="slidenum">
              <a:rPr lang="ru-RU" altLang="ru-RU"/>
              <a:pPr eaLnBrk="1" hangingPunct="1"/>
              <a:t>59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868987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Изучение естественных ресурсов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балансовыми методами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предполагает равенство прихода и расхода воды в пределах подземного потока.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Естественные ресурсы балансовым методом могут быть определены как для обособленных гидрогеологических бассейнов, так и для отдельных их участков или месторождений. </a:t>
            </a:r>
          </a:p>
          <a:p>
            <a:pPr eaLnBrk="0" hangingPunct="0">
              <a:defRPr/>
            </a:pP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Здесь различаются следующие методы: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методы, основанные на решении уравнений водного баланса локальных  участков (для поверхности земли, для зоны аэрации, для водоносных горизонтов);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</a:t>
            </a: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метод среднемноголетнего общего водного баланса.</a:t>
            </a:r>
            <a: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Обычно балансовые расчеты проводят на специально выбранных и оборудованных балансовых участках, а затем данные распространяют на сходные территории. В пределах крупных гидрогеологических регионов таких участков обычно несколько.</a:t>
            </a:r>
            <a:br>
              <a:rPr lang="ru-RU" sz="2000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ru-RU" sz="2000" b="1" kern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1131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E7722A3-23DB-4BBF-B796-3C93B0815118}" type="slidenum">
              <a:rPr lang="ru-RU" altLang="ru-RU"/>
              <a:pPr eaLnBrk="1" hangingPunct="1"/>
              <a:t>60</a:t>
            </a:fld>
            <a:endParaRPr lang="ru-RU" alt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536892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Гидрометрические методы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основанные на определении разности расходов рек в двух створах или на изучении меженного стока реки.</a:t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Сюда также могут быть отнесены </a:t>
            </a: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методы генетического расчленения гидрографов рек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данных о качестве подземных и поверхностных вод, а также основанные на изучении родникового стока.</a:t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Метод, основанный на определении </a:t>
            </a:r>
            <a: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разности расхода реки в двух гидрометрических  створах.</a:t>
            </a:r>
            <a:br>
              <a:rPr lang="ru-RU" b="1" kern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          </a:t>
            </a:r>
            <a:r>
              <a:rPr lang="ru-RU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= 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 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 </a:t>
            </a:r>
            <a:r>
              <a:rPr lang="ru-RU" b="1" kern="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Qp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 расход подземного потока;</a:t>
            </a:r>
            <a:b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Q</a:t>
            </a:r>
            <a:r>
              <a:rPr lang="ru-RU" b="1" kern="0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ru-RU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 расходы реки в верхнем и нижнем гидрометрических  створах.</a:t>
            </a:r>
            <a:r>
              <a:rPr lang="en-US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b="1" kern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74580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3D2386-9147-4F3E-9209-E2E3290EA912}" type="slidenum">
              <a:rPr lang="ru-RU" altLang="ru-RU"/>
              <a:pPr eaLnBrk="1" hangingPunct="1"/>
              <a:t>61</a:t>
            </a:fld>
            <a:endParaRPr lang="ru-RU" altLang="ru-RU"/>
          </a:p>
        </p:txBody>
      </p:sp>
      <p:pic>
        <p:nvPicPr>
          <p:cNvPr id="27651" name="Picture 2" descr="7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714625"/>
            <a:ext cx="6819900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7250" y="785813"/>
            <a:ext cx="771525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b="1" kern="0" dirty="0">
                <a:latin typeface="Arial" charset="0"/>
              </a:rPr>
              <a:t>Изучение меженного стока реки осуществляется для оценки естественных ресурсов при решении различных водохозяйственных  задач. Метод основан на том, предположении, что меженный сток реки формируется</a:t>
            </a:r>
            <a:r>
              <a:rPr lang="en-US" b="1" kern="0" dirty="0">
                <a:latin typeface="Arial" charset="0"/>
              </a:rPr>
              <a:t> </a:t>
            </a:r>
            <a:r>
              <a:rPr lang="ru-RU" b="1" kern="0" dirty="0">
                <a:latin typeface="Arial" charset="0"/>
              </a:rPr>
              <a:t> лишь за счет устойчивого подземного питания.</a:t>
            </a:r>
            <a:br>
              <a:rPr lang="ru-RU" b="1" kern="0" dirty="0">
                <a:latin typeface="Arial" charset="0"/>
              </a:rPr>
            </a:br>
            <a:endParaRPr lang="ru-RU" b="1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7564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0B1CCA-907C-4A28-8BA0-D587C3788C83}" type="slidenum">
              <a:rPr lang="ru-RU" altLang="ru-RU"/>
              <a:pPr eaLnBrk="1" hangingPunct="1"/>
              <a:t>62</a:t>
            </a:fld>
            <a:endParaRPr lang="ru-RU" altLang="ru-RU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14313" y="232183"/>
            <a:ext cx="8643937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88925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5889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Дополнительные запасы (</a:t>
            </a:r>
            <a:r>
              <a:rPr lang="ru-RU" altLang="ru-RU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Q</a:t>
            </a:r>
            <a:r>
              <a:rPr lang="ru-RU" altLang="ru-RU" sz="2400" b="1" baseline="-30000" dirty="0" err="1">
                <a:solidFill>
                  <a:srgbClr val="FF0000"/>
                </a:solidFill>
                <a:cs typeface="Arial" panose="020B0604020202020204" pitchFamily="34" charset="0"/>
              </a:rPr>
              <a:t>доп</a:t>
            </a:r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) </a:t>
            </a:r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 это запасы, привлекаемые в процессе эксплуатации водозаборного сооружения.</a:t>
            </a:r>
            <a:endParaRPr lang="ru-RU" altLang="ru-RU" sz="2400" b="1" dirty="0">
              <a:solidFill>
                <a:srgbClr val="FF0000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/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Дополнительные запасы формируются при образовании депрессионных воронок и обусловлены следующими факторами: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поступление воды из соседних бассейнов в результате смещения подземного водораздела (а);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фильтрация из поверхностных водотоков и водоемов (б);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инфильтрация атмосферных осадков и уменьшение испарительных процессов с поверхности уровня грунтовых вод (в);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перетекание из соседних водоносных пластов через слабопроницаемые пласты (г);</a:t>
            </a:r>
          </a:p>
          <a:p>
            <a:pPr algn="just">
              <a:buFontTx/>
              <a:buChar char="•"/>
            </a:pPr>
            <a:r>
              <a:rPr lang="ru-RU" altLang="ru-RU" sz="2000" b="1" dirty="0">
                <a:cs typeface="Arial" panose="020B0604020202020204" pitchFamily="34" charset="0"/>
                <a:sym typeface="Symbol" panose="05050102010706020507" pitchFamily="18" charset="2"/>
              </a:rPr>
              <a:t>искусственное питание водоносного пласта из инфильтрационных бассейнов, каналов и т.п.</a:t>
            </a:r>
          </a:p>
        </p:txBody>
      </p:sp>
    </p:spTree>
    <p:extLst>
      <p:ext uri="{BB962C8B-B14F-4D97-AF65-F5344CB8AC3E}">
        <p14:creationId xmlns:p14="http://schemas.microsoft.com/office/powerpoint/2010/main" val="6937014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0B186B-1D48-47B0-BB8E-1F64A5EC2FAE}" type="slidenum">
              <a:rPr lang="ru-RU" altLang="ru-RU"/>
              <a:pPr eaLnBrk="1" hangingPunct="1"/>
              <a:t>63</a:t>
            </a:fld>
            <a:endParaRPr lang="ru-RU" altLang="ru-RU"/>
          </a:p>
        </p:txBody>
      </p:sp>
      <p:pic>
        <p:nvPicPr>
          <p:cNvPr id="29699" name="Picture 2" descr="7_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962025"/>
            <a:ext cx="70691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7601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E61537-8BAB-4BFD-82CD-6BD8CB6E2F8C}"/>
              </a:ext>
            </a:extLst>
          </p:cNvPr>
          <p:cNvSpPr txBox="1"/>
          <p:nvPr/>
        </p:nvSpPr>
        <p:spPr>
          <a:xfrm>
            <a:off x="645459" y="1969563"/>
            <a:ext cx="81758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55880" algn="just">
              <a:spcBef>
                <a:spcPts val="1110"/>
              </a:spcBef>
            </a:pPr>
            <a:r>
              <a:rPr lang="ru-RU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Искусственное восполнение запасов подземных вод и методика проведения гидрогеологических исследований</a:t>
            </a:r>
            <a:endParaRPr lang="ru-KZ" sz="28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4230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63DC34-7C4F-4A6D-AFAD-B049744AA501}"/>
              </a:ext>
            </a:extLst>
          </p:cNvPr>
          <p:cNvSpPr txBox="1"/>
          <p:nvPr/>
        </p:nvSpPr>
        <p:spPr>
          <a:xfrm>
            <a:off x="403411" y="670640"/>
            <a:ext cx="833717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в связи с интенсивной отработкой подземных вод, ухудшением в ряде случаев качества отбираемой воды возникает насущная потребность в искусственном восполнении запасов подземных вод.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Искусственное восполнение запасов подземных вод представляет из себя инженерное мероприятие, позволяющее перевести часть поверхностного стока в подземный, который осуществляется для следующих целей: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увеличение производительности эксплуатируемых водозаборов;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стабилизация работы водозаборов;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уменьшение развития депрессионных воронок;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накопление в подземных коллекторах значительных резервных и стратегических запасов подземных вод хорошего качества;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улучшение качества подземных вод путем их разбавления пресными поверхностными;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регулирование поверхностного стока и последующего его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40273963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0E2633-4B90-462B-BEC9-A144CBDDCC6E}"/>
              </a:ext>
            </a:extLst>
          </p:cNvPr>
          <p:cNvSpPr txBox="1"/>
          <p:nvPr/>
        </p:nvSpPr>
        <p:spPr>
          <a:xfrm>
            <a:off x="796065" y="1446530"/>
            <a:ext cx="807899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Мероприятия по искусственному восполнению запасов обычно являются весьма эффективными и позволяют более полно и комплексно использовать водные ресурсы.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Технология искусственного восполнения запасов сводится к одному из двух методов: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обеспечение условий свободной инфильтрации поверхностных вод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во¬доносный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горизонт через зону аэрации;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принудительная подача поверхностных вод в пласт посредством подачи через скважины, шахты, колодцы (рис.).</a:t>
            </a:r>
          </a:p>
        </p:txBody>
      </p:sp>
    </p:spTree>
    <p:extLst>
      <p:ext uri="{BB962C8B-B14F-4D97-AF65-F5344CB8AC3E}">
        <p14:creationId xmlns:p14="http://schemas.microsoft.com/office/powerpoint/2010/main" val="34327144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14B50D-53BF-43F2-8635-AC8A6CF5F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19" y="383947"/>
            <a:ext cx="5504762" cy="32285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4F8521-F2BC-4A14-8C7F-7BE0A1AAD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21" y="3902739"/>
            <a:ext cx="8433995" cy="210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558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AF5118-E9B5-4040-8902-865E24036023}"/>
              </a:ext>
            </a:extLst>
          </p:cNvPr>
          <p:cNvSpPr txBox="1"/>
          <p:nvPr/>
        </p:nvSpPr>
        <p:spPr>
          <a:xfrm>
            <a:off x="430306" y="1585030"/>
            <a:ext cx="835869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качестве источников восполнения запасов применяют речные, ливневые, паводковые, озерные, дренажные, сбросные, сточные и другие воды.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 организации системы искусственного восполнения запасов применяется три типа сооружений: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инфильтрационные (бассейны, каналы, площади инфильтрации, русла рек, овраги, балки, шахты, колодцы);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водозаборные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каптажные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вспомогательные (трубопроводы, очистка, закачка воды и пр.).</a:t>
            </a:r>
          </a:p>
        </p:txBody>
      </p:sp>
    </p:spTree>
    <p:extLst>
      <p:ext uri="{BB962C8B-B14F-4D97-AF65-F5344CB8AC3E}">
        <p14:creationId xmlns:p14="http://schemas.microsoft.com/office/powerpoint/2010/main" val="23923284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6F6E3E-77B8-4701-9FA3-59B94E8AFCA3}"/>
              </a:ext>
            </a:extLst>
          </p:cNvPr>
          <p:cNvSpPr txBox="1"/>
          <p:nvPr/>
        </p:nvSpPr>
        <p:spPr>
          <a:xfrm>
            <a:off x="860611" y="2277527"/>
            <a:ext cx="80036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конструктивным особенностям способы искусственного восполнения запасов подземных вод можно подразделить на три группы: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1)поверхностных открытых сооружений;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2)подземных сооружений;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3)комбинированных сооружений.</a:t>
            </a:r>
          </a:p>
        </p:txBody>
      </p:sp>
    </p:spTree>
    <p:extLst>
      <p:ext uri="{BB962C8B-B14F-4D97-AF65-F5344CB8AC3E}">
        <p14:creationId xmlns:p14="http://schemas.microsoft.com/office/powerpoint/2010/main" val="27277741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04EB49-A3C6-41D3-A8F7-042D002326E0}"/>
              </a:ext>
            </a:extLst>
          </p:cNvPr>
          <p:cNvSpPr txBox="1"/>
          <p:nvPr/>
        </p:nvSpPr>
        <p:spPr>
          <a:xfrm>
            <a:off x="360381" y="739309"/>
            <a:ext cx="842323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 первой группе относятся инженерные сооружения, предназначенные  для искусственного восполнения запасов подземных вод путем площадной инфильтрации поверхностных вод, к которым относятся бассейны, траншеи, каналы, галереи и др. (рис.). Основной их особенностью является расположение в непосредственной близости от водозабора подземных вод. Инфильтрационные сооружения, как правило, углубляются ниже почвенного слоя на 1 – 3 м в хорошо проницаемые породы зоны аэрации. Наиболее распространенными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разме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-рами инфильтрационных бассейнов являются ширина 15 – 20 м и длина 250 – 300 м с глубиной заполнения водой 1 – 2 м. Количество таких бассейнов может быть от 3 – 5 до 10 – 15 и более. Несмотря на то, что наиболее приемлемой мутностью воды для инфильтрации в бассейнах является 10 – 20 мг/дм3, в работе бассейна появляется  период, когда образовавшаяся илистая пленка на его дне увеличивает гидравлическое сопротивление и снижает общую производительность. В таких случаях бассейн останавливается на очистку и регенерацию фильтрационного слоя. Период времени от начала пуска бассейна до его остановки на ремонт для очистки называется инфильтрационным циклом питания</a:t>
            </a:r>
            <a:endParaRPr lang="ru-K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0044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70524C-9FE3-47F8-91EB-A2839CF3C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143" y="178457"/>
            <a:ext cx="1725919" cy="41927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D84B82-6C7E-4FC9-BCDA-49402A25AD0F}"/>
              </a:ext>
            </a:extLst>
          </p:cNvPr>
          <p:cNvSpPr txBox="1"/>
          <p:nvPr/>
        </p:nvSpPr>
        <p:spPr>
          <a:xfrm>
            <a:off x="268942" y="4371219"/>
            <a:ext cx="84232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Схема искусственного восполнения запасов подземных вод: 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– водоем; 2 – водозабор поверхностных вод; 3 – насосная станция первого подъема;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4 – трубопроводы; 5 – станция предварительного улучшения воды;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6 – инфильтрационные бассейны; 7 – водозабор подземных вод; 8 – скважины водозабора;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9 – насосная станция второго подъема</a:t>
            </a:r>
          </a:p>
        </p:txBody>
      </p:sp>
    </p:spTree>
    <p:extLst>
      <p:ext uri="{BB962C8B-B14F-4D97-AF65-F5344CB8AC3E}">
        <p14:creationId xmlns:p14="http://schemas.microsoft.com/office/powerpoint/2010/main" val="448517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5F0C60-1B7B-4DF7-9BFF-521DC0FDB80B}"/>
              </a:ext>
            </a:extLst>
          </p:cNvPr>
          <p:cNvSpPr txBox="1"/>
          <p:nvPr/>
        </p:nvSpPr>
        <p:spPr>
          <a:xfrm>
            <a:off x="697831" y="1862029"/>
            <a:ext cx="78445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 благоприятных природных условиях возможно создание инфильтрационного питания в зонах периодического или постоянного затопления пойменных и надпойменных  террас речных долин. Для этого создаются оградительные дамбы или плотины. При этом достигается интенсификация инфильтрации речных  вод непосредственно в зоне формирования депрессионной воронки действующего водозабора.</a:t>
            </a:r>
            <a:endParaRPr lang="ru-K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8418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75A02E-093E-4150-9F38-42A6F29F7037}"/>
              </a:ext>
            </a:extLst>
          </p:cNvPr>
          <p:cNvSpPr txBox="1"/>
          <p:nvPr/>
        </p:nvSpPr>
        <p:spPr>
          <a:xfrm>
            <a:off x="770021" y="1193323"/>
            <a:ext cx="783255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Таким образом, первая группа технических средств, предназначенная для искусственного восполнения запасов грунтовых вод, залегающих неглубоко от поверхности, имеет следующие достоинства: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отсутствие требований к тщательной предварительной подготовке воды, предназначенной для инфильтрации;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простые методы восстановления производительности инфильтрационных сооружений (механическое удаление илистой пленки);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надежность и практически неограниченное время эксплуатации;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возможность организации инфильтрационного питания на большой площади.</a:t>
            </a:r>
          </a:p>
        </p:txBody>
      </p:sp>
    </p:spTree>
    <p:extLst>
      <p:ext uri="{BB962C8B-B14F-4D97-AF65-F5344CB8AC3E}">
        <p14:creationId xmlns:p14="http://schemas.microsoft.com/office/powerpoint/2010/main" val="13045529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60D278-01FE-4089-8535-FD2945FA871B}"/>
              </a:ext>
            </a:extLst>
          </p:cNvPr>
          <p:cNvSpPr txBox="1"/>
          <p:nvPr/>
        </p:nvSpPr>
        <p:spPr>
          <a:xfrm>
            <a:off x="661737" y="1180473"/>
            <a:ext cx="802506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Несмотря на очевидность простоты и эффективности организации инфильтрационных сооружений первой группы, их использование лимитируется следующими определенными условиями: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необходимостью иметь свободную территорию, геолого-гидрогеологические условия которой являются благоприятными для обеспечения инфильтрации поверхностных вод;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необходимостью остановки части инфильтрационных сооружений для периодической чистки, что должно учитываться при проектировании и проведении разведочных гидрогеологических работ;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влиянием климатических условий, и в частности, возможностью полного промерзания воды в инфильтрационных бассейнах;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сложной организацией зон санитарной охраны при большом количестве инфильтрационных сооружений и их большой площади;</a:t>
            </a:r>
          </a:p>
        </p:txBody>
      </p:sp>
    </p:spTree>
    <p:extLst>
      <p:ext uri="{BB962C8B-B14F-4D97-AF65-F5344CB8AC3E}">
        <p14:creationId xmlns:p14="http://schemas.microsoft.com/office/powerpoint/2010/main" val="36755036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9A2836-1FC5-43DE-8FA0-68593095CE0A}"/>
              </a:ext>
            </a:extLst>
          </p:cNvPr>
          <p:cNvSpPr txBox="1"/>
          <p:nvPr/>
        </p:nvSpPr>
        <p:spPr>
          <a:xfrm>
            <a:off x="299941" y="360224"/>
            <a:ext cx="8197327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Вторая группа технических средств искусственного восполнения подземных вод представлена инфильтрационными сооружениями подземного типа – буровыми скважинами для наливов и нагнетаний, шурфами и горными выработками.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Эти сооружения предназначены для инфильтрации внутри проницаемых пород в виде точечного нагнетания, называемого иногда “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внутригрунтовой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инъекцией”. Этот способ применяется главным образом для искусственного восполнения эксплуатационных запасов подземных вод глубоко залегающих водоносных горизонтов или с целью создания линз пресных вод в породах зоны аэрации.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Эффективность искусственного восполнения запасов подземных вод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зави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-сит от ряда факторов: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физико-географических (климат, осадки, рельеф, промерзание грунтов и т.п.);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геологических (структура, наличие перекрывающих отложений);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гидрогеологических (свойства пород);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- гидрологических.</a:t>
            </a:r>
          </a:p>
        </p:txBody>
      </p:sp>
    </p:spTree>
    <p:extLst>
      <p:ext uri="{BB962C8B-B14F-4D97-AF65-F5344CB8AC3E}">
        <p14:creationId xmlns:p14="http://schemas.microsoft.com/office/powerpoint/2010/main" val="26755938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8EDF37-D2C5-45CB-BA06-B99EABF1191F}"/>
              </a:ext>
            </a:extLst>
          </p:cNvPr>
          <p:cNvSpPr txBox="1"/>
          <p:nvPr/>
        </p:nvSpPr>
        <p:spPr>
          <a:xfrm>
            <a:off x="391026" y="566862"/>
            <a:ext cx="836194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выяснения всех этих факторов необходимо проводить целый комплекс исследований как в период проектирования, так и при осуществлении полевых работ.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исследования должно способствовать решению следующих задач для организации искусственного восполнения запасов: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выбор перспективных участков и объектов;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выбор источника искусственного восполнения;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качества и количества воды источника;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природных условий с точки зрения влияния на способ и технологию восполнения;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выбор способа восполнения;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прогноз работы водозабора при восполнении;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эксплуатационных запасов;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	- оценка экономической эффективности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41373938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0B0482-7844-4718-AE04-722179D67B4D}"/>
              </a:ext>
            </a:extLst>
          </p:cNvPr>
          <p:cNvSpPr txBox="1"/>
          <p:nvPr/>
        </p:nvSpPr>
        <p:spPr>
          <a:xfrm>
            <a:off x="427121" y="612844"/>
            <a:ext cx="828975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Поисково-оценочный этап сопровождается геолого-гидрогеологической и геофизической съемкой с анализом возможных источников восполнения, осуществляется комплекс режимных наблюдений, лабораторные исследования.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Работы ведутся как на месте размещения водозаборных, так и в местах инфильтрационных сооружений. Получаемые сведения должны обеспечить обоснование условий работы инфильтрационных сооружений и оценку эксплуатационных запасов подземных вод с учетом их искусственного восполнения. На этом этапе наряду с общепринятыми исследованиями проводится изучение источника восполнения, оценка фильтрационных свойств зоны аэрации и т.п.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результате работ намечается участок, источник и схема искусственного восполнения запасов подземных вод и обосновывается экономическая целесообразность проведения разведки.</a:t>
            </a:r>
          </a:p>
        </p:txBody>
      </p:sp>
    </p:spTree>
    <p:extLst>
      <p:ext uri="{BB962C8B-B14F-4D97-AF65-F5344CB8AC3E}">
        <p14:creationId xmlns:p14="http://schemas.microsoft.com/office/powerpoint/2010/main" val="8036623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227FE3-AEA2-4E03-B057-E3B9F1899C10}"/>
              </a:ext>
            </a:extLst>
          </p:cNvPr>
          <p:cNvSpPr txBox="1"/>
          <p:nvPr/>
        </p:nvSpPr>
        <p:spPr>
          <a:xfrm>
            <a:off x="397042" y="606168"/>
            <a:ext cx="841007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этапе разведки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осуществляется бурение разведочных, разведочно-эксплуатационных и наблюдательных скважин, проходка шурфов, котлованов, бассейнов, опытно-фильтрационные работы (откачки, наливы в шурфы и нагнетания в скважины), наблюдения за режимом подземных вод, гидрометрические наблюдения. Скважины закладываются по линиям намечаемых инфильтрационных и водозаборных бассейнов.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работ на этой стадии является оценка эксплуатационных запасов подземных вод с учетом искусственного восполнения с детальностью, обеспечивающей выделение капиталовложений на проектирование и строительство системы искусственного восполнения.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Технико-экономическое обоснование целесообразности использования метода искусственного восполнения осуществляется оценкой размеров капиталовложений в строительство проектируемых объектов и эксплуатационных издержек, учитывающих эксплуатационные расходы на годовой период. Эти показатели определяются как для вариантов с искусственным восполнением, так и без него.</a:t>
            </a:r>
          </a:p>
        </p:txBody>
      </p:sp>
    </p:spTree>
    <p:extLst>
      <p:ext uri="{BB962C8B-B14F-4D97-AF65-F5344CB8AC3E}">
        <p14:creationId xmlns:p14="http://schemas.microsoft.com/office/powerpoint/2010/main" val="33895193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9B0A08-5470-4A1C-BECA-468A0D9D17C7}"/>
              </a:ext>
            </a:extLst>
          </p:cNvPr>
          <p:cNvSpPr txBox="1"/>
          <p:nvPr/>
        </p:nvSpPr>
        <p:spPr>
          <a:xfrm>
            <a:off x="637673" y="844951"/>
            <a:ext cx="812131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Конечной целью поисково-разведочных работ, выполняемых для искусственного восполнения подземных вод, является оценка их эксплуатационных запасов. 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технологических схем инженерных сооружений на водозаборе тесно увязывается с геологическими, климатическими, гидрологическими и гидрогеологическими характеристиками. В свою очередь выбранный способ восполнения, его технологическая схема определяют  методику проведения  основных видов поисково-разведочных гидрогеологических работ.</a:t>
            </a:r>
            <a:endParaRPr lang="ru-K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3052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</TotalTime>
  <Words>5665</Words>
  <Application>Microsoft Office PowerPoint</Application>
  <PresentationFormat>Экран (4:3)</PresentationFormat>
  <Paragraphs>273</Paragraphs>
  <Slides>79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6" baseType="lpstr">
      <vt:lpstr>Arial</vt:lpstr>
      <vt:lpstr>Calibri</vt:lpstr>
      <vt:lpstr>Calibri Light</vt:lpstr>
      <vt:lpstr>Symbol</vt:lpstr>
      <vt:lpstr>Times New Roman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20</cp:revision>
  <dcterms:created xsi:type="dcterms:W3CDTF">2023-08-28T06:33:27Z</dcterms:created>
  <dcterms:modified xsi:type="dcterms:W3CDTF">2026-09-14T10:19:24Z</dcterms:modified>
</cp:coreProperties>
</file>