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11" r:id="rId2"/>
    <p:sldId id="256" r:id="rId3"/>
    <p:sldId id="266" r:id="rId4"/>
    <p:sldId id="265" r:id="rId5"/>
    <p:sldId id="264" r:id="rId6"/>
    <p:sldId id="263" r:id="rId7"/>
    <p:sldId id="262" r:id="rId8"/>
    <p:sldId id="261" r:id="rId9"/>
    <p:sldId id="312" r:id="rId10"/>
    <p:sldId id="258" r:id="rId11"/>
    <p:sldId id="260" r:id="rId12"/>
    <p:sldId id="259" r:id="rId13"/>
    <p:sldId id="273" r:id="rId14"/>
    <p:sldId id="272" r:id="rId15"/>
    <p:sldId id="271" r:id="rId16"/>
    <p:sldId id="270" r:id="rId17"/>
    <p:sldId id="313" r:id="rId18"/>
    <p:sldId id="269" r:id="rId19"/>
    <p:sldId id="268"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114" d="100"/>
          <a:sy n="114" d="100"/>
        </p:scale>
        <p:origin x="156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05904FB6-CBC8-4DA6-A556-A91E093F36F4}" type="datetimeFigureOut">
              <a:rPr lang="ru-KZ" smtClean="0"/>
              <a:t>09/14/2026</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00F67E84-D074-40C8-9363-79299C8B4D5E}" type="slidenum">
              <a:rPr lang="ru-KZ" smtClean="0"/>
              <a:t>‹#›</a:t>
            </a:fld>
            <a:endParaRPr lang="ru-KZ"/>
          </a:p>
        </p:txBody>
      </p:sp>
    </p:spTree>
    <p:extLst>
      <p:ext uri="{BB962C8B-B14F-4D97-AF65-F5344CB8AC3E}">
        <p14:creationId xmlns:p14="http://schemas.microsoft.com/office/powerpoint/2010/main" val="2529128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5904FB6-CBC8-4DA6-A556-A91E093F36F4}" type="datetimeFigureOut">
              <a:rPr lang="ru-KZ" smtClean="0"/>
              <a:t>09/14/2026</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00F67E84-D074-40C8-9363-79299C8B4D5E}" type="slidenum">
              <a:rPr lang="ru-KZ" smtClean="0"/>
              <a:t>‹#›</a:t>
            </a:fld>
            <a:endParaRPr lang="ru-KZ"/>
          </a:p>
        </p:txBody>
      </p:sp>
    </p:spTree>
    <p:extLst>
      <p:ext uri="{BB962C8B-B14F-4D97-AF65-F5344CB8AC3E}">
        <p14:creationId xmlns:p14="http://schemas.microsoft.com/office/powerpoint/2010/main" val="3589539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5904FB6-CBC8-4DA6-A556-A91E093F36F4}" type="datetimeFigureOut">
              <a:rPr lang="ru-KZ" smtClean="0"/>
              <a:t>09/14/2026</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00F67E84-D074-40C8-9363-79299C8B4D5E}" type="slidenum">
              <a:rPr lang="ru-KZ" smtClean="0"/>
              <a:t>‹#›</a:t>
            </a:fld>
            <a:endParaRPr lang="ru-KZ"/>
          </a:p>
        </p:txBody>
      </p:sp>
    </p:spTree>
    <p:extLst>
      <p:ext uri="{BB962C8B-B14F-4D97-AF65-F5344CB8AC3E}">
        <p14:creationId xmlns:p14="http://schemas.microsoft.com/office/powerpoint/2010/main" val="3898866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05904FB6-CBC8-4DA6-A556-A91E093F36F4}" type="datetimeFigureOut">
              <a:rPr lang="ru-KZ" smtClean="0"/>
              <a:t>09/14/2026</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00F67E84-D074-40C8-9363-79299C8B4D5E}" type="slidenum">
              <a:rPr lang="ru-KZ" smtClean="0"/>
              <a:t>‹#›</a:t>
            </a:fld>
            <a:endParaRPr lang="ru-KZ"/>
          </a:p>
        </p:txBody>
      </p:sp>
    </p:spTree>
    <p:extLst>
      <p:ext uri="{BB962C8B-B14F-4D97-AF65-F5344CB8AC3E}">
        <p14:creationId xmlns:p14="http://schemas.microsoft.com/office/powerpoint/2010/main" val="210732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05904FB6-CBC8-4DA6-A556-A91E093F36F4}" type="datetimeFigureOut">
              <a:rPr lang="ru-KZ" smtClean="0"/>
              <a:t>09/14/2026</a:t>
            </a:fld>
            <a:endParaRPr lang="ru-KZ"/>
          </a:p>
        </p:txBody>
      </p:sp>
      <p:sp>
        <p:nvSpPr>
          <p:cNvPr id="8" name="Footer Placeholder 7"/>
          <p:cNvSpPr>
            <a:spLocks noGrp="1"/>
          </p:cNvSpPr>
          <p:nvPr>
            <p:ph type="ftr" sz="quarter" idx="11"/>
          </p:nvPr>
        </p:nvSpPr>
        <p:spPr/>
        <p:txBody>
          <a:bodyPr/>
          <a:lstStyle/>
          <a:p>
            <a:endParaRPr lang="ru-KZ"/>
          </a:p>
        </p:txBody>
      </p:sp>
      <p:sp>
        <p:nvSpPr>
          <p:cNvPr id="9" name="Slide Number Placeholder 8"/>
          <p:cNvSpPr>
            <a:spLocks noGrp="1"/>
          </p:cNvSpPr>
          <p:nvPr>
            <p:ph type="sldNum" sz="quarter" idx="12"/>
          </p:nvPr>
        </p:nvSpPr>
        <p:spPr/>
        <p:txBody>
          <a:bodyPr/>
          <a:lstStyle/>
          <a:p>
            <a:fld id="{00F67E84-D074-40C8-9363-79299C8B4D5E}" type="slidenum">
              <a:rPr lang="ru-KZ" smtClean="0"/>
              <a:t>‹#›</a:t>
            </a:fld>
            <a:endParaRPr lang="ru-KZ"/>
          </a:p>
        </p:txBody>
      </p:sp>
    </p:spTree>
    <p:extLst>
      <p:ext uri="{BB962C8B-B14F-4D97-AF65-F5344CB8AC3E}">
        <p14:creationId xmlns:p14="http://schemas.microsoft.com/office/powerpoint/2010/main" val="337380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05904FB6-CBC8-4DA6-A556-A91E093F36F4}" type="datetimeFigureOut">
              <a:rPr lang="ru-KZ" smtClean="0"/>
              <a:t>09/14/2026</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00F67E84-D074-40C8-9363-79299C8B4D5E}" type="slidenum">
              <a:rPr lang="ru-KZ" smtClean="0"/>
              <a:t>‹#›</a:t>
            </a:fld>
            <a:endParaRPr lang="ru-KZ"/>
          </a:p>
        </p:txBody>
      </p:sp>
    </p:spTree>
    <p:extLst>
      <p:ext uri="{BB962C8B-B14F-4D97-AF65-F5344CB8AC3E}">
        <p14:creationId xmlns:p14="http://schemas.microsoft.com/office/powerpoint/2010/main" val="183521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904FB6-CBC8-4DA6-A556-A91E093F36F4}" type="datetimeFigureOut">
              <a:rPr lang="ru-KZ" smtClean="0"/>
              <a:t>09/14/2026</a:t>
            </a:fld>
            <a:endParaRPr lang="ru-KZ"/>
          </a:p>
        </p:txBody>
      </p:sp>
      <p:sp>
        <p:nvSpPr>
          <p:cNvPr id="3" name="Footer Placeholder 2"/>
          <p:cNvSpPr>
            <a:spLocks noGrp="1"/>
          </p:cNvSpPr>
          <p:nvPr>
            <p:ph type="ftr" sz="quarter" idx="11"/>
          </p:nvPr>
        </p:nvSpPr>
        <p:spPr/>
        <p:txBody>
          <a:bodyPr/>
          <a:lstStyle/>
          <a:p>
            <a:endParaRPr lang="ru-KZ"/>
          </a:p>
        </p:txBody>
      </p:sp>
      <p:sp>
        <p:nvSpPr>
          <p:cNvPr id="4" name="Slide Number Placeholder 3"/>
          <p:cNvSpPr>
            <a:spLocks noGrp="1"/>
          </p:cNvSpPr>
          <p:nvPr>
            <p:ph type="sldNum" sz="quarter" idx="12"/>
          </p:nvPr>
        </p:nvSpPr>
        <p:spPr/>
        <p:txBody>
          <a:bodyPr/>
          <a:lstStyle/>
          <a:p>
            <a:fld id="{00F67E84-D074-40C8-9363-79299C8B4D5E}" type="slidenum">
              <a:rPr lang="ru-KZ" smtClean="0"/>
              <a:t>‹#›</a:t>
            </a:fld>
            <a:endParaRPr lang="ru-KZ"/>
          </a:p>
        </p:txBody>
      </p:sp>
    </p:spTree>
    <p:extLst>
      <p:ext uri="{BB962C8B-B14F-4D97-AF65-F5344CB8AC3E}">
        <p14:creationId xmlns:p14="http://schemas.microsoft.com/office/powerpoint/2010/main" val="19123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05904FB6-CBC8-4DA6-A556-A91E093F36F4}" type="datetimeFigureOut">
              <a:rPr lang="ru-KZ" smtClean="0"/>
              <a:t>09/14/2026</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00F67E84-D074-40C8-9363-79299C8B4D5E}" type="slidenum">
              <a:rPr lang="ru-KZ" smtClean="0"/>
              <a:t>‹#›</a:t>
            </a:fld>
            <a:endParaRPr lang="ru-KZ"/>
          </a:p>
        </p:txBody>
      </p:sp>
    </p:spTree>
    <p:extLst>
      <p:ext uri="{BB962C8B-B14F-4D97-AF65-F5344CB8AC3E}">
        <p14:creationId xmlns:p14="http://schemas.microsoft.com/office/powerpoint/2010/main" val="1555677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05904FB6-CBC8-4DA6-A556-A91E093F36F4}" type="datetimeFigureOut">
              <a:rPr lang="ru-KZ" smtClean="0"/>
              <a:t>09/14/2026</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00F67E84-D074-40C8-9363-79299C8B4D5E}" type="slidenum">
              <a:rPr lang="ru-KZ" smtClean="0"/>
              <a:t>‹#›</a:t>
            </a:fld>
            <a:endParaRPr lang="ru-KZ"/>
          </a:p>
        </p:txBody>
      </p:sp>
    </p:spTree>
    <p:extLst>
      <p:ext uri="{BB962C8B-B14F-4D97-AF65-F5344CB8AC3E}">
        <p14:creationId xmlns:p14="http://schemas.microsoft.com/office/powerpoint/2010/main" val="2617707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5904FB6-CBC8-4DA6-A556-A91E093F36F4}" type="datetimeFigureOut">
              <a:rPr lang="ru-KZ" smtClean="0"/>
              <a:t>09/14/2026</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00F67E84-D074-40C8-9363-79299C8B4D5E}" type="slidenum">
              <a:rPr lang="ru-KZ" smtClean="0"/>
              <a:t>‹#›</a:t>
            </a:fld>
            <a:endParaRPr lang="ru-KZ"/>
          </a:p>
        </p:txBody>
      </p:sp>
    </p:spTree>
    <p:extLst>
      <p:ext uri="{BB962C8B-B14F-4D97-AF65-F5344CB8AC3E}">
        <p14:creationId xmlns:p14="http://schemas.microsoft.com/office/powerpoint/2010/main" val="4250659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5904FB6-CBC8-4DA6-A556-A91E093F36F4}" type="datetimeFigureOut">
              <a:rPr lang="ru-KZ" smtClean="0"/>
              <a:t>09/14/2026</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00F67E84-D074-40C8-9363-79299C8B4D5E}" type="slidenum">
              <a:rPr lang="ru-KZ" smtClean="0"/>
              <a:t>‹#›</a:t>
            </a:fld>
            <a:endParaRPr lang="ru-KZ"/>
          </a:p>
        </p:txBody>
      </p:sp>
    </p:spTree>
    <p:extLst>
      <p:ext uri="{BB962C8B-B14F-4D97-AF65-F5344CB8AC3E}">
        <p14:creationId xmlns:p14="http://schemas.microsoft.com/office/powerpoint/2010/main" val="3510922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904FB6-CBC8-4DA6-A556-A91E093F36F4}" type="datetimeFigureOut">
              <a:rPr lang="ru-KZ" smtClean="0"/>
              <a:t>09/14/2026</a:t>
            </a:fld>
            <a:endParaRPr lang="ru-KZ"/>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KZ"/>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F67E84-D074-40C8-9363-79299C8B4D5E}" type="slidenum">
              <a:rPr lang="ru-KZ" smtClean="0"/>
              <a:t>‹#›</a:t>
            </a:fld>
            <a:endParaRPr lang="ru-KZ"/>
          </a:p>
        </p:txBody>
      </p:sp>
    </p:spTree>
    <p:extLst>
      <p:ext uri="{BB962C8B-B14F-4D97-AF65-F5344CB8AC3E}">
        <p14:creationId xmlns:p14="http://schemas.microsoft.com/office/powerpoint/2010/main" val="24607954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Прямоугольник 4">
            <a:extLst>
              <a:ext uri="{FF2B5EF4-FFF2-40B4-BE49-F238E27FC236}">
                <a16:creationId xmlns:a16="http://schemas.microsoft.com/office/drawing/2014/main" id="{65103BD3-6CBE-467A-8D4B-B76A1DC14ED8}"/>
              </a:ext>
            </a:extLst>
          </p:cNvPr>
          <p:cNvSpPr>
            <a:spLocks noChangeArrowheads="1"/>
          </p:cNvSpPr>
          <p:nvPr/>
        </p:nvSpPr>
        <p:spPr bwMode="auto">
          <a:xfrm>
            <a:off x="684213" y="1125538"/>
            <a:ext cx="7704137" cy="541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ru-KZ" sz="1800" b="1" dirty="0"/>
              <a:t/>
            </a:r>
            <a:br>
              <a:rPr lang="ru-RU" altLang="ru-KZ" sz="1800" b="1" dirty="0"/>
            </a:br>
            <a:r>
              <a:rPr lang="ru-RU" altLang="ru-KZ" sz="4000" b="1" dirty="0"/>
              <a:t>«Эксплуатационная </a:t>
            </a:r>
            <a:r>
              <a:rPr lang="ru-RU" altLang="ru-KZ" sz="4000" b="1" dirty="0" smtClean="0"/>
              <a:t>разведка месторождений </a:t>
            </a:r>
            <a:r>
              <a:rPr lang="ru-RU" altLang="ru-KZ" sz="4000" b="1" dirty="0"/>
              <a:t>подземных вод»</a:t>
            </a:r>
            <a:br>
              <a:rPr lang="ru-RU" altLang="ru-KZ" sz="4000" b="1" dirty="0"/>
            </a:br>
            <a:r>
              <a:rPr lang="ru-RU" altLang="ru-KZ" sz="2800" b="1" dirty="0"/>
              <a:t> </a:t>
            </a:r>
            <a:r>
              <a:rPr lang="ru-RU" altLang="ru-KZ" sz="2800" dirty="0"/>
              <a:t/>
            </a:r>
            <a:br>
              <a:rPr lang="ru-RU" altLang="ru-KZ" sz="2800" dirty="0"/>
            </a:br>
            <a:r>
              <a:rPr lang="ru-RU" altLang="ru-KZ" b="1" dirty="0"/>
              <a:t>для слушателей магистратуры ОП</a:t>
            </a:r>
          </a:p>
          <a:p>
            <a:pPr algn="ctr" eaLnBrk="1" hangingPunct="1">
              <a:spcBef>
                <a:spcPct val="0"/>
              </a:spcBef>
              <a:buFontTx/>
              <a:buNone/>
            </a:pPr>
            <a:r>
              <a:rPr lang="ru-RU" altLang="ru-KZ" b="1" dirty="0"/>
              <a:t>«Гидрогеология и инженерная геология» </a:t>
            </a:r>
            <a:endParaRPr lang="en-US" altLang="ru-KZ" b="1" dirty="0"/>
          </a:p>
          <a:p>
            <a:pPr algn="ctr" eaLnBrk="1" hangingPunct="1">
              <a:spcBef>
                <a:spcPct val="0"/>
              </a:spcBef>
              <a:buFontTx/>
              <a:buNone/>
            </a:pPr>
            <a:r>
              <a:rPr lang="ru-RU" altLang="ru-KZ" sz="2800" dirty="0"/>
              <a:t/>
            </a:r>
            <a:br>
              <a:rPr lang="ru-RU" altLang="ru-KZ" sz="2800" dirty="0"/>
            </a:br>
            <a:r>
              <a:rPr lang="ru-RU" altLang="ru-KZ" sz="2800" b="1" dirty="0"/>
              <a:t>Лекция </a:t>
            </a:r>
            <a:r>
              <a:rPr lang="ru-RU" altLang="ru-KZ" sz="2800" b="1" dirty="0" smtClean="0"/>
              <a:t>12</a:t>
            </a:r>
            <a:r>
              <a:rPr lang="ru-RU" altLang="ru-KZ" sz="2800" b="1" dirty="0"/>
              <a:t/>
            </a:r>
            <a:br>
              <a:rPr lang="ru-RU" altLang="ru-KZ" sz="2800" b="1" dirty="0"/>
            </a:br>
            <a:r>
              <a:rPr lang="ru-RU" altLang="ru-KZ" sz="2800" b="1" dirty="0"/>
              <a:t>Проф. </a:t>
            </a:r>
            <a:r>
              <a:rPr lang="ru-RU" altLang="ru-KZ" sz="2800" b="1" dirty="0" err="1" smtClean="0"/>
              <a:t>М.Заппаров</a:t>
            </a:r>
            <a:endParaRPr lang="ru-RU" altLang="ru-KZ" sz="2800" dirty="0"/>
          </a:p>
        </p:txBody>
      </p:sp>
      <p:pic>
        <p:nvPicPr>
          <p:cNvPr id="4099" name="Рисунок 2" descr="Изображение выглядит как еда&#10;&#10;Автоматически созданное описание">
            <a:extLst>
              <a:ext uri="{FF2B5EF4-FFF2-40B4-BE49-F238E27FC236}">
                <a16:creationId xmlns:a16="http://schemas.microsoft.com/office/drawing/2014/main" id="{4924C891-319B-4A64-BEB4-4593B5746D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0213" y="404813"/>
            <a:ext cx="3132137"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1DF4640-FE60-42B5-8605-10B0D2E3E126}"/>
              </a:ext>
            </a:extLst>
          </p:cNvPr>
          <p:cNvSpPr txBox="1"/>
          <p:nvPr/>
        </p:nvSpPr>
        <p:spPr>
          <a:xfrm>
            <a:off x="938947" y="1667006"/>
            <a:ext cx="7695689" cy="2246769"/>
          </a:xfrm>
          <a:prstGeom prst="rect">
            <a:avLst/>
          </a:prstGeom>
          <a:noFill/>
        </p:spPr>
        <p:txBody>
          <a:bodyPr wrap="square">
            <a:spAutoFit/>
          </a:bodyPr>
          <a:lstStyle/>
          <a:p>
            <a:pPr algn="ctr"/>
            <a:r>
              <a:rPr lang="ru-RU" sz="2800" b="1" dirty="0">
                <a:solidFill>
                  <a:srgbClr val="FF0000"/>
                </a:solidFill>
                <a:latin typeface="Arial" panose="020B0604020202020204" pitchFamily="34" charset="0"/>
                <a:cs typeface="Arial" panose="020B0604020202020204" pitchFamily="34" charset="0"/>
              </a:rPr>
              <a:t>Эксплуатационная разведка месторождений подземных вод. </a:t>
            </a:r>
          </a:p>
          <a:p>
            <a:pPr algn="ctr"/>
            <a:r>
              <a:rPr lang="ru-RU" sz="2800" b="1" dirty="0">
                <a:solidFill>
                  <a:srgbClr val="FF0000"/>
                </a:solidFill>
                <a:latin typeface="Arial" panose="020B0604020202020204" pitchFamily="34" charset="0"/>
                <a:cs typeface="Arial" panose="020B0604020202020204" pitchFamily="34" charset="0"/>
              </a:rPr>
              <a:t>Задачи, содержание, методика разведки. Группировка водозаборных сооружений по гидрогеологическим условиям.</a:t>
            </a:r>
            <a:endParaRPr lang="ru-KZ" sz="2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2709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0FB2A5-C952-4FD3-A1FC-D39C489362F5}"/>
              </a:ext>
            </a:extLst>
          </p:cNvPr>
          <p:cNvSpPr txBox="1"/>
          <p:nvPr/>
        </p:nvSpPr>
        <p:spPr>
          <a:xfrm>
            <a:off x="951221" y="982730"/>
            <a:ext cx="7793879" cy="4801314"/>
          </a:xfrm>
          <a:prstGeom prst="rect">
            <a:avLst/>
          </a:prstGeom>
          <a:noFill/>
        </p:spPr>
        <p:txBody>
          <a:bodyPr wrap="square">
            <a:spAutoFit/>
          </a:bodyPr>
          <a:lstStyle/>
          <a:p>
            <a:r>
              <a:rPr lang="ru-RU" b="1" dirty="0">
                <a:latin typeface="Arial" panose="020B0604020202020204" pitchFamily="34" charset="0"/>
                <a:cs typeface="Arial" panose="020B0604020202020204" pitchFamily="34" charset="0"/>
              </a:rPr>
              <a:t>Прежде чем охарактеризовать задачи, содержание и методику работы стадии эксплуатационной разведки подземных вод,  необходимо кратко изложить типизацию крупных водозаборных сооружений по гидрогеологическим условиям.</a:t>
            </a:r>
          </a:p>
          <a:p>
            <a:r>
              <a:rPr lang="ru-RU" b="1" dirty="0">
                <a:latin typeface="Arial" panose="020B0604020202020204" pitchFamily="34" charset="0"/>
                <a:cs typeface="Arial" panose="020B0604020202020204" pitchFamily="34" charset="0"/>
              </a:rPr>
              <a:t>Принадлежность отдельных типов каптажа к той или иной гидрогеологической группе определяет основные задачи гидрогеологических исследований при эксплуатационной разведке, методику работ, схему размещения сети наблюдательных скважин для стационарного изучения режима подземных вод, а также состав и объемы исследований в процессе длительной эксплуатации водозаборов.</a:t>
            </a:r>
          </a:p>
          <a:p>
            <a:r>
              <a:rPr lang="ru-RU" b="1" dirty="0">
                <a:latin typeface="Arial" panose="020B0604020202020204" pitchFamily="34" charset="0"/>
                <a:cs typeface="Arial" panose="020B0604020202020204" pitchFamily="34" charset="0"/>
              </a:rPr>
              <a:t>Согласно действующей инструкции, во всех случаях </a:t>
            </a:r>
            <a:r>
              <a:rPr lang="ru-RU" b="1" dirty="0">
                <a:solidFill>
                  <a:srgbClr val="FF0000"/>
                </a:solidFill>
                <a:latin typeface="Arial" panose="020B0604020202020204" pitchFamily="34" charset="0"/>
                <a:cs typeface="Arial" panose="020B0604020202020204" pitchFamily="34" charset="0"/>
              </a:rPr>
              <a:t>определение эксплуатационных запасов подземных вод на участке разведки производится методом расчетов дебита будущего водозаборного сооружения. При этом расчеты выполняются применительно к той  или иной схеме каптажа подземных вод, наиболее рациональной для данных гидрогеологических условий.</a:t>
            </a:r>
          </a:p>
        </p:txBody>
      </p:sp>
    </p:spTree>
    <p:extLst>
      <p:ext uri="{BB962C8B-B14F-4D97-AF65-F5344CB8AC3E}">
        <p14:creationId xmlns:p14="http://schemas.microsoft.com/office/powerpoint/2010/main" val="3934494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A73C91-7303-457A-87EF-9BF9911388B7}"/>
              </a:ext>
            </a:extLst>
          </p:cNvPr>
          <p:cNvSpPr txBox="1"/>
          <p:nvPr/>
        </p:nvSpPr>
        <p:spPr>
          <a:xfrm>
            <a:off x="730292" y="1356945"/>
            <a:ext cx="7996397" cy="4093428"/>
          </a:xfrm>
          <a:prstGeom prst="rect">
            <a:avLst/>
          </a:prstGeom>
          <a:noFill/>
        </p:spPr>
        <p:txBody>
          <a:bodyPr wrap="square">
            <a:spAutoFit/>
          </a:bodyPr>
          <a:lstStyle/>
          <a:p>
            <a:r>
              <a:rPr lang="ru-RU" sz="2000" b="1" dirty="0">
                <a:latin typeface="Arial" panose="020B0604020202020204" pitchFamily="34" charset="0"/>
                <a:cs typeface="Arial" panose="020B0604020202020204" pitchFamily="34" charset="0"/>
              </a:rPr>
              <a:t>При разрешении проблемы, крупного централизованного водоснабжения оценку запасов приходится производить, как правило, по расчету дебита группы взаимодействующих скважин (расположенных линейно или по контуру) и нередко системы, состоящей из групп взаимодействующих сооружений, расположенных иногда на большой площади.</a:t>
            </a:r>
          </a:p>
          <a:p>
            <a:r>
              <a:rPr lang="ru-RU" sz="2000" b="1" dirty="0">
                <a:latin typeface="Arial" panose="020B0604020202020204" pitchFamily="34" charset="0"/>
                <a:cs typeface="Arial" panose="020B0604020202020204" pitchFamily="34" charset="0"/>
              </a:rPr>
              <a:t>Выбор </a:t>
            </a:r>
            <a:r>
              <a:rPr lang="ru-RU" sz="2000" b="1" dirty="0" err="1">
                <a:latin typeface="Arial" panose="020B0604020202020204" pitchFamily="34" charset="0"/>
                <a:cs typeface="Arial" panose="020B0604020202020204" pitchFamily="34" charset="0"/>
              </a:rPr>
              <a:t>каптажного</a:t>
            </a:r>
            <a:r>
              <a:rPr lang="ru-RU" sz="2000" b="1" dirty="0">
                <a:latin typeface="Arial" panose="020B0604020202020204" pitchFamily="34" charset="0"/>
                <a:cs typeface="Arial" panose="020B0604020202020204" pitchFamily="34" charset="0"/>
              </a:rPr>
              <a:t> сооружения и рациональной схемы расположения эксплуатационных скважин определяется гидрогеологическими условиями конкретного разведочного участка, а в некоторых случаях и всего месторождения в целом.</a:t>
            </a:r>
          </a:p>
          <a:p>
            <a:r>
              <a:rPr lang="ru-RU" sz="2000" b="1" dirty="0">
                <a:latin typeface="Arial" panose="020B0604020202020204" pitchFamily="34" charset="0"/>
                <a:cs typeface="Arial" panose="020B0604020202020204" pitchFamily="34" charset="0"/>
              </a:rPr>
              <a:t>Применительно к требованиям эксплуатационной разведки подземных вод эта группировка изложена в табл.  </a:t>
            </a:r>
          </a:p>
        </p:txBody>
      </p:sp>
    </p:spTree>
    <p:extLst>
      <p:ext uri="{BB962C8B-B14F-4D97-AF65-F5344CB8AC3E}">
        <p14:creationId xmlns:p14="http://schemas.microsoft.com/office/powerpoint/2010/main" val="2633660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391729-AA1E-45D8-B52A-39D706A29EAB}"/>
              </a:ext>
            </a:extLst>
          </p:cNvPr>
          <p:cNvSpPr txBox="1"/>
          <p:nvPr/>
        </p:nvSpPr>
        <p:spPr>
          <a:xfrm>
            <a:off x="656649" y="403640"/>
            <a:ext cx="8088451" cy="646331"/>
          </a:xfrm>
          <a:prstGeom prst="rect">
            <a:avLst/>
          </a:prstGeom>
          <a:noFill/>
        </p:spPr>
        <p:txBody>
          <a:bodyPr wrap="square">
            <a:spAutoFit/>
          </a:bodyPr>
          <a:lstStyle/>
          <a:p>
            <a:r>
              <a:rPr lang="ru-RU" dirty="0"/>
              <a:t>Группировка водозаборных сооружений по гидрогеологическим условиям</a:t>
            </a:r>
          </a:p>
          <a:p>
            <a:endParaRPr lang="ru-RU" dirty="0"/>
          </a:p>
        </p:txBody>
      </p:sp>
      <p:graphicFrame>
        <p:nvGraphicFramePr>
          <p:cNvPr id="5" name="Таблица 4">
            <a:extLst>
              <a:ext uri="{FF2B5EF4-FFF2-40B4-BE49-F238E27FC236}">
                <a16:creationId xmlns:a16="http://schemas.microsoft.com/office/drawing/2014/main" id="{5A822084-AAEE-4A85-BE29-700635FA986F}"/>
              </a:ext>
            </a:extLst>
          </p:cNvPr>
          <p:cNvGraphicFramePr>
            <a:graphicFrameLocks noGrp="1"/>
          </p:cNvGraphicFramePr>
          <p:nvPr>
            <p:extLst>
              <p:ext uri="{D42A27DB-BD31-4B8C-83A1-F6EECF244321}">
                <p14:modId xmlns:p14="http://schemas.microsoft.com/office/powerpoint/2010/main" val="398968410"/>
              </p:ext>
            </p:extLst>
          </p:nvPr>
        </p:nvGraphicFramePr>
        <p:xfrm>
          <a:off x="828483" y="914399"/>
          <a:ext cx="7529990" cy="5455715"/>
        </p:xfrm>
        <a:graphic>
          <a:graphicData uri="http://schemas.openxmlformats.org/drawingml/2006/table">
            <a:tbl>
              <a:tblPr>
                <a:tableStyleId>{5C22544A-7EE6-4342-B048-85BDC9FD1C3A}</a:tableStyleId>
              </a:tblPr>
              <a:tblGrid>
                <a:gridCol w="1139153">
                  <a:extLst>
                    <a:ext uri="{9D8B030D-6E8A-4147-A177-3AD203B41FA5}">
                      <a16:colId xmlns:a16="http://schemas.microsoft.com/office/drawing/2014/main" val="177389118"/>
                    </a:ext>
                  </a:extLst>
                </a:gridCol>
                <a:gridCol w="1189030">
                  <a:extLst>
                    <a:ext uri="{9D8B030D-6E8A-4147-A177-3AD203B41FA5}">
                      <a16:colId xmlns:a16="http://schemas.microsoft.com/office/drawing/2014/main" val="2609793155"/>
                    </a:ext>
                  </a:extLst>
                </a:gridCol>
                <a:gridCol w="2740080">
                  <a:extLst>
                    <a:ext uri="{9D8B030D-6E8A-4147-A177-3AD203B41FA5}">
                      <a16:colId xmlns:a16="http://schemas.microsoft.com/office/drawing/2014/main" val="976322752"/>
                    </a:ext>
                  </a:extLst>
                </a:gridCol>
                <a:gridCol w="2461727">
                  <a:extLst>
                    <a:ext uri="{9D8B030D-6E8A-4147-A177-3AD203B41FA5}">
                      <a16:colId xmlns:a16="http://schemas.microsoft.com/office/drawing/2014/main" val="144638128"/>
                    </a:ext>
                  </a:extLst>
                </a:gridCol>
              </a:tblGrid>
              <a:tr h="916362">
                <a:tc>
                  <a:txBody>
                    <a:bodyPr/>
                    <a:lstStyle/>
                    <a:p>
                      <a:r>
                        <a:rPr lang="ru-RU" sz="1000" b="1" dirty="0">
                          <a:effectLst/>
                          <a:latin typeface="Arial" panose="020B0604020202020204" pitchFamily="34" charset="0"/>
                          <a:cs typeface="Arial" panose="020B0604020202020204" pitchFamily="34" charset="0"/>
                        </a:rPr>
                        <a:t>Группы</a:t>
                      </a:r>
                      <a:endParaRPr lang="ru-KZ" sz="1000" b="1" dirty="0">
                        <a:effectLst/>
                        <a:latin typeface="Arial" panose="020B0604020202020204" pitchFamily="34" charset="0"/>
                        <a:ea typeface="Times New Roman" panose="02020603050405020304" pitchFamily="18" charset="0"/>
                        <a:cs typeface="Arial" panose="020B0604020202020204" pitchFamily="34" charset="0"/>
                      </a:endParaRPr>
                    </a:p>
                  </a:txBody>
                  <a:tcPr marL="23546" marR="23546" marT="0" marB="0"/>
                </a:tc>
                <a:tc>
                  <a:txBody>
                    <a:bodyPr/>
                    <a:lstStyle/>
                    <a:p>
                      <a:r>
                        <a:rPr lang="ru-RU" sz="1000" b="1" dirty="0">
                          <a:effectLst/>
                          <a:latin typeface="Arial" panose="020B0604020202020204" pitchFamily="34" charset="0"/>
                          <a:cs typeface="Arial" panose="020B0604020202020204" pitchFamily="34" charset="0"/>
                        </a:rPr>
                        <a:t>Подгруппы</a:t>
                      </a:r>
                      <a:endParaRPr lang="ru-KZ" sz="1000" b="1" dirty="0">
                        <a:effectLst/>
                        <a:latin typeface="Arial" panose="020B0604020202020204" pitchFamily="34" charset="0"/>
                        <a:ea typeface="Times New Roman" panose="02020603050405020304" pitchFamily="18" charset="0"/>
                        <a:cs typeface="Arial" panose="020B0604020202020204" pitchFamily="34" charset="0"/>
                      </a:endParaRPr>
                    </a:p>
                  </a:txBody>
                  <a:tcPr marL="23546" marR="23546" marT="0" marB="0"/>
                </a:tc>
                <a:tc>
                  <a:txBody>
                    <a:bodyPr/>
                    <a:lstStyle/>
                    <a:p>
                      <a:r>
                        <a:rPr lang="ru-RU" sz="1000" b="1" dirty="0">
                          <a:effectLst/>
                          <a:latin typeface="Arial" panose="020B0604020202020204" pitchFamily="34" charset="0"/>
                          <a:cs typeface="Arial" panose="020B0604020202020204" pitchFamily="34" charset="0"/>
                        </a:rPr>
                        <a:t> </a:t>
                      </a:r>
                      <a:endParaRPr lang="ru-KZ" sz="1000" b="1" dirty="0">
                        <a:effectLst/>
                        <a:latin typeface="Arial" panose="020B0604020202020204" pitchFamily="34" charset="0"/>
                        <a:cs typeface="Arial" panose="020B0604020202020204" pitchFamily="34" charset="0"/>
                      </a:endParaRPr>
                    </a:p>
                    <a:p>
                      <a:r>
                        <a:rPr lang="ru-RU" sz="1000" b="1" dirty="0">
                          <a:effectLst/>
                          <a:latin typeface="Arial" panose="020B0604020202020204" pitchFamily="34" charset="0"/>
                          <a:cs typeface="Arial" panose="020B0604020202020204" pitchFamily="34" charset="0"/>
                        </a:rPr>
                        <a:t>Условия размещения</a:t>
                      </a:r>
                      <a:endParaRPr lang="ru-KZ" sz="1000" b="1" dirty="0">
                        <a:effectLst/>
                        <a:latin typeface="Arial" panose="020B0604020202020204" pitchFamily="34" charset="0"/>
                        <a:ea typeface="Times New Roman" panose="02020603050405020304" pitchFamily="18" charset="0"/>
                        <a:cs typeface="Arial" panose="020B0604020202020204" pitchFamily="34" charset="0"/>
                      </a:endParaRPr>
                    </a:p>
                  </a:txBody>
                  <a:tcPr marL="23546" marR="23546" marT="0" marB="0"/>
                </a:tc>
                <a:tc>
                  <a:txBody>
                    <a:bodyPr/>
                    <a:lstStyle/>
                    <a:p>
                      <a:r>
                        <a:rPr lang="ru-RU" sz="1000" b="1" dirty="0">
                          <a:effectLst/>
                          <a:latin typeface="Arial" panose="020B0604020202020204" pitchFamily="34" charset="0"/>
                          <a:cs typeface="Arial" panose="020B0604020202020204" pitchFamily="34" charset="0"/>
                        </a:rPr>
                        <a:t>Основные задачи исследований</a:t>
                      </a:r>
                      <a:endParaRPr lang="ru-KZ" sz="1000" b="1" dirty="0">
                        <a:effectLst/>
                        <a:latin typeface="Arial" panose="020B0604020202020204" pitchFamily="34" charset="0"/>
                        <a:cs typeface="Arial" panose="020B0604020202020204" pitchFamily="34" charset="0"/>
                      </a:endParaRPr>
                    </a:p>
                    <a:p>
                      <a:r>
                        <a:rPr lang="ru-RU" sz="1000" b="1" dirty="0">
                          <a:effectLst/>
                          <a:latin typeface="Arial" panose="020B0604020202020204" pitchFamily="34" charset="0"/>
                          <a:cs typeface="Arial" panose="020B0604020202020204" pitchFamily="34" charset="0"/>
                        </a:rPr>
                        <a:t>при эксплуатации подземных вод</a:t>
                      </a:r>
                      <a:endParaRPr lang="ru-KZ" sz="1000" b="1" dirty="0">
                        <a:effectLst/>
                        <a:latin typeface="Arial" panose="020B0604020202020204" pitchFamily="34" charset="0"/>
                        <a:ea typeface="Times New Roman" panose="02020603050405020304" pitchFamily="18" charset="0"/>
                        <a:cs typeface="Arial" panose="020B0604020202020204" pitchFamily="34" charset="0"/>
                      </a:endParaRPr>
                    </a:p>
                  </a:txBody>
                  <a:tcPr marL="23546" marR="23546" marT="0" marB="0"/>
                </a:tc>
                <a:extLst>
                  <a:ext uri="{0D108BD9-81ED-4DB2-BD59-A6C34878D82A}">
                    <a16:rowId xmlns:a16="http://schemas.microsoft.com/office/drawing/2014/main" val="386175780"/>
                  </a:ext>
                </a:extLst>
              </a:tr>
              <a:tr h="2290902">
                <a:tc>
                  <a:txBody>
                    <a:bodyPr/>
                    <a:lstStyle/>
                    <a:p>
                      <a:r>
                        <a:rPr lang="ru-RU" sz="1000" b="1">
                          <a:effectLst/>
                          <a:latin typeface="Arial" panose="020B0604020202020204" pitchFamily="34" charset="0"/>
                          <a:cs typeface="Arial" panose="020B0604020202020204" pitchFamily="34" charset="0"/>
                        </a:rPr>
                        <a:t>Инфильтра-</a:t>
                      </a:r>
                      <a:endParaRPr lang="ru-KZ" sz="1000" b="1">
                        <a:effectLst/>
                        <a:latin typeface="Arial" panose="020B0604020202020204" pitchFamily="34" charset="0"/>
                        <a:cs typeface="Arial" panose="020B0604020202020204" pitchFamily="34" charset="0"/>
                      </a:endParaRPr>
                    </a:p>
                    <a:p>
                      <a:r>
                        <a:rPr lang="ru-RU" sz="1000" b="1">
                          <a:effectLst/>
                          <a:latin typeface="Arial" panose="020B0604020202020204" pitchFamily="34" charset="0"/>
                          <a:cs typeface="Arial" panose="020B0604020202020204" pitchFamily="34" charset="0"/>
                        </a:rPr>
                        <a:t>ционные (водозаборы в области       питания</a:t>
                      </a:r>
                      <a:endParaRPr lang="ru-KZ" sz="1000" b="1">
                        <a:effectLst/>
                        <a:latin typeface="Arial" panose="020B0604020202020204" pitchFamily="34" charset="0"/>
                        <a:cs typeface="Arial" panose="020B0604020202020204" pitchFamily="34" charset="0"/>
                      </a:endParaRPr>
                    </a:p>
                    <a:p>
                      <a:r>
                        <a:rPr lang="ru-RU" sz="1000" b="1">
                          <a:effectLst/>
                          <a:latin typeface="Arial" panose="020B0604020202020204" pitchFamily="34" charset="0"/>
                          <a:cs typeface="Arial" panose="020B0604020202020204" pitchFamily="34" charset="0"/>
                        </a:rPr>
                        <a:t>подземных вод)</a:t>
                      </a:r>
                      <a:endParaRPr lang="ru-KZ" sz="1000" b="1">
                        <a:effectLst/>
                        <a:latin typeface="Arial" panose="020B0604020202020204" pitchFamily="34" charset="0"/>
                        <a:ea typeface="Times New Roman" panose="02020603050405020304" pitchFamily="18" charset="0"/>
                        <a:cs typeface="Arial" panose="020B0604020202020204" pitchFamily="34" charset="0"/>
                      </a:endParaRPr>
                    </a:p>
                  </a:txBody>
                  <a:tcPr marL="23546" marR="23546" marT="0" marB="0"/>
                </a:tc>
                <a:tc>
                  <a:txBody>
                    <a:bodyPr/>
                    <a:lstStyle/>
                    <a:p>
                      <a:r>
                        <a:rPr lang="ru-RU" sz="1000" b="1" dirty="0">
                          <a:effectLst/>
                          <a:latin typeface="Arial" panose="020B0604020202020204" pitchFamily="34" charset="0"/>
                          <a:cs typeface="Arial" panose="020B0604020202020204" pitchFamily="34" charset="0"/>
                        </a:rPr>
                        <a:t>Горизонталь-</a:t>
                      </a:r>
                      <a:endParaRPr lang="ru-KZ" sz="1000" b="1" dirty="0">
                        <a:effectLst/>
                        <a:latin typeface="Arial" panose="020B0604020202020204" pitchFamily="34" charset="0"/>
                        <a:cs typeface="Arial" panose="020B0604020202020204" pitchFamily="34" charset="0"/>
                      </a:endParaRPr>
                    </a:p>
                    <a:p>
                      <a:r>
                        <a:rPr lang="ru-RU" sz="1000" b="1" dirty="0" err="1">
                          <a:effectLst/>
                          <a:latin typeface="Arial" panose="020B0604020202020204" pitchFamily="34" charset="0"/>
                          <a:cs typeface="Arial" panose="020B0604020202020204" pitchFamily="34" charset="0"/>
                        </a:rPr>
                        <a:t>ные</a:t>
                      </a:r>
                      <a:r>
                        <a:rPr lang="ru-RU" sz="1000" b="1" dirty="0">
                          <a:effectLst/>
                          <a:latin typeface="Arial" panose="020B0604020202020204" pitchFamily="34" charset="0"/>
                          <a:cs typeface="Arial" panose="020B0604020202020204" pitchFamily="34" charset="0"/>
                        </a:rPr>
                        <a:t>   и  верти-</a:t>
                      </a:r>
                      <a:endParaRPr lang="ru-KZ" sz="1000" b="1" dirty="0">
                        <a:effectLst/>
                        <a:latin typeface="Arial" panose="020B0604020202020204" pitchFamily="34" charset="0"/>
                        <a:cs typeface="Arial" panose="020B0604020202020204" pitchFamily="34" charset="0"/>
                      </a:endParaRPr>
                    </a:p>
                    <a:p>
                      <a:r>
                        <a:rPr lang="ru-RU" sz="1000" b="1" dirty="0" err="1">
                          <a:effectLst/>
                          <a:latin typeface="Arial" panose="020B0604020202020204" pitchFamily="34" charset="0"/>
                          <a:cs typeface="Arial" panose="020B0604020202020204" pitchFamily="34" charset="0"/>
                        </a:rPr>
                        <a:t>кальные</a:t>
                      </a:r>
                      <a:r>
                        <a:rPr lang="ru-RU" sz="1000" b="1" dirty="0">
                          <a:effectLst/>
                          <a:latin typeface="Arial" panose="020B0604020202020204" pitchFamily="34" charset="0"/>
                          <a:cs typeface="Arial" panose="020B0604020202020204" pitchFamily="34" charset="0"/>
                        </a:rPr>
                        <a:t>      (линейные или контурные).  Лучевые (одиночные</a:t>
                      </a:r>
                      <a:endParaRPr lang="ru-KZ" sz="1000" b="1" dirty="0">
                        <a:effectLst/>
                        <a:latin typeface="Arial" panose="020B0604020202020204" pitchFamily="34" charset="0"/>
                        <a:cs typeface="Arial" panose="020B0604020202020204" pitchFamily="34" charset="0"/>
                      </a:endParaRPr>
                    </a:p>
                    <a:p>
                      <a:r>
                        <a:rPr lang="ru-RU" sz="1000" b="1" dirty="0">
                          <a:effectLst/>
                          <a:latin typeface="Arial" panose="020B0604020202020204" pitchFamily="34" charset="0"/>
                          <a:cs typeface="Arial" panose="020B0604020202020204" pitchFamily="34" charset="0"/>
                        </a:rPr>
                        <a:t>или       </a:t>
                      </a:r>
                      <a:r>
                        <a:rPr lang="ru-RU" sz="1000" b="1" dirty="0" err="1">
                          <a:effectLst/>
                          <a:latin typeface="Arial" panose="020B0604020202020204" pitchFamily="34" charset="0"/>
                          <a:cs typeface="Arial" panose="020B0604020202020204" pitchFamily="34" charset="0"/>
                        </a:rPr>
                        <a:t>груп-повые</a:t>
                      </a:r>
                      <a:r>
                        <a:rPr lang="ru-RU" sz="1000" b="1" dirty="0">
                          <a:effectLst/>
                          <a:latin typeface="Arial" panose="020B0604020202020204" pitchFamily="34" charset="0"/>
                          <a:cs typeface="Arial" panose="020B0604020202020204" pitchFamily="34" charset="0"/>
                        </a:rPr>
                        <a:t>)</a:t>
                      </a:r>
                      <a:endParaRPr lang="ru-KZ" sz="1000" b="1" dirty="0">
                        <a:effectLst/>
                        <a:latin typeface="Arial" panose="020B0604020202020204" pitchFamily="34" charset="0"/>
                        <a:ea typeface="Times New Roman" panose="02020603050405020304" pitchFamily="18" charset="0"/>
                        <a:cs typeface="Arial" panose="020B0604020202020204" pitchFamily="34" charset="0"/>
                      </a:endParaRPr>
                    </a:p>
                  </a:txBody>
                  <a:tcPr marL="23546" marR="23546" marT="0" marB="0"/>
                </a:tc>
                <a:tc>
                  <a:txBody>
                    <a:bodyPr/>
                    <a:lstStyle/>
                    <a:p>
                      <a:r>
                        <a:rPr lang="ru-RU" sz="1000" b="1">
                          <a:effectLst/>
                          <a:latin typeface="Arial" panose="020B0604020202020204" pitchFamily="34" charset="0"/>
                          <a:cs typeface="Arial" panose="020B0604020202020204" pitchFamily="34" charset="0"/>
                        </a:rPr>
                        <a:t>Обычно     вдоль берега    или    под  руслом рек, водоемов,   на   участках активной     формы гидравлической связи подземных и поверхностных вод</a:t>
                      </a:r>
                      <a:endParaRPr lang="ru-KZ" sz="1000" b="1">
                        <a:effectLst/>
                        <a:latin typeface="Arial" panose="020B0604020202020204" pitchFamily="34" charset="0"/>
                        <a:ea typeface="Times New Roman" panose="02020603050405020304" pitchFamily="18" charset="0"/>
                        <a:cs typeface="Arial" panose="020B0604020202020204" pitchFamily="34" charset="0"/>
                      </a:endParaRPr>
                    </a:p>
                  </a:txBody>
                  <a:tcPr marL="23546" marR="23546" marT="0" marB="0"/>
                </a:tc>
                <a:tc>
                  <a:txBody>
                    <a:bodyPr/>
                    <a:lstStyle/>
                    <a:p>
                      <a:r>
                        <a:rPr lang="ru-RU" sz="1000" b="1" dirty="0">
                          <a:effectLst/>
                          <a:latin typeface="Arial" panose="020B0604020202020204" pitchFamily="34" charset="0"/>
                          <a:cs typeface="Arial" panose="020B0604020202020204" pitchFamily="34" charset="0"/>
                        </a:rPr>
                        <a:t>Изучение режима </a:t>
                      </a:r>
                      <a:r>
                        <a:rPr lang="ru-RU" sz="1000" b="1" dirty="0" err="1">
                          <a:effectLst/>
                          <a:latin typeface="Arial" panose="020B0604020202020204" pitchFamily="34" charset="0"/>
                          <a:cs typeface="Arial" panose="020B0604020202020204" pitchFamily="34" charset="0"/>
                        </a:rPr>
                        <a:t>взаимосвя</a:t>
                      </a:r>
                      <a:r>
                        <a:rPr lang="ru-RU" sz="1000" b="1" dirty="0">
                          <a:effectLst/>
                          <a:latin typeface="Arial" panose="020B0604020202020204" pitchFamily="34" charset="0"/>
                          <a:cs typeface="Arial" panose="020B0604020202020204" pitchFamily="34" charset="0"/>
                        </a:rPr>
                        <a:t>-</a:t>
                      </a:r>
                      <a:endParaRPr lang="ru-KZ" sz="1000" b="1" dirty="0">
                        <a:effectLst/>
                        <a:latin typeface="Arial" panose="020B0604020202020204" pitchFamily="34" charset="0"/>
                        <a:cs typeface="Arial" panose="020B0604020202020204" pitchFamily="34" charset="0"/>
                      </a:endParaRPr>
                    </a:p>
                    <a:p>
                      <a:r>
                        <a:rPr lang="ru-RU" sz="1000" b="1" dirty="0" err="1">
                          <a:effectLst/>
                          <a:latin typeface="Arial" panose="020B0604020202020204" pitchFamily="34" charset="0"/>
                          <a:cs typeface="Arial" panose="020B0604020202020204" pitchFamily="34" charset="0"/>
                        </a:rPr>
                        <a:t>зи</a:t>
                      </a:r>
                      <a:r>
                        <a:rPr lang="ru-RU" sz="1000" b="1" dirty="0">
                          <a:effectLst/>
                          <a:latin typeface="Arial" panose="020B0604020202020204" pitchFamily="34" charset="0"/>
                          <a:cs typeface="Arial" panose="020B0604020202020204" pitchFamily="34" charset="0"/>
                        </a:rPr>
                        <a:t> подземных и поверхностных</a:t>
                      </a:r>
                      <a:endParaRPr lang="ru-KZ" sz="1000" b="1" dirty="0">
                        <a:effectLst/>
                        <a:latin typeface="Arial" panose="020B0604020202020204" pitchFamily="34" charset="0"/>
                        <a:cs typeface="Arial" panose="020B0604020202020204" pitchFamily="34" charset="0"/>
                      </a:endParaRPr>
                    </a:p>
                    <a:p>
                      <a:r>
                        <a:rPr lang="ru-RU" sz="1000" b="1" dirty="0">
                          <a:effectLst/>
                          <a:latin typeface="Arial" panose="020B0604020202020204" pitchFamily="34" charset="0"/>
                          <a:cs typeface="Arial" panose="020B0604020202020204" pitchFamily="34" charset="0"/>
                        </a:rPr>
                        <a:t>вод в процессе длительной экс-</a:t>
                      </a:r>
                      <a:endParaRPr lang="ru-KZ" sz="1000" b="1" dirty="0">
                        <a:effectLst/>
                        <a:latin typeface="Arial" panose="020B0604020202020204" pitchFamily="34" charset="0"/>
                        <a:cs typeface="Arial" panose="020B0604020202020204" pitchFamily="34" charset="0"/>
                      </a:endParaRPr>
                    </a:p>
                    <a:p>
                      <a:r>
                        <a:rPr lang="ru-RU" sz="1000" b="1" dirty="0" err="1">
                          <a:effectLst/>
                          <a:latin typeface="Arial" panose="020B0604020202020204" pitchFamily="34" charset="0"/>
                          <a:cs typeface="Arial" panose="020B0604020202020204" pitchFamily="34" charset="0"/>
                        </a:rPr>
                        <a:t>плуатации</a:t>
                      </a:r>
                      <a:r>
                        <a:rPr lang="ru-RU" sz="1000" b="1" dirty="0">
                          <a:effectLst/>
                          <a:latin typeface="Arial" panose="020B0604020202020204" pitchFamily="34" charset="0"/>
                          <a:cs typeface="Arial" panose="020B0604020202020204" pitchFamily="34" charset="0"/>
                        </a:rPr>
                        <a:t>.   Изучение   режима</a:t>
                      </a:r>
                      <a:endParaRPr lang="ru-KZ" sz="1000" b="1" dirty="0">
                        <a:effectLst/>
                        <a:latin typeface="Arial" panose="020B0604020202020204" pitchFamily="34" charset="0"/>
                        <a:cs typeface="Arial" panose="020B0604020202020204" pitchFamily="34" charset="0"/>
                      </a:endParaRPr>
                    </a:p>
                    <a:p>
                      <a:r>
                        <a:rPr lang="ru-RU" sz="1000" b="1" dirty="0">
                          <a:effectLst/>
                          <a:latin typeface="Arial" panose="020B0604020202020204" pitchFamily="34" charset="0"/>
                          <a:cs typeface="Arial" panose="020B0604020202020204" pitchFamily="34" charset="0"/>
                        </a:rPr>
                        <a:t>поверхностного стока. </a:t>
                      </a:r>
                      <a:r>
                        <a:rPr lang="ru-RU" sz="1000" b="1" dirty="0" err="1">
                          <a:effectLst/>
                          <a:latin typeface="Arial" panose="020B0604020202020204" pitchFamily="34" charset="0"/>
                          <a:cs typeface="Arial" panose="020B0604020202020204" pitchFamily="34" charset="0"/>
                        </a:rPr>
                        <a:t>Иссле-дования</a:t>
                      </a:r>
                      <a:r>
                        <a:rPr lang="ru-RU" sz="1000" b="1" dirty="0">
                          <a:effectLst/>
                          <a:latin typeface="Arial" panose="020B0604020202020204" pitchFamily="34" charset="0"/>
                          <a:cs typeface="Arial" panose="020B0604020202020204" pitchFamily="34" charset="0"/>
                        </a:rPr>
                        <a:t> по охране подземных вод от    загрязнений.    Переоценка эксплуатационных запасов под­земных   вод, в том   числе   на флангах</a:t>
                      </a:r>
                      <a:endParaRPr lang="ru-KZ" sz="1000" b="1" dirty="0">
                        <a:effectLst/>
                        <a:latin typeface="Arial" panose="020B0604020202020204" pitchFamily="34" charset="0"/>
                        <a:ea typeface="Times New Roman" panose="02020603050405020304" pitchFamily="18" charset="0"/>
                        <a:cs typeface="Arial" panose="020B0604020202020204" pitchFamily="34" charset="0"/>
                      </a:endParaRPr>
                    </a:p>
                  </a:txBody>
                  <a:tcPr marL="23546" marR="23546" marT="0" marB="0"/>
                </a:tc>
                <a:extLst>
                  <a:ext uri="{0D108BD9-81ED-4DB2-BD59-A6C34878D82A}">
                    <a16:rowId xmlns:a16="http://schemas.microsoft.com/office/drawing/2014/main" val="1763673350"/>
                  </a:ext>
                </a:extLst>
              </a:tr>
              <a:tr h="2248451">
                <a:tc>
                  <a:txBody>
                    <a:bodyPr/>
                    <a:lstStyle/>
                    <a:p>
                      <a:r>
                        <a:rPr lang="ru-RU" sz="1000" b="1">
                          <a:effectLst/>
                          <a:latin typeface="Arial" panose="020B0604020202020204" pitchFamily="34" charset="0"/>
                          <a:cs typeface="Arial" panose="020B0604020202020204" pitchFamily="34" charset="0"/>
                        </a:rPr>
                        <a:t>Фильтраци-</a:t>
                      </a:r>
                      <a:endParaRPr lang="ru-KZ" sz="1000" b="1">
                        <a:effectLst/>
                        <a:latin typeface="Arial" panose="020B0604020202020204" pitchFamily="34" charset="0"/>
                        <a:cs typeface="Arial" panose="020B0604020202020204" pitchFamily="34" charset="0"/>
                      </a:endParaRPr>
                    </a:p>
                    <a:p>
                      <a:r>
                        <a:rPr lang="ru-RU" sz="1000" b="1">
                          <a:effectLst/>
                          <a:latin typeface="Arial" panose="020B0604020202020204" pitchFamily="34" charset="0"/>
                          <a:cs typeface="Arial" panose="020B0604020202020204" pitchFamily="34" charset="0"/>
                        </a:rPr>
                        <a:t>онные   (водозаборы в области</a:t>
                      </a:r>
                      <a:endParaRPr lang="ru-KZ" sz="1000" b="1">
                        <a:effectLst/>
                        <a:latin typeface="Arial" panose="020B0604020202020204" pitchFamily="34" charset="0"/>
                        <a:cs typeface="Arial" panose="020B0604020202020204" pitchFamily="34" charset="0"/>
                      </a:endParaRPr>
                    </a:p>
                    <a:p>
                      <a:r>
                        <a:rPr lang="ru-RU" sz="1000" b="1">
                          <a:effectLst/>
                          <a:latin typeface="Arial" panose="020B0604020202020204" pitchFamily="34" charset="0"/>
                          <a:cs typeface="Arial" panose="020B0604020202020204" pitchFamily="34" charset="0"/>
                        </a:rPr>
                        <a:t>стока   под-земных вод)</a:t>
                      </a:r>
                      <a:endParaRPr lang="ru-KZ" sz="1000" b="1">
                        <a:effectLst/>
                        <a:latin typeface="Arial" panose="020B0604020202020204" pitchFamily="34" charset="0"/>
                        <a:ea typeface="Times New Roman" panose="02020603050405020304" pitchFamily="18" charset="0"/>
                        <a:cs typeface="Arial" panose="020B0604020202020204" pitchFamily="34" charset="0"/>
                      </a:endParaRPr>
                    </a:p>
                  </a:txBody>
                  <a:tcPr marL="23546" marR="23546" marT="0" marB="0"/>
                </a:tc>
                <a:tc>
                  <a:txBody>
                    <a:bodyPr/>
                    <a:lstStyle/>
                    <a:p>
                      <a:r>
                        <a:rPr lang="ru-RU" sz="1000" b="1" dirty="0">
                          <a:effectLst/>
                          <a:latin typeface="Arial" panose="020B0604020202020204" pitchFamily="34" charset="0"/>
                          <a:cs typeface="Arial" panose="020B0604020202020204" pitchFamily="34" charset="0"/>
                        </a:rPr>
                        <a:t>Одноярусные</a:t>
                      </a:r>
                      <a:endParaRPr lang="ru-KZ" sz="1000" b="1" dirty="0">
                        <a:effectLst/>
                        <a:latin typeface="Arial" panose="020B0604020202020204" pitchFamily="34" charset="0"/>
                        <a:cs typeface="Arial" panose="020B0604020202020204" pitchFamily="34" charset="0"/>
                      </a:endParaRPr>
                    </a:p>
                    <a:p>
                      <a:r>
                        <a:rPr lang="ru-RU" sz="1000" b="1" dirty="0">
                          <a:effectLst/>
                          <a:latin typeface="Arial" panose="020B0604020202020204" pitchFamily="34" charset="0"/>
                          <a:cs typeface="Arial" panose="020B0604020202020204" pitchFamily="34" charset="0"/>
                        </a:rPr>
                        <a:t>(линейные   или контурные).</a:t>
                      </a:r>
                      <a:endParaRPr lang="ru-KZ" sz="1000" b="1" dirty="0">
                        <a:effectLst/>
                        <a:latin typeface="Arial" panose="020B0604020202020204" pitchFamily="34" charset="0"/>
                        <a:cs typeface="Arial" panose="020B0604020202020204" pitchFamily="34" charset="0"/>
                      </a:endParaRPr>
                    </a:p>
                    <a:p>
                      <a:r>
                        <a:rPr lang="ru-RU" sz="1000" b="1" dirty="0">
                          <a:effectLst/>
                          <a:latin typeface="Arial" panose="020B0604020202020204" pitchFamily="34" charset="0"/>
                          <a:cs typeface="Arial" panose="020B0604020202020204" pitchFamily="34" charset="0"/>
                        </a:rPr>
                        <a:t>Многоярусные (одиночные или</a:t>
                      </a:r>
                      <a:endParaRPr lang="ru-KZ" sz="1000" b="1" dirty="0">
                        <a:effectLst/>
                        <a:latin typeface="Arial" panose="020B0604020202020204" pitchFamily="34" charset="0"/>
                        <a:cs typeface="Arial" panose="020B0604020202020204" pitchFamily="34" charset="0"/>
                      </a:endParaRPr>
                    </a:p>
                    <a:p>
                      <a:r>
                        <a:rPr lang="ru-RU" sz="1000" b="1" dirty="0">
                          <a:effectLst/>
                          <a:latin typeface="Arial" panose="020B0604020202020204" pitchFamily="34" charset="0"/>
                          <a:cs typeface="Arial" panose="020B0604020202020204" pitchFamily="34" charset="0"/>
                        </a:rPr>
                        <a:t>групповые).</a:t>
                      </a:r>
                      <a:endParaRPr lang="ru-KZ" sz="1000" b="1" dirty="0">
                        <a:effectLst/>
                        <a:latin typeface="Arial" panose="020B0604020202020204" pitchFamily="34" charset="0"/>
                        <a:cs typeface="Arial" panose="020B0604020202020204" pitchFamily="34" charset="0"/>
                      </a:endParaRPr>
                    </a:p>
                    <a:p>
                      <a:r>
                        <a:rPr lang="ru-RU" sz="1000" b="1" dirty="0">
                          <a:effectLst/>
                          <a:latin typeface="Arial" panose="020B0604020202020204" pitchFamily="34" charset="0"/>
                          <a:cs typeface="Arial" panose="020B0604020202020204" pitchFamily="34" charset="0"/>
                        </a:rPr>
                        <a:t>Многозабойные ярусные</a:t>
                      </a:r>
                      <a:endParaRPr lang="ru-KZ" sz="1000" b="1" dirty="0">
                        <a:effectLst/>
                        <a:latin typeface="Arial" panose="020B0604020202020204" pitchFamily="34" charset="0"/>
                        <a:ea typeface="Times New Roman" panose="02020603050405020304" pitchFamily="18" charset="0"/>
                        <a:cs typeface="Arial" panose="020B0604020202020204" pitchFamily="34" charset="0"/>
                      </a:endParaRPr>
                    </a:p>
                  </a:txBody>
                  <a:tcPr marL="23546" marR="23546" marT="0" marB="0"/>
                </a:tc>
                <a:tc>
                  <a:txBody>
                    <a:bodyPr/>
                    <a:lstStyle/>
                    <a:p>
                      <a:r>
                        <a:rPr lang="ru-RU" sz="1000" b="1">
                          <a:effectLst/>
                          <a:latin typeface="Arial" panose="020B0604020202020204" pitchFamily="34" charset="0"/>
                          <a:cs typeface="Arial" panose="020B0604020202020204" pitchFamily="34" charset="0"/>
                        </a:rPr>
                        <a:t>В области стока подземных вод, на</a:t>
                      </a:r>
                      <a:endParaRPr lang="ru-KZ" sz="1000" b="1">
                        <a:effectLst/>
                        <a:latin typeface="Arial" panose="020B0604020202020204" pitchFamily="34" charset="0"/>
                        <a:cs typeface="Arial" panose="020B0604020202020204" pitchFamily="34" charset="0"/>
                      </a:endParaRPr>
                    </a:p>
                    <a:p>
                      <a:r>
                        <a:rPr lang="ru-RU" sz="1000" b="1">
                          <a:effectLst/>
                          <a:latin typeface="Arial" panose="020B0604020202020204" pitchFamily="34" charset="0"/>
                          <a:cs typeface="Arial" panose="020B0604020202020204" pitchFamily="34" charset="0"/>
                        </a:rPr>
                        <a:t>участках,   где   водоносные горизонты обладают высокими фильтрационными   свойствами: </a:t>
                      </a:r>
                      <a:endParaRPr lang="ru-KZ" sz="1000" b="1">
                        <a:effectLst/>
                        <a:latin typeface="Arial" panose="020B0604020202020204" pitchFamily="34" charset="0"/>
                        <a:cs typeface="Arial" panose="020B0604020202020204" pitchFamily="34" charset="0"/>
                      </a:endParaRPr>
                    </a:p>
                    <a:p>
                      <a:r>
                        <a:rPr lang="ru-RU" sz="1000" b="1">
                          <a:effectLst/>
                          <a:latin typeface="Arial" panose="020B0604020202020204" pitchFamily="34" charset="0"/>
                          <a:cs typeface="Arial" panose="020B0604020202020204" pitchFamily="34" charset="0"/>
                        </a:rPr>
                        <a:t>1)   многоярусные, где  мощность  водоносного горизонта      более     80-100м; 2) многозабойные на площади месторождений трещинно-карстовых   вод карбонатных     по­род;  3)ярусные  -  в сложных гидрохимических условиях</a:t>
                      </a:r>
                      <a:endParaRPr lang="ru-KZ" sz="1000" b="1">
                        <a:effectLst/>
                        <a:latin typeface="Arial" panose="020B0604020202020204" pitchFamily="34" charset="0"/>
                        <a:ea typeface="Times New Roman" panose="02020603050405020304" pitchFamily="18" charset="0"/>
                        <a:cs typeface="Arial" panose="020B0604020202020204" pitchFamily="34" charset="0"/>
                      </a:endParaRPr>
                    </a:p>
                  </a:txBody>
                  <a:tcPr marL="23546" marR="23546" marT="0" marB="0"/>
                </a:tc>
                <a:tc>
                  <a:txBody>
                    <a:bodyPr/>
                    <a:lstStyle/>
                    <a:p>
                      <a:r>
                        <a:rPr lang="ru-RU" sz="1000" b="1" dirty="0">
                          <a:effectLst/>
                          <a:latin typeface="Arial" panose="020B0604020202020204" pitchFamily="34" charset="0"/>
                          <a:cs typeface="Arial" panose="020B0604020202020204" pitchFamily="34" charset="0"/>
                        </a:rPr>
                        <a:t>Изучение    режима    уровня</a:t>
                      </a:r>
                      <a:endParaRPr lang="ru-KZ" sz="1000" b="1" dirty="0">
                        <a:effectLst/>
                        <a:latin typeface="Arial" panose="020B0604020202020204" pitchFamily="34" charset="0"/>
                        <a:cs typeface="Arial" panose="020B0604020202020204" pitchFamily="34" charset="0"/>
                      </a:endParaRPr>
                    </a:p>
                    <a:p>
                      <a:r>
                        <a:rPr lang="ru-RU" sz="1000" b="1" dirty="0">
                          <a:effectLst/>
                          <a:latin typeface="Arial" panose="020B0604020202020204" pitchFamily="34" charset="0"/>
                          <a:cs typeface="Arial" panose="020B0604020202020204" pitchFamily="34" charset="0"/>
                        </a:rPr>
                        <a:t>подземных вод, площади рас-</a:t>
                      </a:r>
                      <a:endParaRPr lang="ru-KZ" sz="1000" b="1" dirty="0">
                        <a:effectLst/>
                        <a:latin typeface="Arial" panose="020B0604020202020204" pitchFamily="34" charset="0"/>
                        <a:cs typeface="Arial" panose="020B0604020202020204" pitchFamily="34" charset="0"/>
                      </a:endParaRPr>
                    </a:p>
                    <a:p>
                      <a:r>
                        <a:rPr lang="ru-RU" sz="1000" b="1" dirty="0" err="1">
                          <a:effectLst/>
                          <a:latin typeface="Arial" panose="020B0604020202020204" pitchFamily="34" charset="0"/>
                          <a:cs typeface="Arial" panose="020B0604020202020204" pitchFamily="34" charset="0"/>
                        </a:rPr>
                        <a:t>пространения</a:t>
                      </a:r>
                      <a:r>
                        <a:rPr lang="ru-RU" sz="1000" b="1" dirty="0">
                          <a:effectLst/>
                          <a:latin typeface="Arial" panose="020B0604020202020204" pitchFamily="34" charset="0"/>
                          <a:cs typeface="Arial" panose="020B0604020202020204" pitchFamily="34" charset="0"/>
                        </a:rPr>
                        <a:t>      депрессионной воронки     и     фильтрационных свойств водоносного горизонта по площади. Исследования по охране  подземных   вод от загрязнений и истощения. Переоценка эксплуатационных запасов подземных вод на участке водозабора и прилегающих площадях</a:t>
                      </a:r>
                      <a:endParaRPr lang="ru-KZ" sz="1000" b="1" dirty="0">
                        <a:effectLst/>
                        <a:latin typeface="Arial" panose="020B0604020202020204" pitchFamily="34" charset="0"/>
                        <a:cs typeface="Arial" panose="020B0604020202020204" pitchFamily="34" charset="0"/>
                      </a:endParaRPr>
                    </a:p>
                    <a:p>
                      <a:r>
                        <a:rPr lang="ru-RU" sz="1000" b="1" dirty="0">
                          <a:effectLst/>
                          <a:latin typeface="Arial" panose="020B0604020202020204" pitchFamily="34" charset="0"/>
                          <a:cs typeface="Arial" panose="020B0604020202020204" pitchFamily="34" charset="0"/>
                        </a:rPr>
                        <a:t> </a:t>
                      </a:r>
                      <a:endParaRPr lang="ru-KZ" sz="1000" b="1" dirty="0">
                        <a:effectLst/>
                        <a:latin typeface="Arial" panose="020B0604020202020204" pitchFamily="34" charset="0"/>
                        <a:ea typeface="Times New Roman" panose="02020603050405020304" pitchFamily="18" charset="0"/>
                        <a:cs typeface="Arial" panose="020B0604020202020204" pitchFamily="34" charset="0"/>
                      </a:endParaRPr>
                    </a:p>
                  </a:txBody>
                  <a:tcPr marL="23546" marR="23546" marT="0" marB="0"/>
                </a:tc>
                <a:extLst>
                  <a:ext uri="{0D108BD9-81ED-4DB2-BD59-A6C34878D82A}">
                    <a16:rowId xmlns:a16="http://schemas.microsoft.com/office/drawing/2014/main" val="2389207999"/>
                  </a:ext>
                </a:extLst>
              </a:tr>
            </a:tbl>
          </a:graphicData>
        </a:graphic>
      </p:graphicFrame>
    </p:spTree>
    <p:extLst>
      <p:ext uri="{BB962C8B-B14F-4D97-AF65-F5344CB8AC3E}">
        <p14:creationId xmlns:p14="http://schemas.microsoft.com/office/powerpoint/2010/main" val="3275423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B57CFC7-BEA1-41A1-896F-74B909F4A179}"/>
              </a:ext>
            </a:extLst>
          </p:cNvPr>
          <p:cNvSpPr txBox="1"/>
          <p:nvPr/>
        </p:nvSpPr>
        <p:spPr>
          <a:xfrm>
            <a:off x="711883" y="820520"/>
            <a:ext cx="7910480" cy="5324535"/>
          </a:xfrm>
          <a:prstGeom prst="rect">
            <a:avLst/>
          </a:prstGeom>
          <a:noFill/>
        </p:spPr>
        <p:txBody>
          <a:bodyPr wrap="square">
            <a:spAutoFit/>
          </a:bodyPr>
          <a:lstStyle/>
          <a:p>
            <a:r>
              <a:rPr lang="ru-RU" sz="2000" b="1" dirty="0">
                <a:solidFill>
                  <a:srgbClr val="FF0000"/>
                </a:solidFill>
              </a:rPr>
              <a:t>Наиболее производительными при прочих равных гидрогеологических условиях являются водозаборы первой группы, дебит которых формируется преимущественно за счет береговой (или донной) инфильтрации поверхностных вод, искусственно привлекаемых при эксплуатации (метод наведенной или вызванной инфильтрации). </a:t>
            </a:r>
            <a:r>
              <a:rPr lang="ru-RU" sz="2000" b="1" dirty="0"/>
              <a:t>Поверхностные воды реки или водоема играют в данном случае роль области питания или зоны постоянного напора. Следовательно, водозаборные скважины на участке каптажа будут работать в условиях фильтрации потока. В меньшей степени при работе инфильтрационных водозаборов привлекаются естественные ресурсы, сформированные непосредственно в толще водоносного горизонта.</a:t>
            </a:r>
          </a:p>
          <a:p>
            <a:r>
              <a:rPr lang="ru-RU" sz="2000" b="1" dirty="0"/>
              <a:t>Такие гидрогеологические условия участка водозабора четко определяют основные задачи исследований при длительной эксплуатации подземных вод. </a:t>
            </a:r>
            <a:r>
              <a:rPr lang="ru-RU" sz="2000" b="1" dirty="0">
                <a:solidFill>
                  <a:srgbClr val="FF0000"/>
                </a:solidFill>
              </a:rPr>
              <a:t>Решающим при изучении инфильтрационных водозаборов является режим взаимосвязи поверхностных и подземных вод. </a:t>
            </a:r>
          </a:p>
        </p:txBody>
      </p:sp>
    </p:spTree>
    <p:extLst>
      <p:ext uri="{BB962C8B-B14F-4D97-AF65-F5344CB8AC3E}">
        <p14:creationId xmlns:p14="http://schemas.microsoft.com/office/powerpoint/2010/main" val="1664103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2B7564-AB04-43EC-81C0-D0D04B71B39C}"/>
              </a:ext>
            </a:extLst>
          </p:cNvPr>
          <p:cNvSpPr txBox="1"/>
          <p:nvPr/>
        </p:nvSpPr>
        <p:spPr>
          <a:xfrm>
            <a:off x="846893" y="921361"/>
            <a:ext cx="7867522" cy="5078313"/>
          </a:xfrm>
          <a:prstGeom prst="rect">
            <a:avLst/>
          </a:prstGeom>
          <a:noFill/>
        </p:spPr>
        <p:txBody>
          <a:bodyPr wrap="square">
            <a:spAutoFit/>
          </a:bodyPr>
          <a:lstStyle/>
          <a:p>
            <a:r>
              <a:rPr lang="ru-RU" b="1" dirty="0">
                <a:latin typeface="Arial" panose="020B0604020202020204" pitchFamily="34" charset="0"/>
                <a:cs typeface="Arial" panose="020B0604020202020204" pitchFamily="34" charset="0"/>
              </a:rPr>
              <a:t>Инфильтрационные водозаборы имеют один существенный недостаток - на площади их влияния всегда </a:t>
            </a:r>
            <a:r>
              <a:rPr lang="ru-RU" b="1" dirty="0">
                <a:solidFill>
                  <a:srgbClr val="FF0000"/>
                </a:solidFill>
                <a:latin typeface="Arial" panose="020B0604020202020204" pitchFamily="34" charset="0"/>
                <a:cs typeface="Arial" panose="020B0604020202020204" pitchFamily="34" charset="0"/>
              </a:rPr>
              <a:t>проявляются в той или иной степени процессы </a:t>
            </a:r>
            <a:r>
              <a:rPr lang="ru-RU" b="1" dirty="0" err="1">
                <a:solidFill>
                  <a:srgbClr val="FF0000"/>
                </a:solidFill>
                <a:latin typeface="Arial" panose="020B0604020202020204" pitchFamily="34" charset="0"/>
                <a:cs typeface="Arial" panose="020B0604020202020204" pitchFamily="34" charset="0"/>
              </a:rPr>
              <a:t>кольматации</a:t>
            </a:r>
            <a:r>
              <a:rPr lang="ru-RU" b="1" dirty="0">
                <a:solidFill>
                  <a:srgbClr val="FF0000"/>
                </a:solidFill>
                <a:latin typeface="Arial" panose="020B0604020202020204" pitchFamily="34" charset="0"/>
                <a:cs typeface="Arial" panose="020B0604020202020204" pitchFamily="34" charset="0"/>
              </a:rPr>
              <a:t> пород в русловой части реки.</a:t>
            </a:r>
            <a:r>
              <a:rPr lang="ru-RU" b="1" dirty="0">
                <a:latin typeface="Arial" panose="020B0604020202020204" pitchFamily="34" charset="0"/>
                <a:cs typeface="Arial" panose="020B0604020202020204" pitchFamily="34" charset="0"/>
              </a:rPr>
              <a:t> В результате этих процессов ухудшаются фильтрационные свойства русловых отложений и водозаборные скважины   при  заданном   понижении   уровня могут постепенно снижать свои эксплуатационные дебиты.</a:t>
            </a:r>
          </a:p>
          <a:p>
            <a:r>
              <a:rPr lang="ru-RU" b="1" dirty="0">
                <a:latin typeface="Arial" panose="020B0604020202020204" pitchFamily="34" charset="0"/>
                <a:cs typeface="Arial" panose="020B0604020202020204" pitchFamily="34" charset="0"/>
              </a:rPr>
              <a:t>Именно поэтому </a:t>
            </a:r>
            <a:r>
              <a:rPr lang="ru-RU" b="1" dirty="0">
                <a:solidFill>
                  <a:srgbClr val="FF0000"/>
                </a:solidFill>
                <a:latin typeface="Arial" panose="020B0604020202020204" pitchFamily="34" charset="0"/>
                <a:cs typeface="Arial" panose="020B0604020202020204" pitchFamily="34" charset="0"/>
              </a:rPr>
              <a:t>комплекс детальных исследований при эксплуатационной разведке должен быть направлен  главным образом на изучение  изменяющихся во времени условий  гидравлической связи поверхностных и подземных вод.</a:t>
            </a:r>
          </a:p>
          <a:p>
            <a:r>
              <a:rPr lang="ru-RU" b="1" dirty="0">
                <a:latin typeface="Arial" panose="020B0604020202020204" pitchFamily="34" charset="0"/>
                <a:cs typeface="Arial" panose="020B0604020202020204" pitchFamily="34" charset="0"/>
              </a:rPr>
              <a:t>Большое значение для правильной оценки режима эксплуатации  инфильтрационных водозаборов имеют также донные исследования, характеризующие гидрогеологический режим стока реки (особенно на малых реках), режим твердого стока и санитарно-бактериологическое </a:t>
            </a:r>
            <a:r>
              <a:rPr lang="ru-RU" b="1" dirty="0">
                <a:solidFill>
                  <a:srgbClr val="FF0000"/>
                </a:solidFill>
                <a:latin typeface="Arial" panose="020B0604020202020204" pitchFamily="34" charset="0"/>
                <a:cs typeface="Arial" panose="020B0604020202020204" pitchFamily="34" charset="0"/>
              </a:rPr>
              <a:t>состояние  поверхностных вод, </a:t>
            </a:r>
            <a:r>
              <a:rPr lang="ru-RU" b="1" dirty="0">
                <a:latin typeface="Arial" panose="020B0604020202020204" pitchFamily="34" charset="0"/>
                <a:cs typeface="Arial" panose="020B0604020202020204" pitchFamily="34" charset="0"/>
              </a:rPr>
              <a:t>загрязнение которых может сказаться на ухудшении качества подземных вод.  </a:t>
            </a:r>
          </a:p>
        </p:txBody>
      </p:sp>
    </p:spTree>
    <p:extLst>
      <p:ext uri="{BB962C8B-B14F-4D97-AF65-F5344CB8AC3E}">
        <p14:creationId xmlns:p14="http://schemas.microsoft.com/office/powerpoint/2010/main" val="2845912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1234EF-B65A-4B77-9241-253BB34ED949}"/>
              </a:ext>
            </a:extLst>
          </p:cNvPr>
          <p:cNvSpPr txBox="1"/>
          <p:nvPr/>
        </p:nvSpPr>
        <p:spPr>
          <a:xfrm>
            <a:off x="662787" y="1166842"/>
            <a:ext cx="8014808" cy="4524315"/>
          </a:xfrm>
          <a:prstGeom prst="rect">
            <a:avLst/>
          </a:prstGeom>
          <a:noFill/>
        </p:spPr>
        <p:txBody>
          <a:bodyPr wrap="square">
            <a:spAutoFit/>
          </a:bodyPr>
          <a:lstStyle/>
          <a:p>
            <a:r>
              <a:rPr lang="ru-RU" b="1" dirty="0">
                <a:latin typeface="Arial" panose="020B0604020202020204" pitchFamily="34" charset="0"/>
                <a:cs typeface="Arial" panose="020B0604020202020204" pitchFamily="34" charset="0"/>
              </a:rPr>
              <a:t>В гидрогеологическом отношении водозаборные сооружения второй группы располагаются в области стока подземных вод, т. е. заведомо </a:t>
            </a:r>
            <a:r>
              <a:rPr lang="ru-RU" b="1" dirty="0">
                <a:solidFill>
                  <a:srgbClr val="FF0000"/>
                </a:solidFill>
                <a:latin typeface="Arial" panose="020B0604020202020204" pitchFamily="34" charset="0"/>
                <a:cs typeface="Arial" panose="020B0604020202020204" pitchFamily="34" charset="0"/>
              </a:rPr>
              <a:t>за пределами активного дренирующего влияние рек</a:t>
            </a:r>
            <a:r>
              <a:rPr lang="ru-RU" b="1" dirty="0">
                <a:latin typeface="Arial" panose="020B0604020202020204" pitchFamily="34" charset="0"/>
                <a:cs typeface="Arial" panose="020B0604020202020204" pitchFamily="34" charset="0"/>
              </a:rPr>
              <a:t>, при эксплуатации которых исключается привлечение поверхностных вод.</a:t>
            </a:r>
          </a:p>
          <a:p>
            <a:r>
              <a:rPr lang="ru-RU" b="1" dirty="0">
                <a:latin typeface="Arial" panose="020B0604020202020204" pitchFamily="34" charset="0"/>
                <a:cs typeface="Arial" panose="020B0604020202020204" pitchFamily="34" charset="0"/>
              </a:rPr>
              <a:t>В таких гидрогеологических условиях эксплуатационные дебиты скважин на водозаборах второй группы  будут формироваться за счет использования естественных ресурсов  подземных вод, накопленных в толще продуктивного  водоносного  горизонта, а также в смежных  горизонтах. В значительно меньшей степени дебиты скважин могут формироваться за счет привлечения в процессе длительной эксплуатации дополнительных запасов. При взаимодействии между водоносными горизонтами на некоторых  месторождениях подземных вод привлечение дополнительных запасов в процессе эксплуатации может быть полностью исключено.</a:t>
            </a:r>
          </a:p>
        </p:txBody>
      </p:sp>
    </p:spTree>
    <p:extLst>
      <p:ext uri="{BB962C8B-B14F-4D97-AF65-F5344CB8AC3E}">
        <p14:creationId xmlns:p14="http://schemas.microsoft.com/office/powerpoint/2010/main" val="637869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A629143-C84D-4189-B26B-2C78F918ED88}"/>
              </a:ext>
            </a:extLst>
          </p:cNvPr>
          <p:cNvSpPr txBox="1"/>
          <p:nvPr/>
        </p:nvSpPr>
        <p:spPr>
          <a:xfrm>
            <a:off x="797799" y="1583875"/>
            <a:ext cx="7781605" cy="3170099"/>
          </a:xfrm>
          <a:prstGeom prst="rect">
            <a:avLst/>
          </a:prstGeom>
          <a:noFill/>
        </p:spPr>
        <p:txBody>
          <a:bodyPr wrap="square">
            <a:spAutoFit/>
          </a:bodyPr>
          <a:lstStyle/>
          <a:p>
            <a:r>
              <a:rPr lang="ru-RU" sz="2000" b="1" dirty="0">
                <a:latin typeface="Arial" panose="020B0604020202020204" pitchFamily="34" charset="0"/>
                <a:cs typeface="Arial" panose="020B0604020202020204" pitchFamily="34" charset="0"/>
              </a:rPr>
              <a:t>Режим работы водозаборных скважин в таких гидрогеологических условиях может характеризоваться </a:t>
            </a:r>
            <a:r>
              <a:rPr lang="ru-RU" sz="2000" b="1" dirty="0">
                <a:solidFill>
                  <a:srgbClr val="FF0000"/>
                </a:solidFill>
                <a:latin typeface="Arial" panose="020B0604020202020204" pitchFamily="34" charset="0"/>
                <a:cs typeface="Arial" panose="020B0604020202020204" pitchFamily="34" charset="0"/>
              </a:rPr>
              <a:t>нестационарной фильтрацией потока</a:t>
            </a:r>
            <a:r>
              <a:rPr lang="ru-RU" sz="2000" b="1" dirty="0">
                <a:latin typeface="Arial" panose="020B0604020202020204" pitchFamily="34" charset="0"/>
                <a:cs typeface="Arial" panose="020B0604020202020204" pitchFamily="34" charset="0"/>
              </a:rPr>
              <a:t>. Это оказывает свое влияние на методику режима подземных вод при длительной эксплуатации водозабора. На водозаборах второй группы при эксплуатации напорных вод артезианских бассейнов  особенно глубоких  горизонтов  </a:t>
            </a:r>
            <a:r>
              <a:rPr lang="ru-RU" sz="2000" b="1" dirty="0">
                <a:solidFill>
                  <a:srgbClr val="FF0000"/>
                </a:solidFill>
                <a:latin typeface="Arial" panose="020B0604020202020204" pitchFamily="34" charset="0"/>
                <a:cs typeface="Arial" panose="020B0604020202020204" pitchFamily="34" charset="0"/>
              </a:rPr>
              <a:t>значительно реже возникает необходимость проведения стационарных наблюдений по охране подземных вод от загрязнений.</a:t>
            </a:r>
          </a:p>
        </p:txBody>
      </p:sp>
    </p:spTree>
    <p:extLst>
      <p:ext uri="{BB962C8B-B14F-4D97-AF65-F5344CB8AC3E}">
        <p14:creationId xmlns:p14="http://schemas.microsoft.com/office/powerpoint/2010/main" val="1692255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68AF2A-A3F4-476B-94EC-0B6E8E902D6E}"/>
              </a:ext>
            </a:extLst>
          </p:cNvPr>
          <p:cNvSpPr txBox="1"/>
          <p:nvPr/>
        </p:nvSpPr>
        <p:spPr>
          <a:xfrm>
            <a:off x="300708" y="655802"/>
            <a:ext cx="8456666" cy="5632311"/>
          </a:xfrm>
          <a:prstGeom prst="rect">
            <a:avLst/>
          </a:prstGeom>
          <a:noFill/>
        </p:spPr>
        <p:txBody>
          <a:bodyPr wrap="square">
            <a:spAutoFit/>
          </a:bodyPr>
          <a:lstStyle/>
          <a:p>
            <a:r>
              <a:rPr lang="ru-RU" sz="2000" b="1" dirty="0">
                <a:solidFill>
                  <a:srgbClr val="FF0000"/>
                </a:solidFill>
                <a:latin typeface="Arial" panose="020B0604020202020204" pitchFamily="34" charset="0"/>
                <a:cs typeface="Arial" panose="020B0604020202020204" pitchFamily="34" charset="0"/>
              </a:rPr>
              <a:t>Назначение эксплуатационной разведки</a:t>
            </a:r>
            <a:r>
              <a:rPr lang="ru-RU" sz="2000" b="1" dirty="0">
                <a:latin typeface="Arial" panose="020B0604020202020204" pitchFamily="34" charset="0"/>
                <a:cs typeface="Arial" panose="020B0604020202020204" pitchFamily="34" charset="0"/>
              </a:rPr>
              <a:t>. </a:t>
            </a:r>
          </a:p>
          <a:p>
            <a:r>
              <a:rPr lang="ru-RU" sz="2000" b="1" dirty="0">
                <a:latin typeface="Arial" panose="020B0604020202020204" pitchFamily="34" charset="0"/>
                <a:cs typeface="Arial" panose="020B0604020202020204" pitchFamily="34" charset="0"/>
              </a:rPr>
              <a:t>В настоящее время, несмотря на интенсивное использование в народном хозяйстве подземных вод, теория и методы их эксплуатации разработаны слабо. В практике разведки и эксплуатации подземных вод обнаруживается, таким образом, некоторый пробел.</a:t>
            </a:r>
          </a:p>
          <a:p>
            <a:r>
              <a:rPr lang="ru-RU" sz="2000" b="1" dirty="0">
                <a:latin typeface="Arial" panose="020B0604020202020204" pitchFamily="34" charset="0"/>
                <a:cs typeface="Arial" panose="020B0604020202020204" pitchFamily="34" charset="0"/>
              </a:rPr>
              <a:t>Многолетние  гидрогеологические данные по режиму работы некоторых водозаборных сооружений слабо  используются для сравнительного анализа результатов разведки и эксплуатации подземных вод, переоценки запасов, а также для решения ряда теоретических задач в области динамики подземных вод.</a:t>
            </a:r>
          </a:p>
          <a:p>
            <a:r>
              <a:rPr lang="ru-RU" sz="2000" b="1" dirty="0">
                <a:latin typeface="Arial" panose="020B0604020202020204" pitchFamily="34" charset="0"/>
                <a:cs typeface="Arial" panose="020B0604020202020204" pitchFamily="34" charset="0"/>
              </a:rPr>
              <a:t>Участки  водозаборных сооружений следует рассматривать как природные лаборатории, где гидрогеолог имеет возможность по данным натурных исследований и анализа собранных материалов творчески подходить в разработке теоретических и прикладных вопросов, связанных с оценкой рациональных условий эксплуатации подземных вод и совершенствования методов их разведки.</a:t>
            </a:r>
          </a:p>
        </p:txBody>
      </p:sp>
    </p:spTree>
    <p:extLst>
      <p:ext uri="{BB962C8B-B14F-4D97-AF65-F5344CB8AC3E}">
        <p14:creationId xmlns:p14="http://schemas.microsoft.com/office/powerpoint/2010/main" val="2438374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EF292E-7C5D-4114-BA7B-029161202B98}"/>
              </a:ext>
            </a:extLst>
          </p:cNvPr>
          <p:cNvSpPr txBox="1"/>
          <p:nvPr/>
        </p:nvSpPr>
        <p:spPr>
          <a:xfrm>
            <a:off x="527774" y="277253"/>
            <a:ext cx="8088451" cy="6186309"/>
          </a:xfrm>
          <a:prstGeom prst="rect">
            <a:avLst/>
          </a:prstGeom>
          <a:noFill/>
        </p:spPr>
        <p:txBody>
          <a:bodyPr wrap="square">
            <a:spAutoFit/>
          </a:bodyPr>
          <a:lstStyle/>
          <a:p>
            <a:r>
              <a:rPr lang="ru-RU" b="1" dirty="0">
                <a:latin typeface="Arial" panose="020B0604020202020204" pitchFamily="34" charset="0"/>
                <a:cs typeface="Arial" panose="020B0604020202020204" pitchFamily="34" charset="0"/>
              </a:rPr>
              <a:t>Вместе с тем по результатам хорошо организованных длительных режимных наблюдений на водозаборах могут быть накоплены </a:t>
            </a:r>
            <a:r>
              <a:rPr lang="ru-RU" b="1" dirty="0">
                <a:solidFill>
                  <a:srgbClr val="FF0000"/>
                </a:solidFill>
                <a:latin typeface="Arial" panose="020B0604020202020204" pitchFamily="34" charset="0"/>
                <a:cs typeface="Arial" panose="020B0604020202020204" pitchFamily="34" charset="0"/>
              </a:rPr>
              <a:t>опыт и навыки для использования его в проектировании и строительстве </a:t>
            </a:r>
            <a:r>
              <a:rPr lang="ru-RU" b="1" dirty="0" err="1">
                <a:solidFill>
                  <a:srgbClr val="FF0000"/>
                </a:solidFill>
                <a:latin typeface="Arial" panose="020B0604020202020204" pitchFamily="34" charset="0"/>
                <a:cs typeface="Arial" panose="020B0604020202020204" pitchFamily="34" charset="0"/>
              </a:rPr>
              <a:t>каптажных</a:t>
            </a:r>
            <a:r>
              <a:rPr lang="ru-RU" b="1" dirty="0">
                <a:solidFill>
                  <a:srgbClr val="FF0000"/>
                </a:solidFill>
                <a:latin typeface="Arial" panose="020B0604020202020204" pitchFamily="34" charset="0"/>
                <a:cs typeface="Arial" panose="020B0604020202020204" pitchFamily="34" charset="0"/>
              </a:rPr>
              <a:t> сооружений, в выборе наиболее рациональных конструкций самих эксплуатационных скважин и фильтров.</a:t>
            </a:r>
          </a:p>
          <a:p>
            <a:r>
              <a:rPr lang="ru-RU" b="1" dirty="0">
                <a:latin typeface="Arial" panose="020B0604020202020204" pitchFamily="34" charset="0"/>
                <a:cs typeface="Arial" panose="020B0604020202020204" pitchFamily="34" charset="0"/>
              </a:rPr>
              <a:t>В этом отношении обобщение опыта эксплуатации подземных вод является одной из важнейших гидрогеологических и технических задач.</a:t>
            </a:r>
          </a:p>
          <a:p>
            <a:r>
              <a:rPr lang="ru-RU" b="1" dirty="0">
                <a:latin typeface="Arial" panose="020B0604020202020204" pitchFamily="34" charset="0"/>
                <a:cs typeface="Arial" panose="020B0604020202020204" pitchFamily="34" charset="0"/>
              </a:rPr>
              <a:t>Большое значение приобретают </a:t>
            </a:r>
            <a:r>
              <a:rPr lang="ru-RU" b="1" dirty="0">
                <a:solidFill>
                  <a:srgbClr val="FF0000"/>
                </a:solidFill>
                <a:latin typeface="Arial" panose="020B0604020202020204" pitchFamily="34" charset="0"/>
                <a:cs typeface="Arial" panose="020B0604020202020204" pitchFamily="34" charset="0"/>
              </a:rPr>
              <a:t>гидрогеологические  исследования, выполняемые и  процессе строительства крупных водозаборных сооружений. </a:t>
            </a:r>
            <a:r>
              <a:rPr lang="ru-RU" b="1" dirty="0">
                <a:latin typeface="Arial" panose="020B0604020202020204" pitchFamily="34" charset="0"/>
                <a:cs typeface="Arial" panose="020B0604020202020204" pitchFamily="34" charset="0"/>
              </a:rPr>
              <a:t>  Строительство крупных каптажей всегда требует квалифицированного гидрогеологического надзора, в процессе которого необходимо выполнить тщательную документацию бурения эксплуатационных скважин, так называемые строительные откачки, а также строго соблюдать основные проектные положения.</a:t>
            </a:r>
          </a:p>
          <a:p>
            <a:r>
              <a:rPr lang="ru-RU" b="1" dirty="0">
                <a:latin typeface="Arial" panose="020B0604020202020204" pitchFamily="34" charset="0"/>
                <a:cs typeface="Arial" panose="020B0604020202020204" pitchFamily="34" charset="0"/>
              </a:rPr>
              <a:t>Исследования в процессе строительства водозаборов приобретают особое значение на участках, имеющих сложные гидрогеологические условия. </a:t>
            </a:r>
            <a:r>
              <a:rPr lang="ru-RU" b="1" dirty="0">
                <a:solidFill>
                  <a:srgbClr val="FF0000"/>
                </a:solidFill>
                <a:latin typeface="Arial" panose="020B0604020202020204" pitchFamily="34" charset="0"/>
                <a:cs typeface="Arial" panose="020B0604020202020204" pitchFamily="34" charset="0"/>
              </a:rPr>
              <a:t>Задача гидрогеологических исследований в процессе строительства водозаборов в сложных условиях состоит в квалифицированном обеспечении проектными дебитами </a:t>
            </a:r>
            <a:r>
              <a:rPr lang="ru-RU" b="1" dirty="0" err="1">
                <a:solidFill>
                  <a:srgbClr val="FF0000"/>
                </a:solidFill>
                <a:latin typeface="Arial" panose="020B0604020202020204" pitchFamily="34" charset="0"/>
                <a:cs typeface="Arial" panose="020B0604020202020204" pitchFamily="34" charset="0"/>
              </a:rPr>
              <a:t>каптажных</a:t>
            </a:r>
            <a:r>
              <a:rPr lang="ru-RU" b="1" dirty="0">
                <a:solidFill>
                  <a:srgbClr val="FF0000"/>
                </a:solidFill>
                <a:latin typeface="Arial" panose="020B0604020202020204" pitchFamily="34" charset="0"/>
                <a:cs typeface="Arial" panose="020B0604020202020204" pitchFamily="34" charset="0"/>
              </a:rPr>
              <a:t> скважин и выборе рациональных условий их длительной эксплуатации.</a:t>
            </a:r>
          </a:p>
        </p:txBody>
      </p:sp>
    </p:spTree>
    <p:extLst>
      <p:ext uri="{BB962C8B-B14F-4D97-AF65-F5344CB8AC3E}">
        <p14:creationId xmlns:p14="http://schemas.microsoft.com/office/powerpoint/2010/main" val="2432479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89CC41-373D-4933-BB21-5319A7FC864F}"/>
              </a:ext>
            </a:extLst>
          </p:cNvPr>
          <p:cNvSpPr txBox="1"/>
          <p:nvPr/>
        </p:nvSpPr>
        <p:spPr>
          <a:xfrm>
            <a:off x="773251" y="892487"/>
            <a:ext cx="7928891" cy="5078313"/>
          </a:xfrm>
          <a:prstGeom prst="rect">
            <a:avLst/>
          </a:prstGeom>
          <a:noFill/>
        </p:spPr>
        <p:txBody>
          <a:bodyPr wrap="square">
            <a:spAutoFit/>
          </a:bodyPr>
          <a:lstStyle/>
          <a:p>
            <a:r>
              <a:rPr lang="ru-RU" b="1" dirty="0">
                <a:latin typeface="Arial" panose="020B0604020202020204" pitchFamily="34" charset="0"/>
                <a:cs typeface="Arial" panose="020B0604020202020204" pitchFamily="34" charset="0"/>
              </a:rPr>
              <a:t>Важное значение имеют </a:t>
            </a:r>
            <a:r>
              <a:rPr lang="ru-RU" b="1" dirty="0">
                <a:solidFill>
                  <a:srgbClr val="FF0000"/>
                </a:solidFill>
                <a:latin typeface="Arial" panose="020B0604020202020204" pitchFamily="34" charset="0"/>
                <a:cs typeface="Arial" panose="020B0604020202020204" pitchFamily="34" charset="0"/>
              </a:rPr>
              <a:t>гидрогеологические работы, связанные с обоснованием перевода ранее разведанных на месторождении запасов подземных вод в более высокие категории.</a:t>
            </a:r>
            <a:r>
              <a:rPr lang="ru-RU" b="1" dirty="0">
                <a:latin typeface="Arial" panose="020B0604020202020204" pitchFamily="34" charset="0"/>
                <a:cs typeface="Arial" panose="020B0604020202020204" pitchFamily="34" charset="0"/>
              </a:rPr>
              <a:t> Эта задача может быть решена непосредственно в  процессе длительной эксплуатации водозабора по данным режимных наблюдений. Перевод запасов в промышленные категории в дальнейшем может быть использован для расширения водозаборного сооружения, т. е. увеличения его общей производительности.</a:t>
            </a:r>
          </a:p>
          <a:p>
            <a:r>
              <a:rPr lang="ru-RU" b="1" dirty="0">
                <a:latin typeface="Arial" panose="020B0604020202020204" pitchFamily="34" charset="0"/>
                <a:cs typeface="Arial" panose="020B0604020202020204" pitchFamily="34" charset="0"/>
              </a:rPr>
              <a:t>Нередко в процессе разведки водозаборного участка производится перспективная оценка запасов подземных вод на его флангах. Используя гидрогеологическую информацию по длительной эксплуатации подземных вод на участке водозаборов, можно </a:t>
            </a:r>
            <a:r>
              <a:rPr lang="ru-RU" b="1" dirty="0">
                <a:solidFill>
                  <a:srgbClr val="FF0000"/>
                </a:solidFill>
                <a:latin typeface="Arial" panose="020B0604020202020204" pitchFamily="34" charset="0"/>
                <a:cs typeface="Arial" panose="020B0604020202020204" pitchFamily="34" charset="0"/>
              </a:rPr>
              <a:t>при незначительном объеме дополнительных работ, произвести переоценку эксплуатационных запасов на флангах месторождения по высоким промышленным категориям. </a:t>
            </a:r>
            <a:r>
              <a:rPr lang="ru-RU" b="1" dirty="0">
                <a:latin typeface="Arial" panose="020B0604020202020204" pitchFamily="34" charset="0"/>
                <a:cs typeface="Arial" panose="020B0604020202020204" pitchFamily="34" charset="0"/>
              </a:rPr>
              <a:t>Результаты этих работ также могут быть положены в основу дальнейшего расширения и увеличения общей производительности действующего водозаборного сооружения.</a:t>
            </a:r>
          </a:p>
        </p:txBody>
      </p:sp>
    </p:spTree>
    <p:extLst>
      <p:ext uri="{BB962C8B-B14F-4D97-AF65-F5344CB8AC3E}">
        <p14:creationId xmlns:p14="http://schemas.microsoft.com/office/powerpoint/2010/main" val="2549299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4DEE2AB-AF61-4A2E-80D1-D3925A4D4B57}"/>
              </a:ext>
            </a:extLst>
          </p:cNvPr>
          <p:cNvSpPr txBox="1"/>
          <p:nvPr/>
        </p:nvSpPr>
        <p:spPr>
          <a:xfrm>
            <a:off x="828483" y="1416638"/>
            <a:ext cx="8039356" cy="4524315"/>
          </a:xfrm>
          <a:prstGeom prst="rect">
            <a:avLst/>
          </a:prstGeom>
          <a:noFill/>
        </p:spPr>
        <p:txBody>
          <a:bodyPr wrap="square">
            <a:spAutoFit/>
          </a:bodyPr>
          <a:lstStyle/>
          <a:p>
            <a:r>
              <a:rPr lang="ru-RU" b="1" dirty="0">
                <a:solidFill>
                  <a:srgbClr val="FF0000"/>
                </a:solidFill>
                <a:latin typeface="Arial" panose="020B0604020202020204" pitchFamily="34" charset="0"/>
                <a:cs typeface="Arial" panose="020B0604020202020204" pitchFamily="34" charset="0"/>
              </a:rPr>
              <a:t>Одной из главных задач эксплуатационной разведки является периодическая переоценка запасов подземных вод на водозаборном участке. </a:t>
            </a:r>
          </a:p>
          <a:p>
            <a:r>
              <a:rPr lang="ru-RU" b="1" dirty="0">
                <a:latin typeface="Arial" panose="020B0604020202020204" pitchFamily="34" charset="0"/>
                <a:cs typeface="Arial" panose="020B0604020202020204" pitchFamily="34" charset="0"/>
              </a:rPr>
              <a:t>Исследования  показали, что на многих действующих в настоящее время крупных водозаборах недостаточно используются эксплуатационные возможности продуктивных водоносных горизонтов. Наряду с этим, на площади некоторых каптажей в эксплуатационных скважинах отмечается тенденция интенсивного снижения уровней подземных вод, что может привести к истощению  запасов и усложнению технических условий эксплуатации. </a:t>
            </a:r>
          </a:p>
          <a:p>
            <a:r>
              <a:rPr lang="ru-RU" b="1" dirty="0">
                <a:solidFill>
                  <a:srgbClr val="FF0000"/>
                </a:solidFill>
                <a:latin typeface="Arial" panose="020B0604020202020204" pitchFamily="34" charset="0"/>
                <a:cs typeface="Arial" panose="020B0604020202020204" pitchFamily="34" charset="0"/>
              </a:rPr>
              <a:t>И в том и в другом случае переоценка запасов необходима для выбора оптимального режима эксплуатации. </a:t>
            </a:r>
            <a:r>
              <a:rPr lang="ru-RU" b="1" dirty="0">
                <a:latin typeface="Arial" panose="020B0604020202020204" pitchFamily="34" charset="0"/>
                <a:cs typeface="Arial" panose="020B0604020202020204" pitchFamily="34" charset="0"/>
              </a:rPr>
              <a:t>Эта главная задача может быть решена на основании результатов многолетних режимных наблюдений за. уровнями подземных вод и дебитом водозабора- основного вида работ при эксплуатационной разведке.</a:t>
            </a:r>
            <a:endParaRPr lang="ru-KZ"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9886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F2A301-DFA8-4317-A8FC-6C45DEEBB81D}"/>
              </a:ext>
            </a:extLst>
          </p:cNvPr>
          <p:cNvSpPr txBox="1"/>
          <p:nvPr/>
        </p:nvSpPr>
        <p:spPr>
          <a:xfrm>
            <a:off x="444926" y="1472709"/>
            <a:ext cx="8254148" cy="3970318"/>
          </a:xfrm>
          <a:prstGeom prst="rect">
            <a:avLst/>
          </a:prstGeom>
          <a:noFill/>
        </p:spPr>
        <p:txBody>
          <a:bodyPr wrap="square">
            <a:spAutoFit/>
          </a:bodyPr>
          <a:lstStyle/>
          <a:p>
            <a:r>
              <a:rPr lang="ru-RU" b="1" dirty="0">
                <a:latin typeface="Arial" panose="020B0604020202020204" pitchFamily="34" charset="0"/>
                <a:cs typeface="Arial" panose="020B0604020202020204" pitchFamily="34" charset="0"/>
              </a:rPr>
              <a:t>В последнее время остро стоит вопрос об охране подземных вод от загрязнения токсичными </a:t>
            </a:r>
            <a:r>
              <a:rPr lang="ru-RU" b="1" dirty="0" err="1">
                <a:latin typeface="Arial" panose="020B0604020202020204" pitchFamily="34" charset="0"/>
                <a:cs typeface="Arial" panose="020B0604020202020204" pitchFamily="34" charset="0"/>
              </a:rPr>
              <a:t>промстоками</a:t>
            </a:r>
            <a:r>
              <a:rPr lang="ru-RU" b="1" dirty="0">
                <a:latin typeface="Arial" panose="020B0604020202020204" pitchFamily="34" charset="0"/>
                <a:cs typeface="Arial" panose="020B0604020202020204" pitchFamily="34" charset="0"/>
              </a:rPr>
              <a:t>. Сбрасываемые </a:t>
            </a:r>
            <a:r>
              <a:rPr lang="ru-RU" b="1" dirty="0" err="1">
                <a:latin typeface="Arial" panose="020B0604020202020204" pitchFamily="34" charset="0"/>
                <a:cs typeface="Arial" panose="020B0604020202020204" pitchFamily="34" charset="0"/>
              </a:rPr>
              <a:t>промстоки</a:t>
            </a:r>
            <a:r>
              <a:rPr lang="ru-RU" b="1" dirty="0">
                <a:latin typeface="Arial" panose="020B0604020202020204" pitchFamily="34" charset="0"/>
                <a:cs typeface="Arial" panose="020B0604020202020204" pitchFamily="34" charset="0"/>
              </a:rPr>
              <a:t> в открытые водотоки без достаточной очистки в той или иной степени загрязняют и подземные воды. Наиболее интенсивное загрязнение может произойти на площадях инфильтрационных водозаборов, дебит которых обычно формируется преимущественно за счет береговой инфильтрации поверхностных вод. Гидрогеологические исследования по охране подземных вод от загрязнения должны быть организованы в первую очередь на площадях действующих водозаборов с тем, чтобы специальными мероприятиями предупредить возможность ухудшения качества ценного источника водоснабжения. </a:t>
            </a:r>
            <a:r>
              <a:rPr lang="ru-RU" b="1" dirty="0">
                <a:solidFill>
                  <a:srgbClr val="FF0000"/>
                </a:solidFill>
                <a:latin typeface="Arial" panose="020B0604020202020204" pitchFamily="34" charset="0"/>
                <a:cs typeface="Arial" panose="020B0604020202020204" pitchFamily="34" charset="0"/>
              </a:rPr>
              <a:t>Специальные работы по охране подземных вод от загрязнений должны входить в комплекс исследований эксплуатационной разведки.</a:t>
            </a:r>
            <a:endParaRPr lang="ru-KZ"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6275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BC81C6-BD50-435B-B9E2-DCA9BF82074F}"/>
              </a:ext>
            </a:extLst>
          </p:cNvPr>
          <p:cNvSpPr txBox="1"/>
          <p:nvPr/>
        </p:nvSpPr>
        <p:spPr>
          <a:xfrm>
            <a:off x="797799" y="1428913"/>
            <a:ext cx="8088451" cy="3970318"/>
          </a:xfrm>
          <a:prstGeom prst="rect">
            <a:avLst/>
          </a:prstGeom>
          <a:noFill/>
        </p:spPr>
        <p:txBody>
          <a:bodyPr wrap="square">
            <a:spAutoFit/>
          </a:bodyPr>
          <a:lstStyle/>
          <a:p>
            <a:r>
              <a:rPr lang="ru-RU" b="1" dirty="0">
                <a:solidFill>
                  <a:srgbClr val="FF0000"/>
                </a:solidFill>
                <a:latin typeface="Arial" panose="020B0604020202020204" pitchFamily="34" charset="0"/>
                <a:cs typeface="Arial" panose="020B0604020202020204" pitchFamily="34" charset="0"/>
              </a:rPr>
              <a:t>Интенсивная эксплуатация подземных вод системой групповых водозаборов (если отбор превышает величину их естественного восполнения) приводит к систематическому снижению уровней в скважинах. </a:t>
            </a:r>
            <a:r>
              <a:rPr lang="ru-RU" b="1" dirty="0">
                <a:latin typeface="Arial" panose="020B0604020202020204" pitchFamily="34" charset="0"/>
                <a:cs typeface="Arial" panose="020B0604020202020204" pitchFamily="34" charset="0"/>
              </a:rPr>
              <a:t>Значительное снижение уровней подземных вод вызывает не только истощение запасов на площади   влияния </a:t>
            </a:r>
            <a:r>
              <a:rPr lang="ru-RU" b="1" dirty="0" err="1">
                <a:latin typeface="Arial" panose="020B0604020202020204" pitchFamily="34" charset="0"/>
                <a:cs typeface="Arial" panose="020B0604020202020204" pitchFamily="34" charset="0"/>
              </a:rPr>
              <a:t>каптажного</a:t>
            </a:r>
            <a:r>
              <a:rPr lang="ru-RU" b="1" dirty="0">
                <a:latin typeface="Arial" panose="020B0604020202020204" pitchFamily="34" charset="0"/>
                <a:cs typeface="Arial" panose="020B0604020202020204" pitchFamily="34" charset="0"/>
              </a:rPr>
              <a:t> сооружения, но и может потребовать коренного переоборудования эксплуатационных скважин, выбора новой глубины погружения насосов, переоборудования фильтров, а в некоторых случаях создания новых конструкций скважин.</a:t>
            </a:r>
          </a:p>
          <a:p>
            <a:r>
              <a:rPr lang="ru-RU" b="1" dirty="0">
                <a:latin typeface="Arial" panose="020B0604020202020204" pitchFamily="34" charset="0"/>
                <a:cs typeface="Arial" panose="020B0604020202020204" pitchFamily="34" charset="0"/>
              </a:rPr>
              <a:t>Переоборудование эксплуатационных скважин может вызвать серьезные осложнения в бесперебойной работе всего водозабора. </a:t>
            </a:r>
            <a:r>
              <a:rPr lang="ru-RU" b="1" dirty="0">
                <a:solidFill>
                  <a:srgbClr val="FF0000"/>
                </a:solidFill>
                <a:latin typeface="Arial" panose="020B0604020202020204" pitchFamily="34" charset="0"/>
                <a:cs typeface="Arial" panose="020B0604020202020204" pitchFamily="34" charset="0"/>
              </a:rPr>
              <a:t>При благоприятных гидрогеологических условиях процесс истощения запасов подземных вод на водозаборном участке можно предотвратить путем искусственного их восполнения.</a:t>
            </a:r>
          </a:p>
        </p:txBody>
      </p:sp>
    </p:spTree>
    <p:extLst>
      <p:ext uri="{BB962C8B-B14F-4D97-AF65-F5344CB8AC3E}">
        <p14:creationId xmlns:p14="http://schemas.microsoft.com/office/powerpoint/2010/main" val="847905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56DF35-0F8E-4F16-BE2D-68958A070256}"/>
              </a:ext>
            </a:extLst>
          </p:cNvPr>
          <p:cNvSpPr txBox="1"/>
          <p:nvPr/>
        </p:nvSpPr>
        <p:spPr>
          <a:xfrm>
            <a:off x="460268" y="1914001"/>
            <a:ext cx="8241874" cy="3785652"/>
          </a:xfrm>
          <a:prstGeom prst="rect">
            <a:avLst/>
          </a:prstGeom>
          <a:noFill/>
        </p:spPr>
        <p:txBody>
          <a:bodyPr wrap="square">
            <a:spAutoFit/>
          </a:bodyPr>
          <a:lstStyle/>
          <a:p>
            <a:r>
              <a:rPr lang="ru-RU" sz="2000" b="1" dirty="0">
                <a:solidFill>
                  <a:srgbClr val="FF0000"/>
                </a:solidFill>
                <a:latin typeface="Arial" panose="020B0604020202020204" pitchFamily="34" charset="0"/>
                <a:cs typeface="Arial" panose="020B0604020202020204" pitchFamily="34" charset="0"/>
              </a:rPr>
              <a:t>В практике эксплуатации некоторых сооружений разработано несколько эффективных приемов искусственного восполнения запасов на действующих водозаборах. </a:t>
            </a:r>
            <a:r>
              <a:rPr lang="ru-RU" sz="2000" b="1" dirty="0">
                <a:latin typeface="Arial" panose="020B0604020202020204" pitchFamily="34" charset="0"/>
                <a:cs typeface="Arial" panose="020B0604020202020204" pitchFamily="34" charset="0"/>
              </a:rPr>
              <a:t>Одной из задач гидрогеологических исследований при эксплуатационной разведке является изыскание возможности искусственного восполнения запасов  подземных вод на  площади водозаборов, где в этом ощущается необходимость. Опыт показывает, что мероприятия по искусственному восполнению эксплуатационных запасов подземных вод позволяют не только возобновить, но и увеличить дебиты  водозаборных сооружений и обеспечить их бесперебойную длительную работу.</a:t>
            </a:r>
          </a:p>
        </p:txBody>
      </p:sp>
    </p:spTree>
    <p:extLst>
      <p:ext uri="{BB962C8B-B14F-4D97-AF65-F5344CB8AC3E}">
        <p14:creationId xmlns:p14="http://schemas.microsoft.com/office/powerpoint/2010/main" val="2988233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E64895-A60D-4934-922D-CA6123904200}"/>
              </a:ext>
            </a:extLst>
          </p:cNvPr>
          <p:cNvSpPr txBox="1"/>
          <p:nvPr/>
        </p:nvSpPr>
        <p:spPr>
          <a:xfrm>
            <a:off x="699608" y="1264891"/>
            <a:ext cx="7935028" cy="3970318"/>
          </a:xfrm>
          <a:prstGeom prst="rect">
            <a:avLst/>
          </a:prstGeom>
          <a:noFill/>
        </p:spPr>
        <p:txBody>
          <a:bodyPr wrap="square">
            <a:spAutoFit/>
          </a:bodyPr>
          <a:lstStyle/>
          <a:p>
            <a:r>
              <a:rPr lang="ru-RU" b="1" dirty="0">
                <a:latin typeface="Arial" panose="020B0604020202020204" pitchFamily="34" charset="0"/>
                <a:cs typeface="Arial" panose="020B0604020202020204" pitchFamily="34" charset="0"/>
              </a:rPr>
              <a:t>Одна из основных задач эксплуатационной разведки состоит в том, чтобы с помощью специальных исследований обосновать и практически осуществить искусственное восполнение запасов подземных вод на действующих водозаборах.</a:t>
            </a:r>
          </a:p>
          <a:p>
            <a:r>
              <a:rPr lang="ru-RU" b="1" dirty="0">
                <a:latin typeface="Arial" panose="020B0604020202020204" pitchFamily="34" charset="0"/>
                <a:cs typeface="Arial" panose="020B0604020202020204" pitchFamily="34" charset="0"/>
              </a:rPr>
              <a:t>Специальные гидрогеологические исследования для этих целей целесообразно производить в первую очередь на тех водозаборных участках, где режимными наблюдениями установлена явная тенденция истощения запасов в продуктивном водоносном горизонте.</a:t>
            </a:r>
          </a:p>
          <a:p>
            <a:r>
              <a:rPr lang="ru-RU" b="1" dirty="0">
                <a:latin typeface="Arial" panose="020B0604020202020204" pitchFamily="34" charset="0"/>
                <a:cs typeface="Arial" panose="020B0604020202020204" pitchFamily="34" charset="0"/>
              </a:rPr>
              <a:t>Таким образом, интенсификация использования подземных вод, приводящая к истощению ресурсов, по существу вызывает необходимость выполнения планомерной работы по воспроизводству ресурсов подземных вод на действующих водозаборных сооружениях.</a:t>
            </a:r>
          </a:p>
        </p:txBody>
      </p:sp>
    </p:spTree>
    <p:extLst>
      <p:ext uri="{BB962C8B-B14F-4D97-AF65-F5344CB8AC3E}">
        <p14:creationId xmlns:p14="http://schemas.microsoft.com/office/powerpoint/2010/main" val="4222281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1E9136-DA10-41CD-BDC3-56BC713CACA1}"/>
              </a:ext>
            </a:extLst>
          </p:cNvPr>
          <p:cNvSpPr txBox="1"/>
          <p:nvPr/>
        </p:nvSpPr>
        <p:spPr>
          <a:xfrm>
            <a:off x="724156" y="612002"/>
            <a:ext cx="8235736" cy="5632311"/>
          </a:xfrm>
          <a:prstGeom prst="rect">
            <a:avLst/>
          </a:prstGeom>
          <a:noFill/>
        </p:spPr>
        <p:txBody>
          <a:bodyPr wrap="square">
            <a:spAutoFit/>
          </a:bodyPr>
          <a:lstStyle/>
          <a:p>
            <a:r>
              <a:rPr lang="ru-RU" b="1" dirty="0">
                <a:latin typeface="Arial" panose="020B0604020202020204" pitchFamily="34" charset="0"/>
                <a:cs typeface="Arial" panose="020B0604020202020204" pitchFamily="34" charset="0"/>
              </a:rPr>
              <a:t>В связи с дальнейшей, все более возрастающей потребностью народного хозяйства в подземных водах, работы по искусственному воспроизводству их ресурсов непосредственно на действующих водозаборных сооружениях приобретают большое значение.</a:t>
            </a:r>
          </a:p>
          <a:p>
            <a:r>
              <a:rPr lang="ru-RU" b="1" dirty="0">
                <a:latin typeface="Arial" panose="020B0604020202020204" pitchFamily="34" charset="0"/>
                <a:cs typeface="Arial" panose="020B0604020202020204" pitchFamily="34" charset="0"/>
              </a:rPr>
              <a:t>Немалую роль в дальнейшем совершенствовании проектирования и строительства водозаборов, а также и более рациональном использовании ресурсов подземных вод играют научно-исследовательские работы, связанные с обобщением и анализом гидрогеологических материалов по опыту эксплуатации.</a:t>
            </a:r>
          </a:p>
          <a:p>
            <a:r>
              <a:rPr lang="ru-RU" b="1" dirty="0">
                <a:latin typeface="Arial" panose="020B0604020202020204" pitchFamily="34" charset="0"/>
                <a:cs typeface="Arial" panose="020B0604020202020204" pitchFamily="34" charset="0"/>
              </a:rPr>
              <a:t>В настоящее время в Казахстане действует большое количество крупных водозаборных сооружений, которые находятся в самых разнообразных гидрогеологических условиях. Однако при проектировании новых водозаборов пока еще не учитывается накопленный опыт их эксплуатации, что снижает общий научно-технический уровень гидрогеологических сооружений. Исходя из этого, следует считать, что одним из завершающих этапов работ эксплуатационной разведки должно быть обобщение опыта эксплуатации водозаборных сооружений с целью дальнейшего их усовершенствования, отвечающего современному уровню научно-технического прогресса. </a:t>
            </a:r>
          </a:p>
        </p:txBody>
      </p:sp>
    </p:spTree>
    <p:extLst>
      <p:ext uri="{BB962C8B-B14F-4D97-AF65-F5344CB8AC3E}">
        <p14:creationId xmlns:p14="http://schemas.microsoft.com/office/powerpoint/2010/main" val="25609898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262CB1-5226-4AD1-BDFB-7AF6B1214BA3}"/>
              </a:ext>
            </a:extLst>
          </p:cNvPr>
          <p:cNvSpPr txBox="1"/>
          <p:nvPr/>
        </p:nvSpPr>
        <p:spPr>
          <a:xfrm>
            <a:off x="607554" y="2276372"/>
            <a:ext cx="7916618" cy="1938992"/>
          </a:xfrm>
          <a:prstGeom prst="rect">
            <a:avLst/>
          </a:prstGeom>
          <a:noFill/>
        </p:spPr>
        <p:txBody>
          <a:bodyPr wrap="square">
            <a:spAutoFit/>
          </a:bodyPr>
          <a:lstStyle/>
          <a:p>
            <a:r>
              <a:rPr lang="ru-RU" sz="2000" b="1" dirty="0">
                <a:solidFill>
                  <a:srgbClr val="FF0000"/>
                </a:solidFill>
                <a:latin typeface="Arial" panose="020B0604020202020204" pitchFamily="34" charset="0"/>
                <a:cs typeface="Arial" panose="020B0604020202020204" pitchFamily="34" charset="0"/>
              </a:rPr>
              <a:t>Таким образом, эксплуатационная разведка по своему содержанию должна охватывать большой круг вопросов, главным назначением которых по совокупности всех задач является обеспечение рациональных условий использования ценнейшего полезного ископаемого - пресных подземных вод.</a:t>
            </a:r>
            <a:endParaRPr lang="ru-KZ" sz="2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5177645"/>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194</TotalTime>
  <Words>1896</Words>
  <Application>Microsoft Office PowerPoint</Application>
  <PresentationFormat>Экран (4:3)</PresentationFormat>
  <Paragraphs>78</Paragraphs>
  <Slides>19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19</vt:i4>
      </vt:variant>
    </vt:vector>
  </HeadingPairs>
  <TitlesOfParts>
    <vt:vector size="24"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Vyacheslav Zavalei</dc:creator>
  <cp:lastModifiedBy>Manat Alzhigitova</cp:lastModifiedBy>
  <cp:revision>10</cp:revision>
  <dcterms:created xsi:type="dcterms:W3CDTF">2024-01-04T13:09:03Z</dcterms:created>
  <dcterms:modified xsi:type="dcterms:W3CDTF">2026-09-14T10:25:18Z</dcterms:modified>
</cp:coreProperties>
</file>