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256" r:id="rId3"/>
    <p:sldId id="320" r:id="rId4"/>
    <p:sldId id="319" r:id="rId5"/>
    <p:sldId id="318" r:id="rId6"/>
    <p:sldId id="317" r:id="rId7"/>
    <p:sldId id="316" r:id="rId8"/>
    <p:sldId id="315" r:id="rId9"/>
    <p:sldId id="312" r:id="rId10"/>
    <p:sldId id="314" r:id="rId11"/>
    <p:sldId id="313" r:id="rId12"/>
    <p:sldId id="324" r:id="rId13"/>
    <p:sldId id="323" r:id="rId14"/>
    <p:sldId id="333" r:id="rId15"/>
    <p:sldId id="322" r:id="rId16"/>
    <p:sldId id="334" r:id="rId17"/>
    <p:sldId id="321" r:id="rId18"/>
    <p:sldId id="325" r:id="rId19"/>
    <p:sldId id="326" r:id="rId20"/>
    <p:sldId id="327" r:id="rId21"/>
    <p:sldId id="328" r:id="rId22"/>
    <p:sldId id="33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39334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58479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67418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9501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580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8182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7970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9605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1595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7239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2414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C009E-5201-49E9-AE19-E95E156AA17D}" type="datetimeFigureOut">
              <a:rPr lang="ru-KZ" smtClean="0"/>
              <a:t>09/15/2026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BADFC-CCB0-466F-B2FD-E334280208C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6358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4">
            <a:extLst>
              <a:ext uri="{FF2B5EF4-FFF2-40B4-BE49-F238E27FC236}">
                <a16:creationId xmlns:a16="http://schemas.microsoft.com/office/drawing/2014/main" id="{DBB41D80-F337-4C18-B417-2079447C7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125538"/>
            <a:ext cx="7704137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KZ" sz="1800" b="1" dirty="0"/>
              <a:t/>
            </a:r>
            <a:br>
              <a:rPr lang="ru-RU" altLang="ru-KZ" sz="1800" b="1" dirty="0"/>
            </a:br>
            <a:r>
              <a:rPr lang="ru-RU" altLang="ru-KZ" sz="4000" b="1" dirty="0"/>
              <a:t>«Эксплуатационная </a:t>
            </a:r>
            <a:r>
              <a:rPr lang="ru-RU" altLang="ru-KZ" sz="4000" b="1" smtClean="0"/>
              <a:t>разведка месторождений </a:t>
            </a:r>
            <a:r>
              <a:rPr lang="ru-RU" altLang="ru-KZ" sz="4000" b="1" dirty="0"/>
              <a:t>подземных вод»</a:t>
            </a:r>
            <a:br>
              <a:rPr lang="ru-RU" altLang="ru-KZ" sz="4000" b="1" dirty="0"/>
            </a:br>
            <a:r>
              <a:rPr lang="ru-RU" altLang="ru-KZ" sz="2800" b="1" dirty="0"/>
              <a:t> </a:t>
            </a:r>
            <a:r>
              <a:rPr lang="ru-RU" altLang="ru-KZ" sz="2800" dirty="0"/>
              <a:t/>
            </a:r>
            <a:br>
              <a:rPr lang="ru-RU" altLang="ru-KZ" sz="2800" dirty="0"/>
            </a:br>
            <a:r>
              <a:rPr lang="ru-RU" altLang="ru-KZ" b="1" dirty="0"/>
              <a:t>для слушателей магистратуры ОП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KZ" b="1" dirty="0"/>
              <a:t>«Гидрогеология и инженерная геология» </a:t>
            </a:r>
            <a:endParaRPr lang="en-US" altLang="ru-KZ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KZ" sz="2800" dirty="0"/>
              <a:t/>
            </a:r>
            <a:br>
              <a:rPr lang="ru-RU" altLang="ru-KZ" sz="2800" dirty="0"/>
            </a:br>
            <a:r>
              <a:rPr lang="ru-RU" altLang="ru-KZ" sz="2800" b="1" dirty="0"/>
              <a:t>Лекция </a:t>
            </a:r>
            <a:r>
              <a:rPr lang="ru-RU" altLang="ru-KZ" sz="2800" b="1" dirty="0" smtClean="0"/>
              <a:t>13</a:t>
            </a:r>
            <a:r>
              <a:rPr lang="ru-RU" altLang="ru-KZ" sz="2800" b="1" dirty="0"/>
              <a:t/>
            </a:r>
            <a:br>
              <a:rPr lang="ru-RU" altLang="ru-KZ" sz="2800" b="1" dirty="0"/>
            </a:br>
            <a:r>
              <a:rPr lang="ru-RU" altLang="ru-KZ" sz="2800" b="1" dirty="0"/>
              <a:t>Проф. </a:t>
            </a:r>
            <a:r>
              <a:rPr lang="ru-RU" altLang="ru-KZ" sz="2800" b="1" dirty="0" err="1" smtClean="0"/>
              <a:t>М.Заппаров</a:t>
            </a:r>
            <a:endParaRPr lang="ru-RU" altLang="ru-KZ" sz="2800" dirty="0"/>
          </a:p>
        </p:txBody>
      </p:sp>
      <p:pic>
        <p:nvPicPr>
          <p:cNvPr id="4099" name="Рисунок 2" descr="Изображение выглядит как еда&#10;&#10;Автоматически созданное описание">
            <a:extLst>
              <a:ext uri="{FF2B5EF4-FFF2-40B4-BE49-F238E27FC236}">
                <a16:creationId xmlns:a16="http://schemas.microsoft.com/office/drawing/2014/main" id="{3E0DDEDD-56D9-440E-BE81-097EBF1EA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213" y="404813"/>
            <a:ext cx="3132137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55CF48-26AA-4729-8203-5EA70493220C}"/>
              </a:ext>
            </a:extLst>
          </p:cNvPr>
          <p:cNvSpPr txBox="1"/>
          <p:nvPr/>
        </p:nvSpPr>
        <p:spPr>
          <a:xfrm>
            <a:off x="840756" y="1974689"/>
            <a:ext cx="759749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Лекция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Гидрогеологический надзор за строительством крупных водозаборных сооружений.</a:t>
            </a:r>
            <a:endParaRPr lang="ru-K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18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3E8F52-F893-4011-AF1B-77B947859410}"/>
              </a:ext>
            </a:extLst>
          </p:cNvPr>
          <p:cNvSpPr txBox="1"/>
          <p:nvPr/>
        </p:nvSpPr>
        <p:spPr>
          <a:xfrm>
            <a:off x="1006454" y="1232531"/>
            <a:ext cx="78797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Цели, задачи и содержание работ. Завершающим этапом разведки месторождений подземных вод является подсчет и утверждение эксплуатационных запасов в ГКЗ РК по площади отдельных участков, рекомендуемых под строительство водозаборов, а также по площади месторождения в целом. Экземпляр отчета о результатах разведки с подсчетом запасов подземных вод обычно направляется заинтересованной проектной организации соответствующего ведомства, которой поручено проектирование водоснабжения.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Проектная организация при разработке проекта водоснабжения обязана руководствоваться существующими указаниями по проектированию сооружений для забора подземных вод. Эти указания распространяются на проектирование вновь строящихся и реконструируемых сооружений для забора подземных вод, предназначенных для централизованного водоснабжения.</a:t>
            </a:r>
          </a:p>
        </p:txBody>
      </p:sp>
    </p:spTree>
    <p:extLst>
      <p:ext uri="{BB962C8B-B14F-4D97-AF65-F5344CB8AC3E}">
        <p14:creationId xmlns:p14="http://schemas.microsoft.com/office/powerpoint/2010/main" val="3393649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9D97FC-5BA1-488C-A9E8-EC4C1592C70B}"/>
              </a:ext>
            </a:extLst>
          </p:cNvPr>
          <p:cNvSpPr txBox="1"/>
          <p:nvPr/>
        </p:nvSpPr>
        <p:spPr>
          <a:xfrm>
            <a:off x="981906" y="967669"/>
            <a:ext cx="752999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 инструктивных документах содержатся инструктивно-нормативные указания по целому ряду положений, связанных с обоснованием проекта различных конструкций водозаборных сооружений. Изложены также рекомендации по выбору типов и схем водозаборных скважин, по способам их бурения и оборудованию фильтрами. Важными являются также требования к материалам изысканий, общие указания по проектированию зон санитарной охраны и по условиям сдачи водозаборных сооружений в эксплуатацию.</a:t>
            </a:r>
          </a:p>
          <a:p>
            <a:pPr algn="just"/>
            <a:r>
              <a:rPr lang="ru-RU" sz="2000" b="1" dirty="0"/>
              <a:t>Эти указания   по проектированию водозаборных сооружений являются, таким образом, важным документом для решения ряда вопросов эксплуатационной разведки месторождений подземных вод.</a:t>
            </a:r>
          </a:p>
        </p:txBody>
      </p:sp>
    </p:spTree>
    <p:extLst>
      <p:ext uri="{BB962C8B-B14F-4D97-AF65-F5344CB8AC3E}">
        <p14:creationId xmlns:p14="http://schemas.microsoft.com/office/powerpoint/2010/main" val="3196322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A39A9E-1050-4056-A533-1F85E830522A}"/>
              </a:ext>
            </a:extLst>
          </p:cNvPr>
          <p:cNvSpPr txBox="1"/>
          <p:nvPr/>
        </p:nvSpPr>
        <p:spPr>
          <a:xfrm>
            <a:off x="859167" y="947720"/>
            <a:ext cx="803321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специальном разделе указаний приводятся основные требования к материалам разведки, представленным проектным организациям. Приводится также перечень основных гидрогеологических материалов, необходимых для обоснования проектного задания и рабочих чертежей водозаборного сооружения.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Этот раздел указаний, так же как и требования действующей инструкции ГКЗ РК, является обязательным для всех геологических организаций, выполняющих разведку подземных вод для целей централизованного водоснабжения. Эти указания очень четко регламентируют основные положения, связанные с гидрогеологическим обоснованием строительства водозаборных сооружений по захвату подземных вод.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утверждения проекта централизованного водоснабжения наступает весьма ответственный этап - строительство водозаборного сооружения.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Основная задача эксплуатационной разведки в  период освоения месторождения подземных вод состоит в обеспечении квалифицированного гидрогеологического обоснования строительства водозаборного сооружения. </a:t>
            </a:r>
          </a:p>
        </p:txBody>
      </p:sp>
    </p:spTree>
    <p:extLst>
      <p:ext uri="{BB962C8B-B14F-4D97-AF65-F5344CB8AC3E}">
        <p14:creationId xmlns:p14="http://schemas.microsoft.com/office/powerpoint/2010/main" val="3072474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F6C057-98CD-48C1-9E2F-7E683402C477}"/>
              </a:ext>
            </a:extLst>
          </p:cNvPr>
          <p:cNvSpPr txBox="1"/>
          <p:nvPr/>
        </p:nvSpPr>
        <p:spPr>
          <a:xfrm>
            <a:off x="613691" y="922062"/>
            <a:ext cx="807617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наметить следующий порядок гидрогеологических работ в период строительства водозаборного сооружения: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1) гидрогеологический контроль и документация в процессе бурения эксплуатационных скважин и технический надзор за соблюдением проектной их конструкции;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2) предпусковое исследование гидрогеологических скважин;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3) эксплуатационное опробование скважин;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4) строительство наблюдательной сети для стационарного изучения режима подземных вод на участке водозаборного сооружения;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5) исследование и участие в строительстве зон санитарной охраны;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6) оформление передачи водозаборных скважин в эксплуатацию заинтересованной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940888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5239A-E47E-4E3C-A2F9-4AF830C32991}"/>
              </a:ext>
            </a:extLst>
          </p:cNvPr>
          <p:cNvSpPr txBox="1"/>
          <p:nvPr/>
        </p:nvSpPr>
        <p:spPr>
          <a:xfrm>
            <a:off x="810071" y="1306876"/>
            <a:ext cx="795343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Как видно из перечисленного выше состава работ,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гидрогеологические исследования в период строительства водозаборного сооружения имеют очень большое значение и преследуют, прежде всего, цель весьма тщательного обоснования подготовки месторождения для освоения и длительной эксплуатации.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Гидрогеологические работы в период строительства водозаборного сооружения целесообразно выполнять при участии проектной организации и тех ведомств, которые заинтересованы в длительной эксплуатации месторождения подземных вод.</a:t>
            </a:r>
          </a:p>
        </p:txBody>
      </p:sp>
    </p:spTree>
    <p:extLst>
      <p:ext uri="{BB962C8B-B14F-4D97-AF65-F5344CB8AC3E}">
        <p14:creationId xmlns:p14="http://schemas.microsoft.com/office/powerpoint/2010/main" val="198106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D33EA7-3A87-4273-AE42-CF0CB3770324}"/>
              </a:ext>
            </a:extLst>
          </p:cNvPr>
          <p:cNvSpPr txBox="1"/>
          <p:nvPr/>
        </p:nvSpPr>
        <p:spPr>
          <a:xfrm>
            <a:off x="687334" y="680346"/>
            <a:ext cx="802708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Гидрогеологический контроль за бурением эксплуатационных скважин.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Гидрогеологические исходные данные, получаемые при бурении водозаборных скважин, являются одним из основных документов для обоснования последующей рациональной эксплуатации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каптажного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сооружения. Именно поэтому, работы но осуществлению тщательного контроля за бурением эксплуатационных скважин на водозаборном участке имеют большое значение.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Для решения этой задачи целесообразно осуществить: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а) инструментальную планово-высотную привязку эксплуатационной скважины на водозаборном участке;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б) контроль за правильным выбором способов и технологии бурения эксплуатационных скважин в строгом соответствии с принятой по проекту их конструкцией;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в) гидрогеологическую документацию и составление паспорта водозаборных скважин.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Участие гидрогеолога в планово-высотной привязке проекта размещения эксплуатационных скважин на водозаборном участке, особенно имеющем сложные природные условия, является крайне необходимым.</a:t>
            </a:r>
          </a:p>
        </p:txBody>
      </p:sp>
    </p:spTree>
    <p:extLst>
      <p:ext uri="{BB962C8B-B14F-4D97-AF65-F5344CB8AC3E}">
        <p14:creationId xmlns:p14="http://schemas.microsoft.com/office/powerpoint/2010/main" val="73719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DBA33A-E370-4CEC-9F3B-7B4E821D8F8E}"/>
              </a:ext>
            </a:extLst>
          </p:cNvPr>
          <p:cNvSpPr txBox="1"/>
          <p:nvPr/>
        </p:nvSpPr>
        <p:spPr>
          <a:xfrm>
            <a:off x="598349" y="535708"/>
            <a:ext cx="794730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В этом отношении важно выполнить инструментальную разбивку в натуре схемы расположения эксплуатационных и наблюдательных скважин и обосновать последовательность их проходки. Эта задача может быть решена при строгом учете гидрогеологических особенностей водозаборного участка и всего месторождения в целом, в том числе граничных условий фильтрационного потока и прогноза возможных их изменений в процессе длительной эксплуатации.</a:t>
            </a:r>
          </a:p>
          <a:p>
            <a:pPr algn="just"/>
            <a:r>
              <a:rPr lang="ru-RU" b="1" dirty="0"/>
              <a:t>При проектировании </a:t>
            </a:r>
            <a:r>
              <a:rPr lang="ru-RU" b="1" dirty="0" err="1"/>
              <a:t>каптажного</a:t>
            </a:r>
            <a:r>
              <a:rPr lang="ru-RU" b="1" dirty="0"/>
              <a:t> сооружения обычно учитываются гидрогеологические особенности водозаборного участка. Однако в процессе строительства скважин могут быть обнаружены некоторые гидрогеологические детали, характеризующие, например, неоднородность водоносного горизонта, изменение его мощности, фильтрационных свойств и др.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</a:rPr>
              <a:t>Задача гидрогеологического надзора заключается в принятии оперативных решений по рациональному размещению водозаборных скважин с учетом обнаруженных в процессе строительства гидрогеологических деталей. В этом отношении бурение эксплуатационных скважин целесообразно производить на водозаборном участке методом последовательной  их проходки.</a:t>
            </a:r>
          </a:p>
        </p:txBody>
      </p:sp>
    </p:spTree>
    <p:extLst>
      <p:ext uri="{BB962C8B-B14F-4D97-AF65-F5344CB8AC3E}">
        <p14:creationId xmlns:p14="http://schemas.microsoft.com/office/powerpoint/2010/main" val="2244799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196002-020A-4FD1-AA92-E053AF1EDA3B}"/>
              </a:ext>
            </a:extLst>
          </p:cNvPr>
          <p:cNvSpPr txBox="1"/>
          <p:nvPr/>
        </p:nvSpPr>
        <p:spPr>
          <a:xfrm>
            <a:off x="693471" y="1568249"/>
            <a:ext cx="813754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процессе разведки месторождений подземных вод, как правило, выполняется бурение лишь части скважин, намеченных по схеме будущего водозабора.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Этим объясняется необходимость последовательной проходки эксплуатационных скважин на участке водозаборного сооружения и тщательного анализа гидрогеологических данных, выполняемых в процессе бурения. Игнорирование этих требований может привести к значительным осложнениям при будущей длительной эксплуатации водозабора, к излишним дополнительным объемам бурения и затратам.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практике строительства каптажа вод имеется немало примеров, когда из-за отсутствия тщательного авторского гидрогеологического надзора приходилось выполнять дополнительные объемы бурения эксплуатационных скважин.</a:t>
            </a:r>
          </a:p>
        </p:txBody>
      </p:sp>
    </p:spTree>
    <p:extLst>
      <p:ext uri="{BB962C8B-B14F-4D97-AF65-F5344CB8AC3E}">
        <p14:creationId xmlns:p14="http://schemas.microsoft.com/office/powerpoint/2010/main" val="3984170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BB5CD1-4BE7-4648-AADA-9F7060D635A5}"/>
              </a:ext>
            </a:extLst>
          </p:cNvPr>
          <p:cNvSpPr txBox="1"/>
          <p:nvPr/>
        </p:nvSpPr>
        <p:spPr>
          <a:xfrm>
            <a:off x="736429" y="889843"/>
            <a:ext cx="789207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Очень важно осуществить тщательный надзор за соблюдением в процессе бурения проектной конструкции эксплуатационных скважин, технологии их проходки и оборудования скважин фильтрами. Дело в том, что все месторождения подземных вод имеют свои гидрогеологические особенности. Эти особенности могут характеризоваться строго определенным интервалом залегания и мощностью продуктивной части водоносного горизонта, а также изменением фильтрационных свойств пород в вертикальном разрезе либо строго установленными гидрогеохимическими и санитарно-бактериологическими границами.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процессе составления технического проекта водозаборного сооружения эти и другие гидрогеологические особенности обычно учитываются при выборе конструкции эксплуатационных скважин, оборудовании их соответствующими эффективными фильтрами и др. Все это должно обеспечить проектные дебиты каждой эксплуатационной скважины и общую производительность водозабора.</a:t>
            </a:r>
          </a:p>
        </p:txBody>
      </p:sp>
    </p:spTree>
    <p:extLst>
      <p:ext uri="{BB962C8B-B14F-4D97-AF65-F5344CB8AC3E}">
        <p14:creationId xmlns:p14="http://schemas.microsoft.com/office/powerpoint/2010/main" val="2732016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A3E2FB0-E065-499C-851F-680DC4080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03" y="435933"/>
            <a:ext cx="3933548" cy="420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2E50F5-DFCC-4E0C-9309-83E61292810D}"/>
              </a:ext>
            </a:extLst>
          </p:cNvPr>
          <p:cNvSpPr txBox="1"/>
          <p:nvPr/>
        </p:nvSpPr>
        <p:spPr>
          <a:xfrm>
            <a:off x="650513" y="4498071"/>
            <a:ext cx="82173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Некоторые схемы конструкций эксплуатационных скважин (при проходке  роторным  способом).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I - одноколонная скважина с открытым забоем; II - одноколонная скважина с перфорацией; III- скважина с затопленным фильтром: а - кондуктор; б-техническая колонна;  в -фильтр;  г -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затрубная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цементация. 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1-суглинок, глина; 2-суглинок с песком; 3-водоносные пески, гравий, галечники; 4-слабопроницаемые породы; 5-водоносные известняки; 6-пьезометрический напор подземных вод; 7-зона перфорации  эксплуатационной  колонны.</a:t>
            </a:r>
          </a:p>
        </p:txBody>
      </p:sp>
    </p:spTree>
    <p:extLst>
      <p:ext uri="{BB962C8B-B14F-4D97-AF65-F5344CB8AC3E}">
        <p14:creationId xmlns:p14="http://schemas.microsoft.com/office/powerpoint/2010/main" val="2795518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39189C-453E-432B-B04C-CA7E8DC31C07}"/>
              </a:ext>
            </a:extLst>
          </p:cNvPr>
          <p:cNvSpPr txBox="1"/>
          <p:nvPr/>
        </p:nvSpPr>
        <p:spPr>
          <a:xfrm>
            <a:off x="595280" y="1093462"/>
            <a:ext cx="834006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Предпусковые работы и эксплуатационное опробование водозаборных скважин.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Как следует из указаний по проектированию сооружений для забора подземных вод, проектом строительства водозабора должно быть предусмотрено предпусковое опробование каждой эксплуатационной скважины после окончания ее бурения, а также проведение групповой строительной откачки всего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каптажного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 перед сдачей его в эксплуатацию.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Количественное и качественное опробование подземных вод продуктивного горизонта в период строительства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каптажного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 должно быть  осуществлено путем проведения одиночных откачек из каждой эксплуатационной скважины (предпусковое опробование) и групповой откачки одновременно из всех скважин водозабора (строительная  или эксплуатационная  откачка). </a:t>
            </a:r>
          </a:p>
        </p:txBody>
      </p:sp>
    </p:spTree>
    <p:extLst>
      <p:ext uri="{BB962C8B-B14F-4D97-AF65-F5344CB8AC3E}">
        <p14:creationId xmlns:p14="http://schemas.microsoft.com/office/powerpoint/2010/main" val="1302048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CA8A6-8EFF-4622-B6A5-A6443D2431CF}"/>
              </a:ext>
            </a:extLst>
          </p:cNvPr>
          <p:cNvSpPr txBox="1"/>
          <p:nvPr/>
        </p:nvSpPr>
        <p:spPr>
          <a:xfrm>
            <a:off x="693471" y="1567276"/>
            <a:ext cx="775705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Строительно-монтажная организация, осуществляющая бурение скважин на водозаборном участке, должна знать существующие методические требования и обязана выполнить все объемы работ по исследованию скважины. Кроме того, она обязана подготовить выработки к сдаче их в длительную эксплуатацию. Однако до предпускового исследования и тем более эксплуатационного опробования скважина должна быть соответствующим образом подготовлена к таким исследованиям. Такая техническая подготовка состоит в восстановлении в призабойной части фильтрационных свойств вскрытого водоносного горизонта.</a:t>
            </a:r>
          </a:p>
        </p:txBody>
      </p:sp>
    </p:spTree>
    <p:extLst>
      <p:ext uri="{BB962C8B-B14F-4D97-AF65-F5344CB8AC3E}">
        <p14:creationId xmlns:p14="http://schemas.microsoft.com/office/powerpoint/2010/main" val="1091547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9B4588-69D3-436A-99D2-C2C172EFE58F}"/>
              </a:ext>
            </a:extLst>
          </p:cNvPr>
          <p:cNvSpPr txBox="1"/>
          <p:nvPr/>
        </p:nvSpPr>
        <p:spPr>
          <a:xfrm>
            <a:off x="693472" y="1402961"/>
            <a:ext cx="817436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 тщательная подготовка должна быть выполнена на скважинах, пройденных вращательным способом с применением глинистого раствора.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Таким способом проходятся, например, скважины в рыхлых породах. Основная задача подготовки скважин в этих условиях состоит в восстановлении водонепроницаемости продуктивного пласта и фильтра способом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разглинизации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Комбинированный процесс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разглинизации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продуктивного пласта и фильтра включает ряд технологических операций. Прежде всего, должны быть осуществлены профилактические мероприятия непосредственно в процессе проходки скважин, сущность которых состоит в применении рациональной технологии бурения.</a:t>
            </a:r>
          </a:p>
        </p:txBody>
      </p:sp>
    </p:spTree>
    <p:extLst>
      <p:ext uri="{BB962C8B-B14F-4D97-AF65-F5344CB8AC3E}">
        <p14:creationId xmlns:p14="http://schemas.microsoft.com/office/powerpoint/2010/main" val="3905997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655FA4-2D7D-4725-BE90-6ABC11B528B7}"/>
              </a:ext>
            </a:extLst>
          </p:cNvPr>
          <p:cNvSpPr txBox="1"/>
          <p:nvPr/>
        </p:nvSpPr>
        <p:spPr>
          <a:xfrm>
            <a:off x="816209" y="653012"/>
            <a:ext cx="751158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Разрушение и удаление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заглинизированной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зоны водоносного горизонта в скважинах целесообразно производить обратно-всасывающей промывкой через специальные «окна» в нижней части фильтра либо через открытый башмак обсадных труб с помощью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эрлифтной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прокачки и промывки.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Как отмечалось выше, 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предпусковые откачки должны быть проведены из каждой водозаборной скважины.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Цель этой откачки состоит в проверке подготовленности скважин к длительной эксплуатации и получении необходимых контрольных гидрогеологических данных (проектный дебит скважин, расчетная величина понижения уровня, качество воды, работа фильтра и др.). Следует подчеркнуть, что предпусковая откачка из эксплуатационных скважин является весьма ответственным видом работ и выполнение ее требует определенного методического навыка.</a:t>
            </a:r>
          </a:p>
        </p:txBody>
      </p:sp>
    </p:spTree>
    <p:extLst>
      <p:ext uri="{BB962C8B-B14F-4D97-AF65-F5344CB8AC3E}">
        <p14:creationId xmlns:p14="http://schemas.microsoft.com/office/powerpoint/2010/main" val="686930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4ECA34-A390-4050-92CF-103267FAF1F9}"/>
              </a:ext>
            </a:extLst>
          </p:cNvPr>
          <p:cNvSpPr txBox="1"/>
          <p:nvPr/>
        </p:nvSpPr>
        <p:spPr>
          <a:xfrm>
            <a:off x="303778" y="291205"/>
            <a:ext cx="845052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При проведении опробования скважин в зависимости от литолого-гидрогеологических условий водозаборного участка необходимо учитывать следующие рекомендации. При опробовании безнапорного водоносного горизонта в скважинах, пройденных в песчаных водоносных пластах (особенно в тонкозернистых песках), предпусковую откачку целесообразно начинать с минимального понижения уровня с постепенным нарастанием величины понижения от минимальной до проектной. Такой способ проведения откачки, обеспечивающий постепенное возбуждение водоносного горизонта, может предотвратить интенсивный и продолжительный вынос в скважину мелких песчаных фракций из фильтровой обсыпки водоносного пласта.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Пескование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всегда приводит к техническим осложнениям при эксплуатации и этот процесс необходимо предупредить. Откачки в таких условиях должны быть наиболее продолжительные (2—3 суток) до полного и устойчивого осветления воды в скважине и устранения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пескования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В отдельных случаях продолжительность откачек может быть более длительной, в связи с возможным интенсивным выносом мелких фракций песка. Решающее значение имеют выбор наиболее рациональной для данных конкретных гидрогеологических условий конструкции фильтра и квалифицированное оборудование скважин фильтром выбранной конструкции.</a:t>
            </a:r>
            <a:endParaRPr lang="ru-K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544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A521BF-0B2A-470E-9082-081D13426981}"/>
              </a:ext>
            </a:extLst>
          </p:cNvPr>
          <p:cNvSpPr txBox="1"/>
          <p:nvPr/>
        </p:nvSpPr>
        <p:spPr>
          <a:xfrm>
            <a:off x="638239" y="1028343"/>
            <a:ext cx="81743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Опыт строительства водозаборов показывает, что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пескование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чаще всего происходит вследствие нарушения технологических условий устройства фильтров. Борьба с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пескованием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в процессе эксплуатации является очень трудоемкой и часто приводит к безуспешным результатам; скважина резко снижает дебит и из строя выходит насосное оборудование.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Строительно-монтажные организации должны быть ознакомлены с технологией оборудования скважины различными конструкциями фильтров. В скважинах, пройденных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закарстованных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карбонатных породах и песчано-галечниковых образованиях, предпусковую откачку можно проводить при одном максимально необходимом понижений уровня подземных вод, как это предусмотрено проектом строительства водозаборного сооружения. Продолжительность откачки в этих условиях можно рекомендовать до 3—4 смен. Таким же способом можно выполнить предпусковые откачки из скважин, вскрывших напорные воды.</a:t>
            </a:r>
          </a:p>
        </p:txBody>
      </p:sp>
    </p:spTree>
    <p:extLst>
      <p:ext uri="{BB962C8B-B14F-4D97-AF65-F5344CB8AC3E}">
        <p14:creationId xmlns:p14="http://schemas.microsoft.com/office/powerpoint/2010/main" val="3082528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12B677-C0DC-40B2-BF4D-D0392E5CAF7C}"/>
              </a:ext>
            </a:extLst>
          </p:cNvPr>
          <p:cNvSpPr txBox="1"/>
          <p:nvPr/>
        </p:nvSpPr>
        <p:spPr>
          <a:xfrm>
            <a:off x="619827" y="751344"/>
            <a:ext cx="761590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Опыт строительства водозаборов показывает, что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пескование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чаще всего происходит вследствие нарушения технологических условий устройства фильтров. Борьба с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пескованием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в процессе эксплуатации является очень трудоемкой и часто приводит к безуспешным результатам; скважина резко снижает дебит и из строя выходит насосное оборудование.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Строительно-монтажные организации должны быть ознакомлены с технологией оборудования скважины различными конструкциями фильтров. В скважинах, пройденных в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закарстованных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карбонатных породах и песчано-галечниковых образованиях, предпусковую откачку можно проводить при одном максимально необходимом понижений уровня подземных вод, как это предусмотрено проектом строительства водозаборного сооружения. Продолжительность откачки в этих условиях можно рекомендовать до 3—4 смен. Таким же способом можно выполнить предпусковые откачки из скважин, вскрывших напорные воды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4729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FDE4A0-E812-467A-A821-F3CD61822A3F}"/>
              </a:ext>
            </a:extLst>
          </p:cNvPr>
          <p:cNvSpPr txBox="1"/>
          <p:nvPr/>
        </p:nvSpPr>
        <p:spPr>
          <a:xfrm>
            <a:off x="380489" y="378803"/>
            <a:ext cx="856712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наметить следующие общие рекомендации по проведению эксплуатационной откачки на водозаборном сооружении: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	Разработать программу проведения эксплуатационной откачки применительно к данным гидрогеологическим условиям водозаборного участка и конкретным требованиям проекта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каптажного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сооружения. В программе необходимо обосновать режим проведения откачки, ее продолжительность и технические условия опробования. Программу работ следует согласовать с проектной организацией 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заинтересован¬ным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ведомством.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2.	Откачка должна проводиться одновременно из группы скважин, подготовленных согласно проекту к длительной эксплуатации (кроме резервных).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3.	Режим проведения эксплуатационной откачки (дебиты скважин, величина понижения, последовательный или одновременный пуск всех скважин, продолжительность опробования и др.) целесообразно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вы¬брать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 строгом соответствии с требованиями утвержденного проекта водозабора. Основная цель эксплуатационной откачки - проворить опытным путем суммарный дебит водозабора, техническую подготовленность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водозахватного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 к длительной работе.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4.	Групповая эксплуатационная откачка может быть проведена только после того, когда на всех скважинах полностью будет выполнен монтаж измерительной аппаратуры (для замера дебитов, уровня воды и отбора проб воды), предусмотренный проектом.</a:t>
            </a:r>
          </a:p>
          <a:p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95238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60988A-C200-4339-9B7A-97F02A3D740C}"/>
              </a:ext>
            </a:extLst>
          </p:cNvPr>
          <p:cNvSpPr txBox="1"/>
          <p:nvPr/>
        </p:nvSpPr>
        <p:spPr>
          <a:xfrm>
            <a:off x="773250" y="696106"/>
            <a:ext cx="78122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5. Целесообразно также приурочить проведение эксплуатационной откачки к периоду завершения строительства напорной нитки водовода, что позволит решить вопрос сброса откачиваемой воды (непосредственно в водовод).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6.	Необходимо также по времени проведения эксплуатационной откачки иметь на водозаборном участке полностью оборудованную наблюдательную сеть для выполнения исследований за режимом подземных и поверхностных вод. В некоторых случаях результаты эксплуатационной откачки могут быть использованы для уточнения схемы расположения наблюдательных скважин.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7.	Учитывая основную цель количественного опробования всего водозабора, суммарный дебит эксплуатационной откачки, как и дебит каждой скважины, и соответственно значение уровня в выработках целесообразно принять такими, как это предусмотрено проектом строительства. В этих условиях можно сравнить проектные и фактические данные. Что же касается продолжительности проведения групповой эксплуатационной откачки, то можно наметить только в общем виде следующие рекомендации.</a:t>
            </a:r>
          </a:p>
        </p:txBody>
      </p:sp>
    </p:spTree>
    <p:extLst>
      <p:ext uri="{BB962C8B-B14F-4D97-AF65-F5344CB8AC3E}">
        <p14:creationId xmlns:p14="http://schemas.microsoft.com/office/powerpoint/2010/main" val="457604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D86EF0-2024-43CA-925E-8E5DD818F1A0}"/>
              </a:ext>
            </a:extLst>
          </p:cNvPr>
          <p:cNvSpPr txBox="1"/>
          <p:nvPr/>
        </p:nvSpPr>
        <p:spPr>
          <a:xfrm>
            <a:off x="472542" y="246436"/>
            <a:ext cx="819891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передачи водозаборных скважин в эксплуатацию.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Строительно-монтажная организация, завершая строительство каптажа и опорной наблюдательной сети для изучения режима подземных вод на водозаборном участке, по существующим положениям обязана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офор¬мить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передачу всех сооружений заинтересованным ведомствам по акту.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 учетом некоторых гидрогеологических требований к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водозабор¬ным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сооружениям ниже излагаются общие рекомендации о порядке и формах передачи строительно-монтажными организациями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водозабор¬ных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и режимной наблюдательной сети в эксплуатацию.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Поми¬мо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обычного акта, составленного Государственной комиссией,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целесо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-образно оформить передачу следующих важных документов: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топо¬графического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плана водозаборного участка с планово-высотной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привяз¬кой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всех эксплуатационных скважин и наблюдательной сети, а также копии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топо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-геодезических журналов;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гидрогеолого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-технического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пас¬порта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по всем эксплуатационным и наблюдательным скважинам;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ко¬пии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журналов документации предпускового опробования буровых скважин и эксплуатационной откачки; 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4) актов и разрешения органов Государственной санитарной инспекции на эксплуатацию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водозаборно¬го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сооружения.</a:t>
            </a:r>
          </a:p>
        </p:txBody>
      </p:sp>
    </p:spTree>
    <p:extLst>
      <p:ext uri="{BB962C8B-B14F-4D97-AF65-F5344CB8AC3E}">
        <p14:creationId xmlns:p14="http://schemas.microsoft.com/office/powerpoint/2010/main" val="1880580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2234</Words>
  <Application>Microsoft Office PowerPoint</Application>
  <PresentationFormat>Экран (4:3)</PresentationFormat>
  <Paragraphs>65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Vyacheslav Zavalei</dc:creator>
  <cp:lastModifiedBy>Manat Alzhigitova</cp:lastModifiedBy>
  <cp:revision>10</cp:revision>
  <dcterms:created xsi:type="dcterms:W3CDTF">2024-01-04T16:47:49Z</dcterms:created>
  <dcterms:modified xsi:type="dcterms:W3CDTF">2026-09-15T07:17:06Z</dcterms:modified>
</cp:coreProperties>
</file>