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319" r:id="rId3"/>
    <p:sldId id="318" r:id="rId4"/>
    <p:sldId id="317" r:id="rId5"/>
    <p:sldId id="316" r:id="rId6"/>
    <p:sldId id="338" r:id="rId7"/>
    <p:sldId id="315" r:id="rId8"/>
    <p:sldId id="314" r:id="rId9"/>
    <p:sldId id="313" r:id="rId10"/>
    <p:sldId id="312" r:id="rId11"/>
    <p:sldId id="324" r:id="rId12"/>
    <p:sldId id="256" r:id="rId13"/>
    <p:sldId id="342" r:id="rId14"/>
    <p:sldId id="320" r:id="rId15"/>
    <p:sldId id="341" r:id="rId16"/>
    <p:sldId id="321" r:id="rId17"/>
    <p:sldId id="328" r:id="rId18"/>
    <p:sldId id="340" r:id="rId19"/>
    <p:sldId id="331" r:id="rId20"/>
    <p:sldId id="330" r:id="rId21"/>
    <p:sldId id="339" r:id="rId22"/>
    <p:sldId id="329" r:id="rId23"/>
    <p:sldId id="343" r:id="rId24"/>
    <p:sldId id="327" r:id="rId25"/>
    <p:sldId id="326" r:id="rId26"/>
    <p:sldId id="344" r:id="rId27"/>
    <p:sldId id="322" r:id="rId28"/>
    <p:sldId id="325" r:id="rId29"/>
    <p:sldId id="337" r:id="rId30"/>
    <p:sldId id="336" r:id="rId31"/>
    <p:sldId id="335" r:id="rId32"/>
    <p:sldId id="334" r:id="rId33"/>
    <p:sldId id="332" r:id="rId34"/>
    <p:sldId id="333"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114" d="100"/>
          <a:sy n="114" d="100"/>
        </p:scale>
        <p:origin x="15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939334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85847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4C009E-5201-49E9-AE19-E95E156AA17D}"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467418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64C009E-5201-49E9-AE19-E95E156AA17D}"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79501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64C009E-5201-49E9-AE19-E95E156AA17D}" type="datetimeFigureOut">
              <a:rPr lang="ru-KZ" smtClean="0"/>
              <a:t>09/14/2026</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15805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64C009E-5201-49E9-AE19-E95E156AA17D}" type="datetimeFigureOut">
              <a:rPr lang="ru-KZ" smtClean="0"/>
              <a:t>09/14/2026</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481825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C009E-5201-49E9-AE19-E95E156AA17D}" type="datetimeFigureOut">
              <a:rPr lang="ru-KZ" smtClean="0"/>
              <a:t>09/14/2026</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479703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64C009E-5201-49E9-AE19-E95E156AA17D}"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196054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64C009E-5201-49E9-AE19-E95E156AA17D}" type="datetimeFigureOut">
              <a:rPr lang="ru-KZ" smtClean="0"/>
              <a:t>09/14/2026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515957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37239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09/14/2026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724142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C009E-5201-49E9-AE19-E95E156AA17D}" type="datetimeFigureOut">
              <a:rPr lang="ru-KZ" smtClean="0"/>
              <a:t>09/14/2026</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BADFC-CCB0-466F-B2FD-E334280208C7}" type="slidenum">
              <a:rPr lang="ru-KZ" smtClean="0"/>
              <a:t>‹#›</a:t>
            </a:fld>
            <a:endParaRPr lang="ru-KZ"/>
          </a:p>
        </p:txBody>
      </p:sp>
    </p:spTree>
    <p:extLst>
      <p:ext uri="{BB962C8B-B14F-4D97-AF65-F5344CB8AC3E}">
        <p14:creationId xmlns:p14="http://schemas.microsoft.com/office/powerpoint/2010/main" val="2663585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4">
            <a:extLst>
              <a:ext uri="{FF2B5EF4-FFF2-40B4-BE49-F238E27FC236}">
                <a16:creationId xmlns:a16="http://schemas.microsoft.com/office/drawing/2014/main" id="{DBB41D80-F337-4C18-B417-2079447C70C5}"/>
              </a:ext>
            </a:extLst>
          </p:cNvPr>
          <p:cNvSpPr>
            <a:spLocks noChangeArrowheads="1"/>
          </p:cNvSpPr>
          <p:nvPr/>
        </p:nvSpPr>
        <p:spPr bwMode="auto">
          <a:xfrm>
            <a:off x="684213" y="1125538"/>
            <a:ext cx="7704137"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KZ" sz="1800" b="1" dirty="0"/>
              <a:t/>
            </a:r>
            <a:br>
              <a:rPr lang="ru-RU" altLang="ru-KZ" sz="1800" b="1" dirty="0"/>
            </a:br>
            <a:r>
              <a:rPr lang="ru-RU" altLang="ru-KZ" sz="4000" b="1" dirty="0"/>
              <a:t>«Эксплуатационная </a:t>
            </a:r>
            <a:r>
              <a:rPr lang="ru-RU" altLang="ru-KZ" sz="4000" b="1" dirty="0" smtClean="0"/>
              <a:t>разведка месторождений </a:t>
            </a:r>
            <a:r>
              <a:rPr lang="ru-RU" altLang="ru-KZ" sz="4000" b="1" dirty="0"/>
              <a:t>подземных вод»</a:t>
            </a:r>
            <a:br>
              <a:rPr lang="ru-RU" altLang="ru-KZ" sz="4000" b="1" dirty="0"/>
            </a:br>
            <a:r>
              <a:rPr lang="ru-RU" altLang="ru-KZ" sz="2800" b="1" dirty="0"/>
              <a:t> </a:t>
            </a:r>
            <a:r>
              <a:rPr lang="ru-RU" altLang="ru-KZ" sz="2800" dirty="0"/>
              <a:t/>
            </a:r>
            <a:br>
              <a:rPr lang="ru-RU" altLang="ru-KZ" sz="2800" dirty="0"/>
            </a:br>
            <a:r>
              <a:rPr lang="ru-RU" altLang="ru-KZ" b="1" dirty="0"/>
              <a:t>для слушателей магистратуры ОП</a:t>
            </a:r>
          </a:p>
          <a:p>
            <a:pPr algn="ctr" eaLnBrk="1" hangingPunct="1">
              <a:spcBef>
                <a:spcPct val="0"/>
              </a:spcBef>
              <a:buFontTx/>
              <a:buNone/>
            </a:pPr>
            <a:r>
              <a:rPr lang="ru-RU" altLang="ru-KZ" b="1" dirty="0"/>
              <a:t>«Гидрогеология и инженерная геология» </a:t>
            </a:r>
            <a:endParaRPr lang="en-US" altLang="ru-KZ" b="1" dirty="0"/>
          </a:p>
          <a:p>
            <a:pPr algn="ctr" eaLnBrk="1" hangingPunct="1">
              <a:spcBef>
                <a:spcPct val="0"/>
              </a:spcBef>
              <a:buFontTx/>
              <a:buNone/>
            </a:pPr>
            <a:r>
              <a:rPr lang="ru-RU" altLang="ru-KZ" sz="2800" dirty="0"/>
              <a:t/>
            </a:r>
            <a:br>
              <a:rPr lang="ru-RU" altLang="ru-KZ" sz="2800" dirty="0"/>
            </a:br>
            <a:r>
              <a:rPr lang="ru-RU" altLang="ru-KZ" sz="2800" b="1" dirty="0"/>
              <a:t>Лекция </a:t>
            </a:r>
            <a:r>
              <a:rPr lang="ru-RU" altLang="ru-KZ" sz="2800" b="1" dirty="0" smtClean="0"/>
              <a:t>14</a:t>
            </a:r>
            <a:r>
              <a:rPr lang="ru-RU" altLang="ru-KZ" sz="2800" b="1" dirty="0"/>
              <a:t/>
            </a:r>
            <a:br>
              <a:rPr lang="ru-RU" altLang="ru-KZ" sz="2800" b="1" dirty="0"/>
            </a:br>
            <a:r>
              <a:rPr lang="ru-RU" altLang="ru-KZ" sz="2800" b="1" dirty="0"/>
              <a:t>Проф. </a:t>
            </a:r>
            <a:r>
              <a:rPr lang="ru-RU" altLang="ru-KZ" sz="2800" b="1" smtClean="0"/>
              <a:t>М.Заппаров</a:t>
            </a:r>
            <a:endParaRPr lang="ru-RU" altLang="ru-KZ" sz="2800" dirty="0"/>
          </a:p>
        </p:txBody>
      </p:sp>
      <p:pic>
        <p:nvPicPr>
          <p:cNvPr id="4099" name="Рисунок 2" descr="Изображение выглядит как еда&#10;&#10;Автоматически созданное описание">
            <a:extLst>
              <a:ext uri="{FF2B5EF4-FFF2-40B4-BE49-F238E27FC236}">
                <a16:creationId xmlns:a16="http://schemas.microsoft.com/office/drawing/2014/main" id="{3E0DDEDD-56D9-440E-BE81-097EBF1EA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0213" y="404813"/>
            <a:ext cx="31321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910708-503F-4997-B13B-50A3363A5DB3}"/>
              </a:ext>
            </a:extLst>
          </p:cNvPr>
          <p:cNvSpPr txBox="1"/>
          <p:nvPr/>
        </p:nvSpPr>
        <p:spPr>
          <a:xfrm>
            <a:off x="1159877" y="2968869"/>
            <a:ext cx="7210871" cy="1815882"/>
          </a:xfrm>
          <a:prstGeom prst="rect">
            <a:avLst/>
          </a:prstGeom>
          <a:noFill/>
        </p:spPr>
        <p:txBody>
          <a:bodyPr wrap="square">
            <a:spAutoFit/>
          </a:bodyPr>
          <a:lstStyle/>
          <a:p>
            <a:pPr algn="ctr"/>
            <a:r>
              <a:rPr lang="ru-RU" sz="2800" b="1" dirty="0">
                <a:solidFill>
                  <a:srgbClr val="FF0000"/>
                </a:solidFill>
                <a:latin typeface="Arial" panose="020B0604020202020204" pitchFamily="34" charset="0"/>
                <a:cs typeface="Arial" panose="020B0604020202020204" pitchFamily="34" charset="0"/>
              </a:rPr>
              <a:t>Организация наблюдательной сети для изучения гидрогеологического режима эксплуатации водозаборного сооружения. </a:t>
            </a:r>
            <a:endParaRPr lang="ru-KZ"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215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04C925-E633-45D7-A8A5-A0B5318A5440}"/>
              </a:ext>
            </a:extLst>
          </p:cNvPr>
          <p:cNvSpPr txBox="1"/>
          <p:nvPr/>
        </p:nvSpPr>
        <p:spPr>
          <a:xfrm>
            <a:off x="718019" y="1168377"/>
            <a:ext cx="7836837" cy="3477875"/>
          </a:xfrm>
          <a:prstGeom prst="rect">
            <a:avLst/>
          </a:prstGeom>
          <a:noFill/>
        </p:spPr>
        <p:txBody>
          <a:bodyPr wrap="square">
            <a:spAutoFit/>
          </a:bodyPr>
          <a:lstStyle/>
          <a:p>
            <a:pPr algn="just"/>
            <a:r>
              <a:rPr lang="ru-RU" sz="2000" b="1" dirty="0">
                <a:latin typeface="Arial" panose="020B0604020202020204" pitchFamily="34" charset="0"/>
                <a:cs typeface="Arial" panose="020B0604020202020204" pitchFamily="34" charset="0"/>
              </a:rPr>
              <a:t>Для стационарного изучения режима подземных и поверхностных вод в период длительной эксплуатации водозабора проектом должно быть </a:t>
            </a:r>
            <a:r>
              <a:rPr lang="ru-RU" sz="2000" b="1" dirty="0">
                <a:solidFill>
                  <a:srgbClr val="FF0000"/>
                </a:solidFill>
                <a:latin typeface="Arial" panose="020B0604020202020204" pitchFamily="34" charset="0"/>
                <a:cs typeface="Arial" panose="020B0604020202020204" pitchFamily="34" charset="0"/>
              </a:rPr>
              <a:t>предусмотрено сооружение на участке водозабора специальной наблюдательной сети, состоящей из буровых скважин, водомерных постов на поверхностных водотоках и пр.</a:t>
            </a:r>
          </a:p>
          <a:p>
            <a:pPr algn="just"/>
            <a:r>
              <a:rPr lang="ru-RU" sz="2000" b="1" dirty="0">
                <a:latin typeface="Arial" panose="020B0604020202020204" pitchFamily="34" charset="0"/>
                <a:cs typeface="Arial" panose="020B0604020202020204" pitchFamily="34" charset="0"/>
              </a:rPr>
              <a:t>Для длительного и комплексного изучения режима подземных вод в период их длительной эксплуатации должен быть составлен проект строительства наблюдательной сети, являющейся составной частью общего проекта водозаборного сооружения.</a:t>
            </a:r>
          </a:p>
        </p:txBody>
      </p:sp>
    </p:spTree>
    <p:extLst>
      <p:ext uri="{BB962C8B-B14F-4D97-AF65-F5344CB8AC3E}">
        <p14:creationId xmlns:p14="http://schemas.microsoft.com/office/powerpoint/2010/main" val="1737514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991C8B-DFC5-4885-A8C7-E4D8241F52D7}"/>
              </a:ext>
            </a:extLst>
          </p:cNvPr>
          <p:cNvSpPr txBox="1"/>
          <p:nvPr/>
        </p:nvSpPr>
        <p:spPr>
          <a:xfrm>
            <a:off x="503226" y="1179813"/>
            <a:ext cx="8241874" cy="3785652"/>
          </a:xfrm>
          <a:prstGeom prst="rect">
            <a:avLst/>
          </a:prstGeom>
          <a:noFill/>
        </p:spPr>
        <p:txBody>
          <a:bodyPr wrap="square">
            <a:spAutoFit/>
          </a:bodyPr>
          <a:lstStyle/>
          <a:p>
            <a:pPr algn="just"/>
            <a:r>
              <a:rPr lang="ru-RU" sz="2000" b="1" dirty="0">
                <a:solidFill>
                  <a:srgbClr val="FF0000"/>
                </a:solidFill>
                <a:latin typeface="Arial" panose="020B0604020202020204" pitchFamily="34" charset="0"/>
                <a:cs typeface="Arial" panose="020B0604020202020204" pitchFamily="34" charset="0"/>
              </a:rPr>
              <a:t>В опорную режимную наблюдательную сеть должны входить: </a:t>
            </a:r>
          </a:p>
          <a:p>
            <a:pPr algn="just"/>
            <a:r>
              <a:rPr lang="ru-RU" sz="2000" b="1" dirty="0">
                <a:latin typeface="Arial" panose="020B0604020202020204" pitchFamily="34" charset="0"/>
                <a:cs typeface="Arial" panose="020B0604020202020204" pitchFamily="34" charset="0"/>
              </a:rPr>
              <a:t>а) все эксплуатационные скважины водозабора, которые должны быть снабжены необходимым оборудованием для изучения режима подземных вод; </a:t>
            </a:r>
          </a:p>
          <a:p>
            <a:pPr algn="just"/>
            <a:r>
              <a:rPr lang="ru-RU" sz="2000" b="1" dirty="0">
                <a:latin typeface="Arial" panose="020B0604020202020204" pitchFamily="34" charset="0"/>
                <a:cs typeface="Arial" panose="020B0604020202020204" pitchFamily="34" charset="0"/>
              </a:rPr>
              <a:t>б) специальные наблюдательные скважины (пьезометры); </a:t>
            </a:r>
          </a:p>
          <a:p>
            <a:pPr algn="just"/>
            <a:r>
              <a:rPr lang="ru-RU" sz="2000" b="1" dirty="0">
                <a:latin typeface="Arial" panose="020B0604020202020204" pitchFamily="34" charset="0"/>
                <a:cs typeface="Arial" panose="020B0604020202020204" pitchFamily="34" charset="0"/>
              </a:rPr>
              <a:t>в) гидрометрические посты на реках и родниках.</a:t>
            </a:r>
          </a:p>
          <a:p>
            <a:pPr algn="just"/>
            <a:r>
              <a:rPr lang="ru-RU" sz="2000" b="1" dirty="0">
                <a:latin typeface="Arial" panose="020B0604020202020204" pitchFamily="34" charset="0"/>
                <a:cs typeface="Arial" panose="020B0604020202020204" pitchFamily="34" charset="0"/>
              </a:rPr>
              <a:t>Устройство наблюдательной сети на водозаборном участке должно быть осуществлено до начала строительства </a:t>
            </a:r>
            <a:r>
              <a:rPr lang="ru-RU" sz="2000" b="1" dirty="0" err="1">
                <a:latin typeface="Arial" panose="020B0604020202020204" pitchFamily="34" charset="0"/>
                <a:cs typeface="Arial" panose="020B0604020202020204" pitchFamily="34" charset="0"/>
              </a:rPr>
              <a:t>каптажного</a:t>
            </a:r>
            <a:r>
              <a:rPr lang="ru-RU" sz="2000" b="1" dirty="0">
                <a:latin typeface="Arial" panose="020B0604020202020204" pitchFamily="34" charset="0"/>
                <a:cs typeface="Arial" panose="020B0604020202020204" pitchFamily="34" charset="0"/>
              </a:rPr>
              <a:t> сооружения. Эти требования являются обязательными для всех строительно-монтажных организаций, выполняющих работы по сооружению водозаборов.</a:t>
            </a:r>
          </a:p>
        </p:txBody>
      </p:sp>
    </p:spTree>
    <p:extLst>
      <p:ext uri="{BB962C8B-B14F-4D97-AF65-F5344CB8AC3E}">
        <p14:creationId xmlns:p14="http://schemas.microsoft.com/office/powerpoint/2010/main" val="1704464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8EEA6C-7208-48F4-B3B1-F4FDFFFE1D48}"/>
              </a:ext>
            </a:extLst>
          </p:cNvPr>
          <p:cNvSpPr txBox="1"/>
          <p:nvPr/>
        </p:nvSpPr>
        <p:spPr>
          <a:xfrm>
            <a:off x="417310" y="1219096"/>
            <a:ext cx="8468939" cy="4278094"/>
          </a:xfrm>
          <a:prstGeom prst="rect">
            <a:avLst/>
          </a:prstGeom>
          <a:noFill/>
        </p:spPr>
        <p:txBody>
          <a:bodyPr wrap="square">
            <a:spAutoFit/>
          </a:bodyPr>
          <a:lstStyle/>
          <a:p>
            <a:pPr algn="just"/>
            <a:r>
              <a:rPr lang="ru-RU" sz="1600" b="1" dirty="0">
                <a:solidFill>
                  <a:srgbClr val="FF0000"/>
                </a:solidFill>
                <a:latin typeface="Arial" panose="020B0604020202020204" pitchFamily="34" charset="0"/>
                <a:cs typeface="Arial" panose="020B0604020202020204" pitchFamily="34" charset="0"/>
              </a:rPr>
              <a:t>Гидрогеологические исследования, включающие стационарное изучение режима подземных вод, являются одним из главных в общем комплексе работ по эксплуатационной разведке месторождений. </a:t>
            </a:r>
            <a:endParaRPr lang="en-US" sz="1600" b="1" dirty="0">
              <a:solidFill>
                <a:srgbClr val="FF0000"/>
              </a:solidFill>
              <a:latin typeface="Arial" panose="020B0604020202020204" pitchFamily="34" charset="0"/>
              <a:cs typeface="Arial" panose="020B0604020202020204" pitchFamily="34" charset="0"/>
            </a:endParaRPr>
          </a:p>
          <a:p>
            <a:pPr algn="just"/>
            <a:r>
              <a:rPr lang="ru-RU" sz="1600" b="1" dirty="0">
                <a:solidFill>
                  <a:srgbClr val="FF0000"/>
                </a:solidFill>
                <a:latin typeface="Arial" panose="020B0604020202020204" pitchFamily="34" charset="0"/>
                <a:cs typeface="Arial" panose="020B0604020202020204" pitchFamily="34" charset="0"/>
              </a:rPr>
              <a:t>В задачи режимных исследований входят:</a:t>
            </a:r>
          </a:p>
          <a:p>
            <a:pPr algn="just"/>
            <a:r>
              <a:rPr lang="ru-RU" sz="1600" b="1" dirty="0">
                <a:latin typeface="Arial" panose="020B0604020202020204" pitchFamily="34" charset="0"/>
                <a:cs typeface="Arial" panose="020B0604020202020204" pitchFamily="34" charset="0"/>
              </a:rPr>
              <a:t>1.	Выявление характера и закономерностей изменения режима подземных вод на водозаборном участке, формирующегося под влиянием длительного водоотбора, и в первую очередь изменения граничных условий фильтрационного потока в плане и в разрезе.</a:t>
            </a:r>
          </a:p>
          <a:p>
            <a:pPr algn="just"/>
            <a:r>
              <a:rPr lang="ru-RU" sz="1600" b="1" dirty="0">
                <a:latin typeface="Arial" panose="020B0604020202020204" pitchFamily="34" charset="0"/>
                <a:cs typeface="Arial" panose="020B0604020202020204" pitchFamily="34" charset="0"/>
              </a:rPr>
              <a:t>2.	Уточнение гидрогеологических параметров продуктивного водоносного горизонта по данным режимных наблюдений за эксплуатацией водозабора с учетом изменившихся в процессе эксплуатации граничных условий фильтрационного потока подземных вод.</a:t>
            </a:r>
          </a:p>
          <a:p>
            <a:pPr algn="just"/>
            <a:r>
              <a:rPr lang="ru-RU" sz="1600" b="1" dirty="0">
                <a:latin typeface="Arial" panose="020B0604020202020204" pitchFamily="34" charset="0"/>
                <a:cs typeface="Arial" panose="020B0604020202020204" pitchFamily="34" charset="0"/>
              </a:rPr>
              <a:t>3.	Переоценка эксплуатационных запасов подземных вод на площади водозаборного участка и обоснование оптимального режима эксплуатации водозаборного сооружения.</a:t>
            </a:r>
          </a:p>
          <a:p>
            <a:pPr algn="just"/>
            <a:endParaRPr lang="en-US" sz="1600" b="1" dirty="0">
              <a:latin typeface="Arial" panose="020B0604020202020204" pitchFamily="34" charset="0"/>
              <a:cs typeface="Arial" panose="020B0604020202020204" pitchFamily="34" charset="0"/>
            </a:endParaRPr>
          </a:p>
          <a:p>
            <a:pPr algn="just"/>
            <a:r>
              <a:rPr lang="ru-RU" sz="1600" i="1" dirty="0">
                <a:latin typeface="Arial" panose="020B0604020202020204" pitchFamily="34" charset="0"/>
                <a:cs typeface="Arial" panose="020B0604020202020204" pitchFamily="34" charset="0"/>
              </a:rPr>
              <a:t>См. след. слайд</a:t>
            </a:r>
          </a:p>
        </p:txBody>
      </p:sp>
    </p:spTree>
    <p:extLst>
      <p:ext uri="{BB962C8B-B14F-4D97-AF65-F5344CB8AC3E}">
        <p14:creationId xmlns:p14="http://schemas.microsoft.com/office/powerpoint/2010/main" val="310161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445D4F-1183-4EB1-A55A-8822B1502869}"/>
              </a:ext>
            </a:extLst>
          </p:cNvPr>
          <p:cNvSpPr txBox="1"/>
          <p:nvPr/>
        </p:nvSpPr>
        <p:spPr>
          <a:xfrm>
            <a:off x="791662" y="1396416"/>
            <a:ext cx="8002534" cy="3416320"/>
          </a:xfrm>
          <a:prstGeom prst="rect">
            <a:avLst/>
          </a:prstGeom>
          <a:noFill/>
        </p:spPr>
        <p:txBody>
          <a:bodyPr wrap="square">
            <a:spAutoFit/>
          </a:bodyPr>
          <a:lstStyle/>
          <a:p>
            <a:pPr algn="just"/>
            <a:r>
              <a:rPr lang="ru-RU" sz="1800" b="1" dirty="0">
                <a:latin typeface="Arial" panose="020B0604020202020204" pitchFamily="34" charset="0"/>
                <a:cs typeface="Arial" panose="020B0604020202020204" pitchFamily="34" charset="0"/>
              </a:rPr>
              <a:t>4.	Оценка эксплуатационных запасов подземных вод на флангах месторождения.</a:t>
            </a:r>
          </a:p>
          <a:p>
            <a:pPr algn="just"/>
            <a:r>
              <a:rPr lang="ru-RU" sz="1800" b="1" dirty="0">
                <a:latin typeface="Arial" panose="020B0604020202020204" pitchFamily="34" charset="0"/>
                <a:cs typeface="Arial" panose="020B0604020202020204" pitchFamily="34" charset="0"/>
              </a:rPr>
              <a:t>5.	Своевременное предупреждение возможного ухудшения качества подземных вод на участке водозаборного сооружения и обоснование мероприятий по предотвращению этих процессов (вопросы охраны подземных вод от загрязнений).</a:t>
            </a:r>
          </a:p>
          <a:p>
            <a:pPr algn="just"/>
            <a:r>
              <a:rPr lang="ru-RU" sz="1800" b="1" dirty="0">
                <a:latin typeface="Arial" panose="020B0604020202020204" pitchFamily="34" charset="0"/>
                <a:cs typeface="Arial" panose="020B0604020202020204" pitchFamily="34" charset="0"/>
              </a:rPr>
              <a:t>6.	Сравнительная оценка гидрогеологических данных разведки и опыта эксплуатации подземных вод.</a:t>
            </a:r>
          </a:p>
          <a:p>
            <a:pPr algn="just"/>
            <a:r>
              <a:rPr lang="ru-RU" sz="1800" b="1" dirty="0">
                <a:latin typeface="Arial" panose="020B0604020202020204" pitchFamily="34" charset="0"/>
                <a:cs typeface="Arial" panose="020B0604020202020204" pitchFamily="34" charset="0"/>
              </a:rPr>
              <a:t>7.	Накопление опыта эксплуатации подземных вод в различных гидрогеологических условиях для дальнейшего совершенствования методов разведки и оценки запасов подземных вод.</a:t>
            </a:r>
          </a:p>
        </p:txBody>
      </p:sp>
    </p:spTree>
    <p:extLst>
      <p:ext uri="{BB962C8B-B14F-4D97-AF65-F5344CB8AC3E}">
        <p14:creationId xmlns:p14="http://schemas.microsoft.com/office/powerpoint/2010/main" val="3344693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CDE971-59AC-4E00-9CA2-4F8EF0B199A9}"/>
              </a:ext>
            </a:extLst>
          </p:cNvPr>
          <p:cNvSpPr txBox="1"/>
          <p:nvPr/>
        </p:nvSpPr>
        <p:spPr>
          <a:xfrm>
            <a:off x="718019" y="1722374"/>
            <a:ext cx="7726373" cy="2862322"/>
          </a:xfrm>
          <a:prstGeom prst="rect">
            <a:avLst/>
          </a:prstGeom>
          <a:noFill/>
        </p:spPr>
        <p:txBody>
          <a:bodyPr wrap="square">
            <a:spAutoFit/>
          </a:bodyPr>
          <a:lstStyle/>
          <a:p>
            <a:r>
              <a:rPr lang="ru-RU" sz="2000" b="1" dirty="0">
                <a:latin typeface="Arial" panose="020B0604020202020204" pitchFamily="34" charset="0"/>
                <a:cs typeface="Arial" panose="020B0604020202020204" pitchFamily="34" charset="0"/>
              </a:rPr>
              <a:t>Решение основных гидрогеологических задач в процессе эксплуатационной разведки методом проведения стационарных режимных наблюдений является процессом творческим. Поэтому нецелесообразно приводить какие-либо рекомендации по стандартным схемам размещения наблюдательной сети на водозаборных участках. </a:t>
            </a:r>
            <a:r>
              <a:rPr lang="ru-RU" sz="2000" b="1" dirty="0">
                <a:solidFill>
                  <a:srgbClr val="FF0000"/>
                </a:solidFill>
                <a:latin typeface="Arial" panose="020B0604020202020204" pitchFamily="34" charset="0"/>
                <a:cs typeface="Arial" panose="020B0604020202020204" pitchFamily="34" charset="0"/>
              </a:rPr>
              <a:t>Важно отметить лишь основные принципы размещения наблюдательной сети и привести некоторые примерные схемы.</a:t>
            </a:r>
            <a:endParaRPr lang="ru-KZ"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4766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3B1B9F-F59F-4E52-93C0-3D8AB5B73931}"/>
              </a:ext>
            </a:extLst>
          </p:cNvPr>
          <p:cNvSpPr txBox="1"/>
          <p:nvPr/>
        </p:nvSpPr>
        <p:spPr>
          <a:xfrm>
            <a:off x="383557" y="270145"/>
            <a:ext cx="8376886" cy="6463308"/>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Рассмотрим гидрогеологические принципы, которые должны быть положены в основу проектирования наблюдательной сети для изучения режима подземных вод на водозаборных участках.</a:t>
            </a:r>
          </a:p>
          <a:p>
            <a:pPr algn="just"/>
            <a:r>
              <a:rPr lang="ru-RU" b="1" dirty="0">
                <a:latin typeface="Arial" panose="020B0604020202020204" pitchFamily="34" charset="0"/>
                <a:cs typeface="Arial" panose="020B0604020202020204" pitchFamily="34" charset="0"/>
              </a:rPr>
              <a:t>Граничные условия водозаборного участка являются главным фактором, определяющим принцип размещения наблюдательной сети. При этом должно учитываться расположение водозаборов относительно границ области фильтрации потока в плане, а также относительно границ разделов в вертикальном разрезе.</a:t>
            </a:r>
          </a:p>
          <a:p>
            <a:pPr algn="just"/>
            <a:r>
              <a:rPr lang="ru-RU" b="1" dirty="0">
                <a:latin typeface="Arial" panose="020B0604020202020204" pitchFamily="34" charset="0"/>
                <a:cs typeface="Arial" panose="020B0604020202020204" pitchFamily="34" charset="0"/>
              </a:rPr>
              <a:t>Граничные условия — это комплекс природных факторов, характеризующих связь водоносного горизонта с окружающей средой. К геологическим факторам следует отнести геолого-структурные условия залегания, литологический состав водоносного, подстилающего и покрывающего слоев, а к гидрогеологическим - водопроницаемость пород водоносного горизонта и контактирующих пород, а также условия питания подземных вод, восполнение их запасов, связь водоносных горизонтов с атмосферой и поверхностными водами.</a:t>
            </a:r>
          </a:p>
          <a:p>
            <a:pPr algn="just"/>
            <a:r>
              <a:rPr lang="ru-RU" b="1" dirty="0">
                <a:latin typeface="Arial" panose="020B0604020202020204" pitchFamily="34" charset="0"/>
                <a:cs typeface="Arial" panose="020B0604020202020204" pitchFamily="34" charset="0"/>
              </a:rPr>
              <a:t>Граничные условия фильтрационного потока по существу определяют закономерности формирования режима подземных вод (в естественной и нарушенной обстановке) в районе водозабора, изменение во времени уровня воды в эксплуатационных скважинах, условия их взаимодействия и в целом формирование депрессионной воронки и эксплуатационных запасов.</a:t>
            </a:r>
          </a:p>
        </p:txBody>
      </p:sp>
    </p:spTree>
    <p:extLst>
      <p:ext uri="{BB962C8B-B14F-4D97-AF65-F5344CB8AC3E}">
        <p14:creationId xmlns:p14="http://schemas.microsoft.com/office/powerpoint/2010/main" val="248638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A7E803-545F-4D77-A9F7-D722E39754C3}"/>
              </a:ext>
            </a:extLst>
          </p:cNvPr>
          <p:cNvSpPr txBox="1"/>
          <p:nvPr/>
        </p:nvSpPr>
        <p:spPr>
          <a:xfrm>
            <a:off x="337530" y="1168377"/>
            <a:ext cx="8297106" cy="3477875"/>
          </a:xfrm>
          <a:prstGeom prst="rect">
            <a:avLst/>
          </a:prstGeom>
          <a:noFill/>
        </p:spPr>
        <p:txBody>
          <a:bodyPr wrap="square">
            <a:spAutoFit/>
          </a:bodyPr>
          <a:lstStyle/>
          <a:p>
            <a:pPr algn="just"/>
            <a:r>
              <a:rPr lang="ru-RU" sz="2000" b="1" dirty="0">
                <a:latin typeface="Arial" panose="020B0604020202020204" pitchFamily="34" charset="0"/>
                <a:cs typeface="Arial" panose="020B0604020202020204" pitchFamily="34" charset="0"/>
              </a:rPr>
              <a:t>Ранее неоднократно отмечалось, что длительная эксплуатация крупных </a:t>
            </a:r>
            <a:r>
              <a:rPr lang="ru-RU" sz="2000" b="1" dirty="0" err="1">
                <a:latin typeface="Arial" panose="020B0604020202020204" pitchFamily="34" charset="0"/>
                <a:cs typeface="Arial" panose="020B0604020202020204" pitchFamily="34" charset="0"/>
              </a:rPr>
              <a:t>каптажных</a:t>
            </a:r>
            <a:r>
              <a:rPr lang="ru-RU" sz="2000" b="1" dirty="0">
                <a:latin typeface="Arial" panose="020B0604020202020204" pitchFamily="34" charset="0"/>
                <a:cs typeface="Arial" panose="020B0604020202020204" pitchFamily="34" charset="0"/>
              </a:rPr>
              <a:t> сооружений всегда приводит к существенному изменению гидрогеологических условий на площади водозаборного участка.</a:t>
            </a:r>
          </a:p>
          <a:p>
            <a:pPr algn="just"/>
            <a:r>
              <a:rPr lang="ru-RU" sz="2000" b="1" dirty="0">
                <a:latin typeface="Arial" panose="020B0604020202020204" pitchFamily="34" charset="0"/>
                <a:cs typeface="Arial" panose="020B0604020202020204" pitchFamily="34" charset="0"/>
              </a:rPr>
              <a:t> Эти изменения и определяются граничными условиями потока в плане. В этом отношении подразделение всех типов водозаборных сооружений по гидрогеологическим условиям на инфильтрационные (расположенные непосредственно в области питания) и фильтрационные (расположенные в области стока подземных вод) прежде всего, </a:t>
            </a:r>
            <a:r>
              <a:rPr lang="ru-RU" sz="2000" b="1" dirty="0">
                <a:solidFill>
                  <a:srgbClr val="FF0000"/>
                </a:solidFill>
                <a:latin typeface="Arial" panose="020B0604020202020204" pitchFamily="34" charset="0"/>
                <a:cs typeface="Arial" panose="020B0604020202020204" pitchFamily="34" charset="0"/>
              </a:rPr>
              <a:t>базируются на учете граничных условий потока в плане.</a:t>
            </a:r>
            <a:endParaRPr lang="ru-KZ"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124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442479-4012-4D41-B9CE-1B13A4981126}"/>
              </a:ext>
            </a:extLst>
          </p:cNvPr>
          <p:cNvSpPr txBox="1"/>
          <p:nvPr/>
        </p:nvSpPr>
        <p:spPr>
          <a:xfrm>
            <a:off x="767114" y="1057210"/>
            <a:ext cx="7971850" cy="4524315"/>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В Казахстане в большинстве случаев осуществляется строительство водозаборных сооружений инфильтрационного типа, расположенных непосредственно в долинах рек или вблизи крупных водоемов. Поверхностные воды в таких условиях, как известно, в процессе эксплуатации  искусственно привлекаются водозаборными скважинами за счет береговой или донной инфильтрации. Условия питания и восполнения эксплуатационных запасов подземных вод на таких водозаборах определяются по существу фильтрационными свойствами русловых отложений реки, характеризующих активность гидравлической связи поверх постных и подземных вод.</a:t>
            </a:r>
          </a:p>
          <a:p>
            <a:pPr algn="just"/>
            <a:r>
              <a:rPr lang="ru-RU" b="1" dirty="0">
                <a:solidFill>
                  <a:srgbClr val="FF0000"/>
                </a:solidFill>
                <a:latin typeface="Arial" panose="020B0604020202020204" pitchFamily="34" charset="0"/>
                <a:cs typeface="Arial" panose="020B0604020202020204" pitchFamily="34" charset="0"/>
              </a:rPr>
              <a:t>Одна из главных задач стационарных режимных наблюдений на участках инфильтрационных водозаборов состоит в изучении изменений (по площади) условий гидравлической связи подземных вод с поверхностными водами в процессе длительной эксплуатации.</a:t>
            </a:r>
          </a:p>
        </p:txBody>
      </p:sp>
    </p:spTree>
    <p:extLst>
      <p:ext uri="{BB962C8B-B14F-4D97-AF65-F5344CB8AC3E}">
        <p14:creationId xmlns:p14="http://schemas.microsoft.com/office/powerpoint/2010/main" val="239855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68F077-3706-4DE1-A4AB-7FAF05F8DB47}"/>
              </a:ext>
            </a:extLst>
          </p:cNvPr>
          <p:cNvSpPr txBox="1"/>
          <p:nvPr/>
        </p:nvSpPr>
        <p:spPr>
          <a:xfrm>
            <a:off x="589143" y="1652355"/>
            <a:ext cx="7965713" cy="3416320"/>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Как показывает опыт, при длительной эксплуатации инфильтрационных водозаборов нередко наблюдается </a:t>
            </a:r>
            <a:r>
              <a:rPr lang="ru-RU" b="1" dirty="0" err="1">
                <a:latin typeface="Arial" panose="020B0604020202020204" pitchFamily="34" charset="0"/>
                <a:cs typeface="Arial" panose="020B0604020202020204" pitchFamily="34" charset="0"/>
              </a:rPr>
              <a:t>кольматация</a:t>
            </a:r>
            <a:r>
              <a:rPr lang="ru-RU" b="1" dirty="0">
                <a:latin typeface="Arial" panose="020B0604020202020204" pitchFamily="34" charset="0"/>
                <a:cs typeface="Arial" panose="020B0604020202020204" pitchFamily="34" charset="0"/>
              </a:rPr>
              <a:t> русловых отложений реки. В связи с этим ухудшаются их фильтрационные свойства, что сказывается на режиме уровней и дебите водозаборных скважин. При интенсивной </a:t>
            </a:r>
            <a:r>
              <a:rPr lang="ru-RU" b="1" dirty="0" err="1">
                <a:latin typeface="Arial" panose="020B0604020202020204" pitchFamily="34" charset="0"/>
                <a:cs typeface="Arial" panose="020B0604020202020204" pitchFamily="34" charset="0"/>
              </a:rPr>
              <a:t>кольматации</a:t>
            </a:r>
            <a:r>
              <a:rPr lang="ru-RU" b="1" dirty="0">
                <a:latin typeface="Arial" panose="020B0604020202020204" pitchFamily="34" charset="0"/>
                <a:cs typeface="Arial" panose="020B0604020202020204" pitchFamily="34" charset="0"/>
              </a:rPr>
              <a:t> русловых отложений уровень подземных вод может «оторваться» от реки, что приводит к резкому ухудшению условий питания и восполнения эксплуатационных запасов. Поэтому важно установить на водозаборном участке специальную сеть - пьезометры и гидрометрические посты для комплексного изучения режима подземных вод и речного стока.</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9183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F4B193E-CF89-47FC-B354-E6EFCA545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964" y="362078"/>
            <a:ext cx="3111415" cy="311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E911451-AE55-48C4-8E81-3331E3840C0B}"/>
              </a:ext>
            </a:extLst>
          </p:cNvPr>
          <p:cNvSpPr txBox="1"/>
          <p:nvPr/>
        </p:nvSpPr>
        <p:spPr>
          <a:xfrm>
            <a:off x="650513" y="3646715"/>
            <a:ext cx="7842973" cy="1877437"/>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Условия питания и восполнения эксплуатационных    запасов    подземных вод:</a:t>
            </a:r>
          </a:p>
          <a:p>
            <a:pPr algn="just"/>
            <a:r>
              <a:rPr lang="ru-RU" sz="1600" b="1" dirty="0">
                <a:latin typeface="Arial" panose="020B0604020202020204" pitchFamily="34" charset="0"/>
                <a:cs typeface="Arial" panose="020B0604020202020204" pitchFamily="34" charset="0"/>
              </a:rPr>
              <a:t>а — при активной  форме гидравлической  связи грунтовых   и поверхностных   вод; б — при отрыве уровней от русла реки. 1-водоносные    пески;    2-закольматирован-ный слой русловых отложений; </a:t>
            </a:r>
          </a:p>
          <a:p>
            <a:pPr algn="just"/>
            <a:r>
              <a:rPr lang="ru-RU" sz="1600" b="1" dirty="0">
                <a:latin typeface="Arial" panose="020B0604020202020204" pitchFamily="34" charset="0"/>
                <a:cs typeface="Arial" panose="020B0604020202020204" pitchFamily="34" charset="0"/>
              </a:rPr>
              <a:t>3-водонепроницаемые    породы;    4 - покровные   суглинки; 5-статический  уровень   грунтовых  вод</a:t>
            </a:r>
          </a:p>
        </p:txBody>
      </p:sp>
    </p:spTree>
    <p:extLst>
      <p:ext uri="{BB962C8B-B14F-4D97-AF65-F5344CB8AC3E}">
        <p14:creationId xmlns:p14="http://schemas.microsoft.com/office/powerpoint/2010/main" val="3221182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3A0984C-93E7-46C4-A007-8870ACBCDB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904" y="362078"/>
            <a:ext cx="6284826" cy="62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973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E73A416-2E00-4A62-8419-B166A9B1C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902" y="874616"/>
            <a:ext cx="4865687"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5740B833-813D-4AF8-8EFF-1F49170C55C6}"/>
              </a:ext>
            </a:extLst>
          </p:cNvPr>
          <p:cNvSpPr txBox="1"/>
          <p:nvPr/>
        </p:nvSpPr>
        <p:spPr>
          <a:xfrm>
            <a:off x="583007" y="4177140"/>
            <a:ext cx="8346201" cy="1908215"/>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Схема   расположения   сети   наблюдательных   скважин  при   эксплуатации  водозабора   в  простых  гидрогеологических условиях речной долины:</a:t>
            </a:r>
          </a:p>
          <a:p>
            <a:pPr algn="just"/>
            <a:r>
              <a:rPr lang="ru-RU" sz="1600" b="1" dirty="0">
                <a:latin typeface="Arial" panose="020B0604020202020204" pitchFamily="34" charset="0"/>
                <a:cs typeface="Arial" panose="020B0604020202020204" pitchFamily="34" charset="0"/>
              </a:rPr>
              <a:t>а —план; б — разрез по линии I-I. 1 - борта долины; 2 - водоносные песчано-галечные отложения; 3 - покровные суглинки; 4 - водоупорные породы; 5 - эксплуатационные скважины; 6 - наблюдательные скважины; 7 - уровень грунтовых вод; 8 - депрессионная воронка.</a:t>
            </a:r>
          </a:p>
        </p:txBody>
      </p:sp>
    </p:spTree>
    <p:extLst>
      <p:ext uri="{BB962C8B-B14F-4D97-AF65-F5344CB8AC3E}">
        <p14:creationId xmlns:p14="http://schemas.microsoft.com/office/powerpoint/2010/main" val="4192380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F27A13-9802-4CEF-AAD7-B637BB89A5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515" y="874616"/>
            <a:ext cx="8373995" cy="512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24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6C76DD-2B8F-4375-8E8B-13239E74F9C6}"/>
              </a:ext>
            </a:extLst>
          </p:cNvPr>
          <p:cNvSpPr txBox="1"/>
          <p:nvPr/>
        </p:nvSpPr>
        <p:spPr>
          <a:xfrm>
            <a:off x="589144" y="751339"/>
            <a:ext cx="8143683" cy="5632311"/>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В некоторых случаях строительство водозаборных сооружений инфильтрационного  типа осуществляется в условиях двухслойной среды (рис.)</a:t>
            </a:r>
            <a:r>
              <a:rPr lang="ru-RU" b="1" dirty="0">
                <a:latin typeface="Arial" panose="020B0604020202020204" pitchFamily="34" charset="0"/>
                <a:cs typeface="Arial" panose="020B0604020202020204" pitchFamily="34" charset="0"/>
              </a:rPr>
              <a:t> </a:t>
            </a:r>
          </a:p>
          <a:p>
            <a:pPr algn="just"/>
            <a:r>
              <a:rPr lang="ru-RU" b="1" dirty="0">
                <a:latin typeface="Arial" panose="020B0604020202020204" pitchFamily="34" charset="0"/>
                <a:cs typeface="Arial" panose="020B0604020202020204" pitchFamily="34" charset="0"/>
              </a:rPr>
              <a:t>Грунтовые воды аллювиальных отложений и трещинно-карстовые воды карбонатных пород по существу формируют единый бассейн и гидравлически связаны с поверхностными водами реки.</a:t>
            </a:r>
          </a:p>
          <a:p>
            <a:pPr algn="just"/>
            <a:r>
              <a:rPr lang="ru-RU" b="1" dirty="0">
                <a:latin typeface="Arial" panose="020B0604020202020204" pitchFamily="34" charset="0"/>
                <a:cs typeface="Arial" panose="020B0604020202020204" pitchFamily="34" charset="0"/>
              </a:rPr>
              <a:t>Песчано-галечниковые аллювиальные образования, несмотря на широкую площадь распространения их в долине реки, имеют ограниченную мощность (до 10—12 м), поэтому в эксплуатационных скважинах нельзя достигнуть больших понижений уровня. Этим объясняется то, что водозаборные выработки на участке, вскрывая всю мощность аллювиальных отложений, углублены непосредственно в водоносные известняки. Песчано-галечниковые отложения в таких условиях эксплуатации играют роль регулировочной емкости для подземных вод. При размещении режимной сети на площади водозабора целесообразно предусмотреть бурение раздельных наблюдательных скважин- пьезометров для изучения режима грунтовых и трещинно-карстовых вод.</a:t>
            </a:r>
          </a:p>
          <a:p>
            <a:r>
              <a:rPr lang="ru-RU" dirty="0"/>
              <a:t> </a:t>
            </a:r>
          </a:p>
        </p:txBody>
      </p:sp>
    </p:spTree>
    <p:extLst>
      <p:ext uri="{BB962C8B-B14F-4D97-AF65-F5344CB8AC3E}">
        <p14:creationId xmlns:p14="http://schemas.microsoft.com/office/powerpoint/2010/main" val="153886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64D8D21-E492-4555-93E8-8294D62CC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9802" y="175646"/>
            <a:ext cx="3178920" cy="449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09D3262-B11F-49F5-A6BC-A8F0EB344EFB}"/>
              </a:ext>
            </a:extLst>
          </p:cNvPr>
          <p:cNvSpPr txBox="1"/>
          <p:nvPr/>
        </p:nvSpPr>
        <p:spPr>
          <a:xfrm>
            <a:off x="681198" y="4874099"/>
            <a:ext cx="8076176" cy="2092881"/>
          </a:xfrm>
          <a:prstGeom prst="rect">
            <a:avLst/>
          </a:prstGeom>
          <a:noFill/>
        </p:spPr>
        <p:txBody>
          <a:bodyPr wrap="square">
            <a:spAutoFit/>
          </a:bodyPr>
          <a:lstStyle/>
          <a:p>
            <a:pPr algn="just"/>
            <a:r>
              <a:rPr lang="ru-RU" sz="2000" b="1" dirty="0">
                <a:solidFill>
                  <a:srgbClr val="FF0000"/>
                </a:solidFill>
                <a:latin typeface="Arial" panose="020B0604020202020204" pitchFamily="34" charset="0"/>
                <a:cs typeface="Arial" panose="020B0604020202020204" pitchFamily="34" charset="0"/>
              </a:rPr>
              <a:t>Схема  расположения   наблюдательных скважин на участке водозабора </a:t>
            </a:r>
          </a:p>
          <a:p>
            <a:pPr algn="just"/>
            <a:r>
              <a:rPr lang="ru-RU" b="1" dirty="0">
                <a:latin typeface="Arial" panose="020B0604020202020204" pitchFamily="34" charset="0"/>
                <a:cs typeface="Arial" panose="020B0604020202020204" pitchFamily="34" charset="0"/>
              </a:rPr>
              <a:t>а-план; б- разрез по линии I- I; 1- водоносные песчано-галечные отложения; 2 - водоносные известняки; 3 - эксплуатационные скважины; 4 - наблюдательные скважины; 5 - уровень грунтовых вод; 6 - </a:t>
            </a:r>
            <a:r>
              <a:rPr lang="ru-RU" b="1" dirty="0" err="1">
                <a:latin typeface="Arial" panose="020B0604020202020204" pitchFamily="34" charset="0"/>
                <a:cs typeface="Arial" panose="020B0604020202020204" pitchFamily="34" charset="0"/>
              </a:rPr>
              <a:t>депрессиониая</a:t>
            </a:r>
            <a:r>
              <a:rPr lang="ru-RU" b="1" dirty="0">
                <a:latin typeface="Arial" panose="020B0604020202020204" pitchFamily="34" charset="0"/>
                <a:cs typeface="Arial" panose="020B0604020202020204" pitchFamily="34" charset="0"/>
              </a:rPr>
              <a:t> воронка; 7 - гидрометрические посты</a:t>
            </a:r>
          </a:p>
          <a:p>
            <a:endParaRPr lang="ru-RU" dirty="0"/>
          </a:p>
        </p:txBody>
      </p:sp>
    </p:spTree>
    <p:extLst>
      <p:ext uri="{BB962C8B-B14F-4D97-AF65-F5344CB8AC3E}">
        <p14:creationId xmlns:p14="http://schemas.microsoft.com/office/powerpoint/2010/main" val="336155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545F501-181A-45B0-A733-F59B8EA8C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248" y="175645"/>
            <a:ext cx="4640058" cy="656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058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8F677D-AB43-47C5-9ADD-F1B1111EC367}"/>
              </a:ext>
            </a:extLst>
          </p:cNvPr>
          <p:cNvSpPr txBox="1"/>
          <p:nvPr/>
        </p:nvSpPr>
        <p:spPr>
          <a:xfrm>
            <a:off x="718019" y="1125553"/>
            <a:ext cx="7910481" cy="4247317"/>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Не меньшую роль в выборе схемы размещения наблюдательной сети для изучения режима подземных вод играют  </a:t>
            </a:r>
            <a:r>
              <a:rPr lang="ru-RU" b="1" dirty="0">
                <a:solidFill>
                  <a:srgbClr val="FF0000"/>
                </a:solidFill>
                <a:latin typeface="Arial" panose="020B0604020202020204" pitchFamily="34" charset="0"/>
                <a:cs typeface="Arial" panose="020B0604020202020204" pitchFamily="34" charset="0"/>
              </a:rPr>
              <a:t>граничные условия фильтрационного потока в вертикальном разрезе. </a:t>
            </a:r>
          </a:p>
          <a:p>
            <a:pPr algn="just"/>
            <a:r>
              <a:rPr lang="ru-RU" b="1" dirty="0">
                <a:latin typeface="Arial" panose="020B0604020202020204" pitchFamily="34" charset="0"/>
                <a:cs typeface="Arial" panose="020B0604020202020204" pitchFamily="34" charset="0"/>
              </a:rPr>
              <a:t>В ряде случаев такие условия могут обусловливаться сложной гидрогеохимической обстановкой. При таких сложных условиях водозаборного участка (рис. ) должно быть предусмотрено размещение дополнительных наблюдательных скважин на второй водоносный горизонт для изучения режима минерализованных вод. Размещение специальных наблюдательных скважин необходимо для внимательного изучения  при эксплуатации процесса проникновения (вторжения)  минерализованных вод в водозаборные скважины. Задача режимных наблюдений состоит в том, чтобы выявить закономерность перемещения границы минерализованных вод и своевременно предотвратить вторжение соленых вод.</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9144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9C3E0FD-9513-40E1-9407-AB7D0F9AC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8628" y="72268"/>
            <a:ext cx="3596231" cy="431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99821C5-B53B-44CE-BDE4-C55029DB0F27}"/>
              </a:ext>
            </a:extLst>
          </p:cNvPr>
          <p:cNvSpPr txBox="1"/>
          <p:nvPr/>
        </p:nvSpPr>
        <p:spPr>
          <a:xfrm>
            <a:off x="540048" y="4449814"/>
            <a:ext cx="8063903" cy="1877437"/>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Схема   размещения   наблюдательных скважин   при   эксплуатации    водозабора    в сложных гидрохимических условиях:</a:t>
            </a:r>
          </a:p>
          <a:p>
            <a:pPr algn="just"/>
            <a:r>
              <a:rPr lang="ru-RU" sz="1600" b="1" dirty="0">
                <a:latin typeface="Arial" panose="020B0604020202020204" pitchFamily="34" charset="0"/>
                <a:cs typeface="Arial" panose="020B0604020202020204" pitchFamily="34" charset="0"/>
              </a:rPr>
              <a:t>а-план; б-разрез по линии I-I. 1-водоносные пески; 2-водоупорные породы; 3 - контур долины; 4 - граница раздела пресных и минеральных вод; 5-эксплуатационные скважины; 6-наблюдательные скважины; 7 - естественный уровень грунтовых вод; 8 - </a:t>
            </a:r>
            <a:r>
              <a:rPr lang="ru-RU" sz="1600" b="1" dirty="0" err="1">
                <a:latin typeface="Arial" panose="020B0604020202020204" pitchFamily="34" charset="0"/>
                <a:cs typeface="Arial" panose="020B0604020202020204" pitchFamily="34" charset="0"/>
              </a:rPr>
              <a:t>депрессиониая</a:t>
            </a:r>
            <a:r>
              <a:rPr lang="ru-RU" sz="1600" b="1" dirty="0">
                <a:latin typeface="Arial" panose="020B0604020202020204" pitchFamily="34" charset="0"/>
                <a:cs typeface="Arial" panose="020B0604020202020204" pitchFamily="34" charset="0"/>
              </a:rPr>
              <a:t> воронка; 9 - гидрометрические    посты</a:t>
            </a:r>
          </a:p>
        </p:txBody>
      </p:sp>
    </p:spTree>
    <p:extLst>
      <p:ext uri="{BB962C8B-B14F-4D97-AF65-F5344CB8AC3E}">
        <p14:creationId xmlns:p14="http://schemas.microsoft.com/office/powerpoint/2010/main" val="389615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2585152-CB9F-48E8-B016-ED1259323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828" y="72267"/>
            <a:ext cx="5321008" cy="638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3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C48D895-6502-470C-A989-80ECCD37E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2442" y="244103"/>
            <a:ext cx="2699302" cy="3720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13D6DB8-A187-4978-9CF5-EA8E11C81FC8}"/>
              </a:ext>
            </a:extLst>
          </p:cNvPr>
          <p:cNvSpPr txBox="1"/>
          <p:nvPr/>
        </p:nvSpPr>
        <p:spPr>
          <a:xfrm>
            <a:off x="785526" y="4449814"/>
            <a:ext cx="7996396" cy="2246769"/>
          </a:xfrm>
          <a:prstGeom prst="rect">
            <a:avLst/>
          </a:prstGeom>
          <a:noFill/>
        </p:spPr>
        <p:txBody>
          <a:bodyPr wrap="square">
            <a:spAutoFit/>
          </a:bodyPr>
          <a:lstStyle/>
          <a:p>
            <a:pPr algn="just"/>
            <a:r>
              <a:rPr lang="ru-RU" sz="2000" b="1" dirty="0">
                <a:solidFill>
                  <a:srgbClr val="FF0000"/>
                </a:solidFill>
                <a:latin typeface="Arial" panose="020B0604020202020204" pitchFamily="34" charset="0"/>
                <a:cs typeface="Arial" panose="020B0604020202020204" pitchFamily="34" charset="0"/>
              </a:rPr>
              <a:t>Схема  расположения  наблюдательных скважин на водозаборном участке со сложными гидрохимическими условиями:</a:t>
            </a:r>
          </a:p>
          <a:p>
            <a:pPr algn="just"/>
            <a:r>
              <a:rPr lang="ru-RU" sz="1600" b="1" dirty="0">
                <a:latin typeface="Arial" panose="020B0604020202020204" pitchFamily="34" charset="0"/>
                <a:cs typeface="Arial" panose="020B0604020202020204" pitchFamily="34" charset="0"/>
              </a:rPr>
              <a:t>а-план; б-разрез по линии I-I. 1-водоносные песчано-гравелистые образования с пресными водами; 2-известняки с водами повышенной минерализации; 3-покровные отложения; 4-уровень грунтовых вод; 5 - депрессионная воронка; 6 - граница раздела пресных и минеральных вод; 7 - эксплуатационные скважины; 8 - наблюдательные скважины</a:t>
            </a:r>
          </a:p>
        </p:txBody>
      </p:sp>
    </p:spTree>
    <p:extLst>
      <p:ext uri="{BB962C8B-B14F-4D97-AF65-F5344CB8AC3E}">
        <p14:creationId xmlns:p14="http://schemas.microsoft.com/office/powerpoint/2010/main" val="2274465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C28556D-3DF7-4CE2-9ED6-AF2752F3D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9729" y="244103"/>
            <a:ext cx="4627232" cy="6377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812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B46FCD-53D6-4831-9DA9-6E648DB23792}"/>
              </a:ext>
            </a:extLst>
          </p:cNvPr>
          <p:cNvSpPr txBox="1"/>
          <p:nvPr/>
        </p:nvSpPr>
        <p:spPr>
          <a:xfrm>
            <a:off x="779387" y="999329"/>
            <a:ext cx="7793879" cy="4524315"/>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При бурении наблюдательной сети для изучения гидрогеохимического режима необходимо осуществить в скважинах изоляцию горизонта пресных подземных вод. </a:t>
            </a:r>
          </a:p>
          <a:p>
            <a:pPr algn="just"/>
            <a:r>
              <a:rPr lang="ru-RU" b="1" dirty="0">
                <a:latin typeface="Arial" panose="020B0604020202020204" pitchFamily="34" charset="0"/>
                <a:cs typeface="Arial" panose="020B0604020202020204" pitchFamily="34" charset="0"/>
              </a:rPr>
              <a:t>Плохая изоляция водоносных горизонтов может привести к тому, что сама наблюдательная скважина станет очагом проникновения соленых вод  в эксплуатационные выработки. При проектировании наблюдательной сети для  изучения режима подземных вод на инфильтрационных водозаборах могут быть выполнены предварительные гидрогеологические расчеты по схеме их размещения. Не меньшее значение для размещения режимных наблюдательных скважин на водозаборном участке имеет фильтрационная неоднородность водоносного горизонта. Последнюю можно рассматривать как граничные условия четвертого рода. Наиболее характерными в этом отношении являются карбонатные  породы, в которых обычно формируются бассейны трещинно-карстовых вод.</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905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EC4D29-A523-4B90-8C9F-A0FD6ACE4A03}"/>
              </a:ext>
            </a:extLst>
          </p:cNvPr>
          <p:cNvSpPr txBox="1"/>
          <p:nvPr/>
        </p:nvSpPr>
        <p:spPr>
          <a:xfrm>
            <a:off x="613692" y="1162942"/>
            <a:ext cx="7824564" cy="4247317"/>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При размещении наблюдательной сети на площади водозаборных сооружений, расположенных в бассейнах безнапорных трещинно-карстовых вод карбонатных пород, необходимо учитывать некоторые гидрогеологические особенности. 	Поскольку карбонатные породы обладают высокой гидрогеологической неоднородностью, не представляется возможным применить для оценки эксплуатационных запасов трещинно-карстовых вод строгие гидродинамические расчеты. Поэтому определение запасов трещинно-карстовых вод обычно производится гидравлическим методам непосредственно по данным длительной эксплуатационной откачки с учетом результатов </a:t>
            </a:r>
            <a:r>
              <a:rPr lang="ru-RU" b="1" dirty="0" err="1">
                <a:latin typeface="Arial" panose="020B0604020202020204" pitchFamily="34" charset="0"/>
                <a:cs typeface="Arial" panose="020B0604020202020204" pitchFamily="34" charset="0"/>
              </a:rPr>
              <a:t>балансово</a:t>
            </a:r>
            <a:r>
              <a:rPr lang="ru-RU" b="1" dirty="0">
                <a:latin typeface="Arial" panose="020B0604020202020204" pitchFamily="34" charset="0"/>
                <a:cs typeface="Arial" panose="020B0604020202020204" pitchFamily="34" charset="0"/>
              </a:rPr>
              <a:t>-гидрометрических исследований, характеризующих условия восполнения запасов.</a:t>
            </a:r>
          </a:p>
          <a:p>
            <a:endParaRPr lang="ru-RU" dirty="0"/>
          </a:p>
        </p:txBody>
      </p:sp>
    </p:spTree>
    <p:extLst>
      <p:ext uri="{BB962C8B-B14F-4D97-AF65-F5344CB8AC3E}">
        <p14:creationId xmlns:p14="http://schemas.microsoft.com/office/powerpoint/2010/main" val="6231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C55B29-C504-4908-A6E8-75B5B256DD73}"/>
              </a:ext>
            </a:extLst>
          </p:cNvPr>
          <p:cNvSpPr txBox="1"/>
          <p:nvPr/>
        </p:nvSpPr>
        <p:spPr>
          <a:xfrm>
            <a:off x="748702" y="1434913"/>
            <a:ext cx="7548403" cy="3416320"/>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Трещинно-</a:t>
            </a:r>
            <a:r>
              <a:rPr lang="ru-RU" b="1" dirty="0" err="1">
                <a:latin typeface="Arial" panose="020B0604020202020204" pitchFamily="34" charset="0"/>
                <a:cs typeface="Arial" panose="020B0604020202020204" pitchFamily="34" charset="0"/>
              </a:rPr>
              <a:t>карcтовые</a:t>
            </a:r>
            <a:r>
              <a:rPr lang="ru-RU" b="1" dirty="0">
                <a:latin typeface="Arial" panose="020B0604020202020204" pitchFamily="34" charset="0"/>
                <a:cs typeface="Arial" panose="020B0604020202020204" pitchFamily="34" charset="0"/>
              </a:rPr>
              <a:t> воды, как правило, имеют хорошую гидравлическую связь с поверхностными водами, а карбонатные породы — высокий коэффициент инфлюации атмосферных осадков. Эти два режимообразующих фактора играют решающую роль в формировании нарушенных гидрогеологических условий в процессе длительной эксплуатации подземных вод на водозаборном участке. Количественная оценка этих режимообразующих факторов в процессе длительной работы водозабора может охарактеризовать степень обеспеченности эксплуатационных запасов, а также служить обоснованием переоценки дебита </a:t>
            </a:r>
            <a:r>
              <a:rPr lang="ru-RU" b="1" dirty="0" err="1">
                <a:latin typeface="Arial" panose="020B0604020202020204" pitchFamily="34" charset="0"/>
                <a:cs typeface="Arial" panose="020B0604020202020204" pitchFamily="34" charset="0"/>
              </a:rPr>
              <a:t>каптажного</a:t>
            </a:r>
            <a:r>
              <a:rPr lang="ru-RU" b="1" dirty="0">
                <a:latin typeface="Arial" panose="020B0604020202020204" pitchFamily="34" charset="0"/>
                <a:cs typeface="Arial" panose="020B0604020202020204" pitchFamily="34" charset="0"/>
              </a:rPr>
              <a:t> сооружения.</a:t>
            </a:r>
          </a:p>
        </p:txBody>
      </p:sp>
    </p:spTree>
    <p:extLst>
      <p:ext uri="{BB962C8B-B14F-4D97-AF65-F5344CB8AC3E}">
        <p14:creationId xmlns:p14="http://schemas.microsoft.com/office/powerpoint/2010/main" val="304619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F09E82-41AD-4642-B7BF-BA27AF7F5308}"/>
              </a:ext>
            </a:extLst>
          </p:cNvPr>
          <p:cNvSpPr txBox="1"/>
          <p:nvPr/>
        </p:nvSpPr>
        <p:spPr>
          <a:xfrm>
            <a:off x="638239" y="582155"/>
            <a:ext cx="8131410" cy="5632311"/>
          </a:xfrm>
          <a:prstGeom prst="rect">
            <a:avLst/>
          </a:prstGeom>
          <a:noFill/>
        </p:spPr>
        <p:txBody>
          <a:bodyPr wrap="square">
            <a:spAutoFit/>
          </a:bodyPr>
          <a:lstStyle/>
          <a:p>
            <a:pPr algn="just"/>
            <a:r>
              <a:rPr lang="ru-RU" dirty="0"/>
              <a:t>	</a:t>
            </a:r>
            <a:r>
              <a:rPr lang="ru-RU" b="1" dirty="0">
                <a:latin typeface="Arial" panose="020B0604020202020204" pitchFamily="34" charset="0"/>
                <a:cs typeface="Arial" panose="020B0604020202020204" pitchFamily="34" charset="0"/>
              </a:rPr>
              <a:t>Поскольку карбонатные породы обладают высокой гидрогеологической неоднородностью, не представляется возможным применить для оценки эксплуатационных запасов трещинно-карстовых вод строгие гидродинамические расчеты. Поэтому определение запасов трещинно-карстовых вод обычно производится гидравлическим методам непосредственно по данным длительной эксплуатационной откачки с учетом результатов </a:t>
            </a:r>
            <a:r>
              <a:rPr lang="ru-RU" b="1" dirty="0" err="1">
                <a:latin typeface="Arial" panose="020B0604020202020204" pitchFamily="34" charset="0"/>
                <a:cs typeface="Arial" panose="020B0604020202020204" pitchFamily="34" charset="0"/>
              </a:rPr>
              <a:t>балансово</a:t>
            </a:r>
            <a:r>
              <a:rPr lang="ru-RU" b="1" dirty="0">
                <a:latin typeface="Arial" panose="020B0604020202020204" pitchFamily="34" charset="0"/>
                <a:cs typeface="Arial" panose="020B0604020202020204" pitchFamily="34" charset="0"/>
              </a:rPr>
              <a:t>-гидрометрических исследований, характеризующих условия восполнения запасов.</a:t>
            </a:r>
          </a:p>
          <a:p>
            <a:pPr algn="just"/>
            <a:r>
              <a:rPr lang="ru-RU" b="1" dirty="0">
                <a:latin typeface="Arial" panose="020B0604020202020204" pitchFamily="34" charset="0"/>
                <a:cs typeface="Arial" panose="020B0604020202020204" pitchFamily="34" charset="0"/>
              </a:rPr>
              <a:t>Трещинно-</a:t>
            </a:r>
            <a:r>
              <a:rPr lang="ru-RU" b="1" dirty="0" err="1">
                <a:latin typeface="Arial" panose="020B0604020202020204" pitchFamily="34" charset="0"/>
                <a:cs typeface="Arial" panose="020B0604020202020204" pitchFamily="34" charset="0"/>
              </a:rPr>
              <a:t>карcтовые</a:t>
            </a:r>
            <a:r>
              <a:rPr lang="ru-RU" b="1" dirty="0">
                <a:latin typeface="Arial" panose="020B0604020202020204" pitchFamily="34" charset="0"/>
                <a:cs typeface="Arial" panose="020B0604020202020204" pitchFamily="34" charset="0"/>
              </a:rPr>
              <a:t> воды, как правило, имеют хорошую гидравлическую связь с поверхностными водами, а карбонатные породы — высокий коэффициент инфлюации атмосферных осадков. Эти два режимообразующих фактора играют решающую роль в формировании нарушенных гидрогеологических условий в процессе длительной эксплуатации подземных вод на водозаборном участке. Количественная оценка этих режимообразующих факторов в процессе длительной работы водозабора может охарактеризовать степень обеспеченности эксплуатационных запасов, а также служить обоснованием переоценки дебита </a:t>
            </a:r>
            <a:r>
              <a:rPr lang="ru-RU" b="1" dirty="0" err="1">
                <a:latin typeface="Arial" panose="020B0604020202020204" pitchFamily="34" charset="0"/>
                <a:cs typeface="Arial" panose="020B0604020202020204" pitchFamily="34" charset="0"/>
              </a:rPr>
              <a:t>каптажного</a:t>
            </a:r>
            <a:r>
              <a:rPr lang="ru-RU" b="1" dirty="0">
                <a:latin typeface="Arial" panose="020B0604020202020204" pitchFamily="34" charset="0"/>
                <a:cs typeface="Arial" panose="020B0604020202020204" pitchFamily="34" charset="0"/>
              </a:rPr>
              <a:t> сооружения.</a:t>
            </a:r>
          </a:p>
        </p:txBody>
      </p:sp>
    </p:spTree>
    <p:extLst>
      <p:ext uri="{BB962C8B-B14F-4D97-AF65-F5344CB8AC3E}">
        <p14:creationId xmlns:p14="http://schemas.microsoft.com/office/powerpoint/2010/main" val="2007230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CC52BE2-A214-44DA-AC59-EF8A89D0118C}"/>
              </a:ext>
            </a:extLst>
          </p:cNvPr>
          <p:cNvSpPr txBox="1"/>
          <p:nvPr/>
        </p:nvSpPr>
        <p:spPr>
          <a:xfrm>
            <a:off x="521639" y="341433"/>
            <a:ext cx="8303242" cy="923330"/>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На рисунке приведена в качестве примера схема размещения опорной наблюдательной сети на водозаборном участке, расположенном в бассейне трещинно-карстовых вод.</a:t>
            </a:r>
            <a:endParaRPr lang="ru-KZ" b="1" dirty="0">
              <a:latin typeface="Arial" panose="020B0604020202020204" pitchFamily="34" charset="0"/>
              <a:cs typeface="Arial" panose="020B0604020202020204" pitchFamily="34" charset="0"/>
            </a:endParaRPr>
          </a:p>
        </p:txBody>
      </p:sp>
      <p:pic>
        <p:nvPicPr>
          <p:cNvPr id="6146" name="Picture 2">
            <a:extLst>
              <a:ext uri="{FF2B5EF4-FFF2-40B4-BE49-F238E27FC236}">
                <a16:creationId xmlns:a16="http://schemas.microsoft.com/office/drawing/2014/main" id="{34F00E3C-E368-43C5-938A-D9075DF2F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9337" y="1357846"/>
            <a:ext cx="3160510" cy="34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60F85E1-2A7C-47E2-96A8-47E12AA971B3}"/>
              </a:ext>
            </a:extLst>
          </p:cNvPr>
          <p:cNvSpPr txBox="1"/>
          <p:nvPr/>
        </p:nvSpPr>
        <p:spPr>
          <a:xfrm>
            <a:off x="570735" y="4988112"/>
            <a:ext cx="8303242" cy="1384995"/>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Схема   расположения   наблюдательных   скважин   на   водозаборном   участке   при эксплуатации трещинно-карстовых вод:</a:t>
            </a:r>
          </a:p>
          <a:p>
            <a:pPr algn="just"/>
            <a:r>
              <a:rPr lang="ru-RU" sz="1600" b="1" dirty="0">
                <a:latin typeface="Arial" panose="020B0604020202020204" pitchFamily="34" charset="0"/>
                <a:cs typeface="Arial" panose="020B0604020202020204" pitchFamily="34" charset="0"/>
              </a:rPr>
              <a:t>1-контур распространения водонепроницаемых пород; 2-водоносные известняки; 3-эксплуатацион¬ные скважины; 4-наблюдательные скважины; 5-гидрометрические посты;: 6-водоразделы с соседними речными бассейнами</a:t>
            </a:r>
          </a:p>
        </p:txBody>
      </p:sp>
    </p:spTree>
    <p:extLst>
      <p:ext uri="{BB962C8B-B14F-4D97-AF65-F5344CB8AC3E}">
        <p14:creationId xmlns:p14="http://schemas.microsoft.com/office/powerpoint/2010/main" val="853570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165065-4108-4E14-8488-0797EE97386F}"/>
              </a:ext>
            </a:extLst>
          </p:cNvPr>
          <p:cNvSpPr txBox="1"/>
          <p:nvPr/>
        </p:nvSpPr>
        <p:spPr>
          <a:xfrm>
            <a:off x="668923" y="544496"/>
            <a:ext cx="8168231" cy="5909310"/>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Применить аналитические расчеты при проектировании наблюдательной сети в условиях гидрогеологической неоднородности карбонатных пород, практически невозможно. Поэтому при размещении сети режимных скважин и гидрометрических постов целесообразно учитывать конкретные гидрогеологические условия месторождения и накопленный опыт режимных исследований на действующих водозаборах.</a:t>
            </a:r>
          </a:p>
          <a:p>
            <a:pPr algn="just"/>
            <a:r>
              <a:rPr lang="ru-RU" b="1" dirty="0">
                <a:latin typeface="Arial" panose="020B0604020202020204" pitchFamily="34" charset="0"/>
                <a:cs typeface="Arial" panose="020B0604020202020204" pitchFamily="34" charset="0"/>
              </a:rPr>
              <a:t>Следует отметить, что на участках каптажа трещинно-карстовых вод нередко мощная толща водоносных карбонатных пород используется как регулировочная подземная емкость для периодического ее осушения и восполнения. В процессе эксплуатации в период независимого режима может происходить интенсивный отбор подземных вод, превышающий их питание. Поэтому в этот период отмечается значительное снижение уровня в скважинах, а в период  питания весенними  паводковыми водами, запас которых обычно превышает водоотбор, происходит интенсивное наполнение подземной емкости и подъем уровня. В таких условиях на водозаборном участке наблюдается иногда большая годовая амплитуда колебания уровня трещинно-карстовых вод, что и необходимо учитывать при проектировании сети наблюдательных скважин.</a:t>
            </a:r>
          </a:p>
        </p:txBody>
      </p:sp>
    </p:spTree>
    <p:extLst>
      <p:ext uri="{BB962C8B-B14F-4D97-AF65-F5344CB8AC3E}">
        <p14:creationId xmlns:p14="http://schemas.microsoft.com/office/powerpoint/2010/main" val="1938350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C0C0C5-667D-4A68-BE60-E2C924EDA325}"/>
              </a:ext>
            </a:extLst>
          </p:cNvPr>
          <p:cNvSpPr txBox="1"/>
          <p:nvPr/>
        </p:nvSpPr>
        <p:spPr>
          <a:xfrm>
            <a:off x="724156" y="1198223"/>
            <a:ext cx="8033219" cy="3416320"/>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Схема размещения наблюдательной сети  (количество наблюдательных скважин,  расстояние между ними и др.) определяется также и рядом других факторов:</a:t>
            </a:r>
          </a:p>
          <a:p>
            <a:r>
              <a:rPr lang="ru-RU" b="1" dirty="0">
                <a:latin typeface="Arial" panose="020B0604020202020204" pitchFamily="34" charset="0"/>
                <a:cs typeface="Arial" panose="020B0604020202020204" pitchFamily="34" charset="0"/>
              </a:rPr>
              <a:t>  1) конструктивными особенностями водозаборных сооружений (лучевые водозаборы, групповые  концентрированные водозаборы, ярусные водозаборы и др.); </a:t>
            </a:r>
          </a:p>
          <a:p>
            <a:r>
              <a:rPr lang="ru-RU" b="1" dirty="0">
                <a:latin typeface="Arial" panose="020B0604020202020204" pitchFamily="34" charset="0"/>
                <a:cs typeface="Arial" panose="020B0604020202020204" pitchFamily="34" charset="0"/>
              </a:rPr>
              <a:t>2) глубиной залегания выбранного для эксплуатации водоносного горизонта; </a:t>
            </a:r>
          </a:p>
          <a:p>
            <a:r>
              <a:rPr lang="ru-RU" b="1" dirty="0">
                <a:latin typeface="Arial" panose="020B0604020202020204" pitchFamily="34" charset="0"/>
                <a:cs typeface="Arial" panose="020B0604020202020204" pitchFamily="34" charset="0"/>
              </a:rPr>
              <a:t>3) степенью гидрогеологической  сложности;  </a:t>
            </a:r>
          </a:p>
          <a:p>
            <a:r>
              <a:rPr lang="ru-RU" b="1" dirty="0">
                <a:latin typeface="Arial" panose="020B0604020202020204" pitchFamily="34" charset="0"/>
                <a:cs typeface="Arial" panose="020B0604020202020204" pitchFamily="34" charset="0"/>
              </a:rPr>
              <a:t>4) режимом эксплуатации водозаборного сооружения (например, при использовании подземных вод для орошения водозаборы действуют периодически).</a:t>
            </a:r>
          </a:p>
        </p:txBody>
      </p:sp>
    </p:spTree>
    <p:extLst>
      <p:ext uri="{BB962C8B-B14F-4D97-AF65-F5344CB8AC3E}">
        <p14:creationId xmlns:p14="http://schemas.microsoft.com/office/powerpoint/2010/main" val="4175427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5CB625-A0A0-4708-BE9A-B02DFB79E471}"/>
              </a:ext>
            </a:extLst>
          </p:cNvPr>
          <p:cNvSpPr txBox="1"/>
          <p:nvPr/>
        </p:nvSpPr>
        <p:spPr>
          <a:xfrm>
            <a:off x="840757" y="1306876"/>
            <a:ext cx="7579087" cy="3139321"/>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В некоторых случаях большая глубина залегания водоносного горизонта может лимитировать экономическую целесообразность выбора количества наблюдательных скважин (при глубине залегания напорного горизонта 300—500 м и более).</a:t>
            </a:r>
          </a:p>
          <a:p>
            <a:r>
              <a:rPr lang="ru-RU" b="1" dirty="0">
                <a:latin typeface="Arial" panose="020B0604020202020204" pitchFamily="34" charset="0"/>
                <a:cs typeface="Arial" panose="020B0604020202020204" pitchFamily="34" charset="0"/>
              </a:rPr>
              <a:t>При проектировании наблюдательной сети для изучения режима напорных вод на водозаборных участках необходимо учитывать роль разделяющих глинистых пород в толще водовмещающей породы, влияние фактора перетекания и количественную характеристику процесса взаимодействия водоносных горизонтов.</a:t>
            </a:r>
          </a:p>
        </p:txBody>
      </p:sp>
    </p:spTree>
    <p:extLst>
      <p:ext uri="{BB962C8B-B14F-4D97-AF65-F5344CB8AC3E}">
        <p14:creationId xmlns:p14="http://schemas.microsoft.com/office/powerpoint/2010/main" val="2127097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78E8D9-1971-45E7-8259-DE57E99F03EA}"/>
              </a:ext>
            </a:extLst>
          </p:cNvPr>
          <p:cNvSpPr txBox="1"/>
          <p:nvPr/>
        </p:nvSpPr>
        <p:spPr>
          <a:xfrm>
            <a:off x="760977" y="1029877"/>
            <a:ext cx="7634320" cy="3139321"/>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Как видно из перечисленных особенностей, организация наблюдательной сети на участках водозаборов, имеющих сложные условия залегания напорных вод, требует очень внимательного анализа гидрогеологической обстановки объекта изучения. Наблюдательные скважины на водозаборе должны быть запроектированы таким образом, чтобы в процессе эксплуатации можно было получить необходимые гидрогеологические данные, характеризующие влияние граничных условий участка в разрезе и плане на формирование дебита эксплуатационных скважин и режима уровня. Типовые конструкции наблюдательных скважин приведены на рисунке.</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7258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2E1B761-90C7-41BC-ADC0-3F84931D24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9202" y="270024"/>
            <a:ext cx="5761724" cy="432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F4405A3-62C6-4913-95BC-DCC934798198}"/>
              </a:ext>
            </a:extLst>
          </p:cNvPr>
          <p:cNvSpPr txBox="1"/>
          <p:nvPr/>
        </p:nvSpPr>
        <p:spPr>
          <a:xfrm>
            <a:off x="668924" y="4843413"/>
            <a:ext cx="8106860" cy="1631216"/>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Типовые конструкции наблюдательных скважин</a:t>
            </a:r>
          </a:p>
          <a:p>
            <a:pPr algn="just"/>
            <a:r>
              <a:rPr lang="ru-RU" b="1"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а -в рыхлых породах;  б -в скальных породах. Цифры на  схеме:   1-оголовок;  2-цементная подушка;  3-глиняная  подушка;  4- обсадная  </a:t>
            </a:r>
            <a:r>
              <a:rPr lang="ru-RU" sz="1600" b="1" dirty="0" err="1">
                <a:latin typeface="Arial" panose="020B0604020202020204" pitchFamily="34" charset="0"/>
                <a:cs typeface="Arial" panose="020B0604020202020204" pitchFamily="34" charset="0"/>
              </a:rPr>
              <a:t>ко¬лонна</a:t>
            </a:r>
            <a:r>
              <a:rPr lang="ru-RU" sz="1600" b="1" dirty="0">
                <a:latin typeface="Arial" panose="020B0604020202020204" pitchFamily="34" charset="0"/>
                <a:cs typeface="Arial" panose="020B0604020202020204" pitchFamily="34" charset="0"/>
              </a:rPr>
              <a:t> с </a:t>
            </a:r>
            <a:r>
              <a:rPr lang="ru-RU" sz="1600" b="1" dirty="0" err="1">
                <a:latin typeface="Arial" panose="020B0604020202020204" pitchFamily="34" charset="0"/>
                <a:cs typeface="Arial" panose="020B0604020202020204" pitchFamily="34" charset="0"/>
              </a:rPr>
              <a:t>затрубной</a:t>
            </a:r>
            <a:r>
              <a:rPr lang="ru-RU" sz="1600" b="1" dirty="0">
                <a:latin typeface="Arial" panose="020B0604020202020204" pitchFamily="34" charset="0"/>
                <a:cs typeface="Arial" panose="020B0604020202020204" pitchFamily="34" charset="0"/>
              </a:rPr>
              <a:t> цементацией;  5-репер скважины; 6-пески;   7 - известняки;  8 - уровень подземных вод;   9 -колонна   обсадных  труб; 10 - фильтр;   11- отстойник;    12 - </a:t>
            </a:r>
            <a:r>
              <a:rPr lang="ru-RU" sz="1600" b="1" dirty="0" err="1">
                <a:latin typeface="Arial" panose="020B0604020202020204" pitchFamily="34" charset="0"/>
                <a:cs typeface="Arial" panose="020B0604020202020204" pitchFamily="34" charset="0"/>
              </a:rPr>
              <a:t>безфильтровая</a:t>
            </a:r>
            <a:r>
              <a:rPr lang="ru-RU" sz="1600" b="1" dirty="0">
                <a:latin typeface="Arial" panose="020B0604020202020204" pitchFamily="34" charset="0"/>
                <a:cs typeface="Arial" panose="020B0604020202020204" pitchFamily="34" charset="0"/>
              </a:rPr>
              <a:t>  часть скважины</a:t>
            </a:r>
          </a:p>
        </p:txBody>
      </p:sp>
    </p:spTree>
    <p:extLst>
      <p:ext uri="{BB962C8B-B14F-4D97-AF65-F5344CB8AC3E}">
        <p14:creationId xmlns:p14="http://schemas.microsoft.com/office/powerpoint/2010/main" val="2396638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D321FAF-C7C0-49A2-A776-77D2EA20C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226" y="270023"/>
            <a:ext cx="7717764" cy="578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64772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TotalTime>
  <Words>2240</Words>
  <Application>Microsoft Office PowerPoint</Application>
  <PresentationFormat>Экран (4:3)</PresentationFormat>
  <Paragraphs>70</Paragraphs>
  <Slides>34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34</vt:i4>
      </vt:variant>
    </vt:vector>
  </HeadingPairs>
  <TitlesOfParts>
    <vt:vector size="38"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Vyacheslav Zavalei</dc:creator>
  <cp:lastModifiedBy>Manat Alzhigitova</cp:lastModifiedBy>
  <cp:revision>15</cp:revision>
  <dcterms:created xsi:type="dcterms:W3CDTF">2024-01-04T16:47:49Z</dcterms:created>
  <dcterms:modified xsi:type="dcterms:W3CDTF">2026-09-14T10:28:05Z</dcterms:modified>
</cp:coreProperties>
</file>