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11" r:id="rId2"/>
    <p:sldId id="256" r:id="rId3"/>
    <p:sldId id="323" r:id="rId4"/>
    <p:sldId id="321" r:id="rId5"/>
    <p:sldId id="320" r:id="rId6"/>
    <p:sldId id="319" r:id="rId7"/>
    <p:sldId id="318" r:id="rId8"/>
    <p:sldId id="317" r:id="rId9"/>
    <p:sldId id="316" r:id="rId10"/>
    <p:sldId id="315" r:id="rId11"/>
    <p:sldId id="314" r:id="rId12"/>
    <p:sldId id="313" r:id="rId13"/>
    <p:sldId id="312" r:id="rId14"/>
    <p:sldId id="329" r:id="rId15"/>
    <p:sldId id="328" r:id="rId16"/>
    <p:sldId id="327" r:id="rId17"/>
    <p:sldId id="32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napToGrid="0">
      <p:cViewPr varScale="1">
        <p:scale>
          <a:sx n="76" d="100"/>
          <a:sy n="76" d="100"/>
        </p:scale>
        <p:origin x="13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E64C009E-5201-49E9-AE19-E95E156AA17D}" type="datetimeFigureOut">
              <a:rPr lang="ru-KZ" smtClean="0"/>
              <a:t>09/15/2026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939334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4C009E-5201-49E9-AE19-E95E156AA17D}" type="datetimeFigureOut">
              <a:rPr lang="ru-KZ" smtClean="0"/>
              <a:t>09/15/2026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85847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E64C009E-5201-49E9-AE19-E95E156AA17D}" type="datetimeFigureOut">
              <a:rPr lang="ru-KZ" smtClean="0"/>
              <a:t>09/15/2026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467418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64C009E-5201-49E9-AE19-E95E156AA17D}" type="datetimeFigureOut">
              <a:rPr lang="ru-KZ" smtClean="0"/>
              <a:t>09/15/2026</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795013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E64C009E-5201-49E9-AE19-E95E156AA17D}" type="datetimeFigureOut">
              <a:rPr lang="ru-KZ" smtClean="0"/>
              <a:t>09/15/2026</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15805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E64C009E-5201-49E9-AE19-E95E156AA17D}" type="datetimeFigureOut">
              <a:rPr lang="ru-KZ" smtClean="0"/>
              <a:t>09/15/2026</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3481825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4C009E-5201-49E9-AE19-E95E156AA17D}" type="datetimeFigureOut">
              <a:rPr lang="ru-KZ" smtClean="0"/>
              <a:t>09/15/2026</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3479703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E64C009E-5201-49E9-AE19-E95E156AA17D}" type="datetimeFigureOut">
              <a:rPr lang="ru-KZ" smtClean="0"/>
              <a:t>09/15/2026</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196054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E64C009E-5201-49E9-AE19-E95E156AA17D}" type="datetimeFigureOut">
              <a:rPr lang="ru-KZ" smtClean="0"/>
              <a:t>09/15/2026</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3515957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4C009E-5201-49E9-AE19-E95E156AA17D}" type="datetimeFigureOut">
              <a:rPr lang="ru-KZ" smtClean="0"/>
              <a:t>09/15/2026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372399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4C009E-5201-49E9-AE19-E95E156AA17D}" type="datetimeFigureOut">
              <a:rPr lang="ru-KZ" smtClean="0"/>
              <a:t>09/15/2026</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52BBADFC-CCB0-466F-B2FD-E334280208C7}" type="slidenum">
              <a:rPr lang="ru-KZ" smtClean="0"/>
              <a:t>‹#›</a:t>
            </a:fld>
            <a:endParaRPr lang="ru-KZ"/>
          </a:p>
        </p:txBody>
      </p:sp>
    </p:spTree>
    <p:extLst>
      <p:ext uri="{BB962C8B-B14F-4D97-AF65-F5344CB8AC3E}">
        <p14:creationId xmlns:p14="http://schemas.microsoft.com/office/powerpoint/2010/main" val="1724142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4C009E-5201-49E9-AE19-E95E156AA17D}" type="datetimeFigureOut">
              <a:rPr lang="ru-KZ" smtClean="0"/>
              <a:t>09/15/2026</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BBADFC-CCB0-466F-B2FD-E334280208C7}" type="slidenum">
              <a:rPr lang="ru-KZ" smtClean="0"/>
              <a:t>‹#›</a:t>
            </a:fld>
            <a:endParaRPr lang="ru-KZ"/>
          </a:p>
        </p:txBody>
      </p:sp>
    </p:spTree>
    <p:extLst>
      <p:ext uri="{BB962C8B-B14F-4D97-AF65-F5344CB8AC3E}">
        <p14:creationId xmlns:p14="http://schemas.microsoft.com/office/powerpoint/2010/main" val="26635854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рямоугольник 4">
            <a:extLst>
              <a:ext uri="{FF2B5EF4-FFF2-40B4-BE49-F238E27FC236}">
                <a16:creationId xmlns:a16="http://schemas.microsoft.com/office/drawing/2014/main" id="{DBB41D80-F337-4C18-B417-2079447C70C5}"/>
              </a:ext>
            </a:extLst>
          </p:cNvPr>
          <p:cNvSpPr>
            <a:spLocks noChangeArrowheads="1"/>
          </p:cNvSpPr>
          <p:nvPr/>
        </p:nvSpPr>
        <p:spPr bwMode="auto">
          <a:xfrm>
            <a:off x="684213" y="1125538"/>
            <a:ext cx="7704137" cy="5416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ru-RU" altLang="ru-KZ" sz="1800" b="1" dirty="0"/>
              <a:t/>
            </a:r>
            <a:br>
              <a:rPr lang="ru-RU" altLang="ru-KZ" sz="1800" b="1" dirty="0"/>
            </a:br>
            <a:r>
              <a:rPr lang="ru-RU" altLang="ru-KZ" sz="4000" b="1" dirty="0"/>
              <a:t>«Эксплуатационная </a:t>
            </a:r>
            <a:r>
              <a:rPr lang="ru-RU" altLang="ru-KZ" sz="4000" b="1" dirty="0" smtClean="0"/>
              <a:t>разведка месторождений </a:t>
            </a:r>
            <a:r>
              <a:rPr lang="ru-RU" altLang="ru-KZ" sz="4000" b="1" dirty="0"/>
              <a:t>подземных вод»</a:t>
            </a:r>
            <a:br>
              <a:rPr lang="ru-RU" altLang="ru-KZ" sz="4000" b="1" dirty="0"/>
            </a:br>
            <a:r>
              <a:rPr lang="ru-RU" altLang="ru-KZ" sz="2800" b="1" dirty="0"/>
              <a:t> </a:t>
            </a:r>
            <a:r>
              <a:rPr lang="ru-RU" altLang="ru-KZ" sz="2800" dirty="0"/>
              <a:t/>
            </a:r>
            <a:br>
              <a:rPr lang="ru-RU" altLang="ru-KZ" sz="2800" dirty="0"/>
            </a:br>
            <a:r>
              <a:rPr lang="ru-RU" altLang="ru-KZ" b="1" dirty="0"/>
              <a:t>для слушателей магистратуры ОП</a:t>
            </a:r>
          </a:p>
          <a:p>
            <a:pPr algn="ctr" eaLnBrk="1" hangingPunct="1">
              <a:spcBef>
                <a:spcPct val="0"/>
              </a:spcBef>
              <a:buFontTx/>
              <a:buNone/>
            </a:pPr>
            <a:r>
              <a:rPr lang="ru-RU" altLang="ru-KZ" b="1" dirty="0"/>
              <a:t>«Гидрогеология и инженерная геология» </a:t>
            </a:r>
            <a:endParaRPr lang="en-US" altLang="ru-KZ" b="1" dirty="0"/>
          </a:p>
          <a:p>
            <a:pPr algn="ctr" eaLnBrk="1" hangingPunct="1">
              <a:spcBef>
                <a:spcPct val="0"/>
              </a:spcBef>
              <a:buFontTx/>
              <a:buNone/>
            </a:pPr>
            <a:r>
              <a:rPr lang="ru-RU" altLang="ru-KZ" sz="2800" dirty="0"/>
              <a:t/>
            </a:r>
            <a:br>
              <a:rPr lang="ru-RU" altLang="ru-KZ" sz="2800" dirty="0"/>
            </a:br>
            <a:r>
              <a:rPr lang="ru-RU" altLang="ru-KZ" sz="2800" b="1" dirty="0"/>
              <a:t>Лекция </a:t>
            </a:r>
            <a:r>
              <a:rPr lang="ru-RU" altLang="ru-KZ" sz="2800" b="1" dirty="0" smtClean="0"/>
              <a:t>15</a:t>
            </a:r>
            <a:r>
              <a:rPr lang="ru-RU" altLang="ru-KZ" sz="2800" b="1" dirty="0"/>
              <a:t/>
            </a:r>
            <a:br>
              <a:rPr lang="ru-RU" altLang="ru-KZ" sz="2800" b="1" dirty="0"/>
            </a:br>
            <a:r>
              <a:rPr lang="ru-RU" altLang="ru-KZ" sz="2800" b="1" dirty="0"/>
              <a:t>Проф. </a:t>
            </a:r>
            <a:r>
              <a:rPr lang="ru-RU" altLang="ru-KZ" sz="2800" b="1" dirty="0" err="1" smtClean="0"/>
              <a:t>М.Заппаров</a:t>
            </a:r>
            <a:endParaRPr lang="ru-RU" altLang="ru-KZ" sz="2800" dirty="0"/>
          </a:p>
        </p:txBody>
      </p:sp>
      <p:pic>
        <p:nvPicPr>
          <p:cNvPr id="4099" name="Рисунок 2" descr="Изображение выглядит как еда&#10;&#10;Автоматически созданное описание">
            <a:extLst>
              <a:ext uri="{FF2B5EF4-FFF2-40B4-BE49-F238E27FC236}">
                <a16:creationId xmlns:a16="http://schemas.microsoft.com/office/drawing/2014/main" id="{3E0DDEDD-56D9-440E-BE81-097EBF1EAF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0213" y="404813"/>
            <a:ext cx="3132137"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1F610E-091C-45D8-BEC0-B983250612F7}"/>
              </a:ext>
            </a:extLst>
          </p:cNvPr>
          <p:cNvSpPr txBox="1"/>
          <p:nvPr/>
        </p:nvSpPr>
        <p:spPr>
          <a:xfrm>
            <a:off x="1347475" y="2368239"/>
            <a:ext cx="7045176" cy="1384995"/>
          </a:xfrm>
          <a:prstGeom prst="rect">
            <a:avLst/>
          </a:prstGeom>
          <a:noFill/>
        </p:spPr>
        <p:txBody>
          <a:bodyPr wrap="square">
            <a:spAutoFit/>
          </a:bodyPr>
          <a:lstStyle/>
          <a:p>
            <a:pPr algn="ctr"/>
            <a:r>
              <a:rPr lang="ru-RU" sz="2800" b="1" dirty="0">
                <a:solidFill>
                  <a:srgbClr val="FF0000"/>
                </a:solidFill>
                <a:latin typeface="Arial" panose="020B0604020202020204" pitchFamily="34" charset="0"/>
                <a:cs typeface="Arial" panose="020B0604020202020204" pitchFamily="34" charset="0"/>
              </a:rPr>
              <a:t>Гидрогеологические и инженерно-геологические исследования при эксплуатации подземных вод.</a:t>
            </a:r>
            <a:endParaRPr lang="ru-KZ" sz="2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1182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C322DB-6F9B-47E4-8280-89C9E4D4FDD0}"/>
              </a:ext>
            </a:extLst>
          </p:cNvPr>
          <p:cNvSpPr txBox="1"/>
          <p:nvPr/>
        </p:nvSpPr>
        <p:spPr>
          <a:xfrm>
            <a:off x="877579" y="2137873"/>
            <a:ext cx="7572950" cy="3046988"/>
          </a:xfrm>
          <a:prstGeom prst="rect">
            <a:avLst/>
          </a:prstGeom>
          <a:noFill/>
        </p:spPr>
        <p:txBody>
          <a:bodyPr wrap="square">
            <a:spAutoFit/>
          </a:bodyPr>
          <a:lstStyle/>
          <a:p>
            <a:pPr algn="just"/>
            <a:r>
              <a:rPr lang="ru-RU" sz="2400" b="1" dirty="0">
                <a:latin typeface="Arial" panose="020B0604020202020204" pitchFamily="34" charset="0"/>
                <a:cs typeface="Arial" panose="020B0604020202020204" pitchFamily="34" charset="0"/>
              </a:rPr>
              <a:t>Для обоснований рациональных условий длительной эксплуатации подземных вод в  различных отраслях народного хозяйства, а также мероприятий по охране и искусственному их восполнению необходимо провести большой комплекс гидрогеологических и инженерно-геологических работ на стадии эксплуатационной разведки.</a:t>
            </a:r>
            <a:endParaRPr lang="ru-KZ"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7232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9EB9F00-5959-4AC9-97F4-0C7B1E3A1B1D}"/>
              </a:ext>
            </a:extLst>
          </p:cNvPr>
          <p:cNvSpPr txBox="1"/>
          <p:nvPr/>
        </p:nvSpPr>
        <p:spPr>
          <a:xfrm>
            <a:off x="797798" y="980918"/>
            <a:ext cx="7898207" cy="4524315"/>
          </a:xfrm>
          <a:prstGeom prst="rect">
            <a:avLst/>
          </a:prstGeom>
          <a:noFill/>
        </p:spPr>
        <p:txBody>
          <a:bodyPr wrap="square">
            <a:spAutoFit/>
          </a:bodyPr>
          <a:lstStyle/>
          <a:p>
            <a:r>
              <a:rPr lang="ru-RU" b="1" dirty="0">
                <a:solidFill>
                  <a:srgbClr val="FF0000"/>
                </a:solidFill>
                <a:latin typeface="Arial" panose="020B0604020202020204" pitchFamily="34" charset="0"/>
                <a:cs typeface="Arial" panose="020B0604020202020204" pitchFamily="34" charset="0"/>
              </a:rPr>
              <a:t>По первому направлению целесообразно наметить следующие основные виды работ:</a:t>
            </a:r>
          </a:p>
          <a:p>
            <a:r>
              <a:rPr lang="ru-RU" b="1" dirty="0">
                <a:latin typeface="Arial" panose="020B0604020202020204" pitchFamily="34" charset="0"/>
                <a:cs typeface="Arial" panose="020B0604020202020204" pitchFamily="34" charset="0"/>
              </a:rPr>
              <a:t> а) изучение режима дебита эксплуатационных скважин и суммарного отбора подземных вод на водозаборном сооружении;</a:t>
            </a:r>
          </a:p>
          <a:p>
            <a:r>
              <a:rPr lang="ru-RU" b="1" dirty="0">
                <a:latin typeface="Arial" panose="020B0604020202020204" pitchFamily="34" charset="0"/>
                <a:cs typeface="Arial" panose="020B0604020202020204" pitchFamily="34" charset="0"/>
              </a:rPr>
              <a:t> б) исследования режима уровня подземных вод на всей площади влияния водозабора: </a:t>
            </a:r>
          </a:p>
          <a:p>
            <a:r>
              <a:rPr lang="ru-RU" b="1" dirty="0">
                <a:latin typeface="Arial" panose="020B0604020202020204" pitchFamily="34" charset="0"/>
                <a:cs typeface="Arial" panose="020B0604020202020204" pitchFamily="34" charset="0"/>
              </a:rPr>
              <a:t>в) контроль за изменением качества подземных вод в процессе их длительной эксплуатации и исследования по охране подземных вод от загрязнения под влиянием искусственных факторов; </a:t>
            </a:r>
          </a:p>
          <a:p>
            <a:r>
              <a:rPr lang="ru-RU" b="1" dirty="0">
                <a:latin typeface="Arial" panose="020B0604020202020204" pitchFamily="34" charset="0"/>
                <a:cs typeface="Arial" panose="020B0604020202020204" pitchFamily="34" charset="0"/>
              </a:rPr>
              <a:t>г) изучение температурного режима подземных вод; </a:t>
            </a:r>
          </a:p>
          <a:p>
            <a:r>
              <a:rPr lang="ru-RU" b="1" dirty="0">
                <a:latin typeface="Arial" panose="020B0604020202020204" pitchFamily="34" charset="0"/>
                <a:cs typeface="Arial" panose="020B0604020202020204" pitchFamily="34" charset="0"/>
              </a:rPr>
              <a:t>д) гидрогеологический и санитарно-технический надзор за эксплуатацией зон санитарной охраны; </a:t>
            </a:r>
          </a:p>
          <a:p>
            <a:r>
              <a:rPr lang="ru-RU" b="1" dirty="0">
                <a:latin typeface="Arial" panose="020B0604020202020204" pitchFamily="34" charset="0"/>
                <a:cs typeface="Arial" panose="020B0604020202020204" pitchFamily="34" charset="0"/>
              </a:rPr>
              <a:t>е) гидрогеологический контроль за эксплуатацией глубинных центробежных скважинных насосов; </a:t>
            </a:r>
          </a:p>
          <a:p>
            <a:r>
              <a:rPr lang="ru-RU" b="1" dirty="0">
                <a:latin typeface="Arial" panose="020B0604020202020204" pitchFamily="34" charset="0"/>
                <a:cs typeface="Arial" panose="020B0604020202020204" pitchFamily="34" charset="0"/>
              </a:rPr>
              <a:t>ж) исследования по изучению режима поверхностных вод на площади влияния водозабора (качеством и количеством).</a:t>
            </a:r>
          </a:p>
        </p:txBody>
      </p:sp>
    </p:spTree>
    <p:extLst>
      <p:ext uri="{BB962C8B-B14F-4D97-AF65-F5344CB8AC3E}">
        <p14:creationId xmlns:p14="http://schemas.microsoft.com/office/powerpoint/2010/main" val="3793395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6A0B9F-B8E7-4857-B55E-526779D757AF}"/>
              </a:ext>
            </a:extLst>
          </p:cNvPr>
          <p:cNvSpPr txBox="1"/>
          <p:nvPr/>
        </p:nvSpPr>
        <p:spPr>
          <a:xfrm>
            <a:off x="675060" y="1028343"/>
            <a:ext cx="7885933" cy="4801314"/>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По второму направлению состав работ по существу связан с режимными инженерно-геологическими наблюдениями, развитием техногенных процессов</a:t>
            </a:r>
            <a:r>
              <a:rPr lang="ru-RU" b="1" dirty="0">
                <a:latin typeface="Arial" panose="020B0604020202020204" pitchFamily="34" charset="0"/>
                <a:cs typeface="Arial" panose="020B0604020202020204" pitchFamily="34" charset="0"/>
              </a:rPr>
              <a:t>:  ростом депрессионной воронки, суффозии, возможной деформацией поверхности на площади влияния водозаборных скважин и др.</a:t>
            </a:r>
          </a:p>
          <a:p>
            <a:pPr algn="just"/>
            <a:r>
              <a:rPr lang="ru-RU" b="1" dirty="0">
                <a:solidFill>
                  <a:srgbClr val="FF0000"/>
                </a:solidFill>
                <a:latin typeface="Arial" panose="020B0604020202020204" pitchFamily="34" charset="0"/>
                <a:cs typeface="Arial" panose="020B0604020202020204" pitchFamily="34" charset="0"/>
              </a:rPr>
              <a:t>Третье направление предусматривает: </a:t>
            </a:r>
          </a:p>
          <a:p>
            <a:pPr algn="just"/>
            <a:r>
              <a:rPr lang="ru-RU" b="1" dirty="0">
                <a:latin typeface="Arial" panose="020B0604020202020204" pitchFamily="34" charset="0"/>
                <a:cs typeface="Arial" panose="020B0604020202020204" pitchFamily="34" charset="0"/>
              </a:rPr>
              <a:t>а) изыскание возможных источников искусственного восполнения эксплуатационных запасов подземных вод на действующем  водозаборе;</a:t>
            </a:r>
          </a:p>
          <a:p>
            <a:pPr algn="just"/>
            <a:r>
              <a:rPr lang="ru-RU" b="1" dirty="0">
                <a:latin typeface="Arial" panose="020B0604020202020204" pitchFamily="34" charset="0"/>
                <a:cs typeface="Arial" panose="020B0604020202020204" pitchFamily="34" charset="0"/>
              </a:rPr>
              <a:t>б) разработку и обоснование способов  искусственного восполнения эксплуатационных запасов применительно к конкретным гидрогеологическим условиям действующего водозабора;</a:t>
            </a:r>
          </a:p>
          <a:p>
            <a:pPr algn="just"/>
            <a:r>
              <a:rPr lang="ru-RU" b="1" dirty="0">
                <a:latin typeface="Arial" panose="020B0604020202020204" pitchFamily="34" charset="0"/>
                <a:cs typeface="Arial" panose="020B0604020202020204" pitchFamily="34" charset="0"/>
              </a:rPr>
              <a:t>в) проведение опытно-производственных работ по искусственному восполнению: </a:t>
            </a:r>
          </a:p>
          <a:p>
            <a:pPr algn="just"/>
            <a:r>
              <a:rPr lang="ru-RU" b="1" dirty="0">
                <a:latin typeface="Arial" panose="020B0604020202020204" pitchFamily="34" charset="0"/>
                <a:cs typeface="Arial" panose="020B0604020202020204" pitchFamily="34" charset="0"/>
              </a:rPr>
              <a:t>г) дополнительные исследования по изучению режима подземных вод.</a:t>
            </a:r>
          </a:p>
        </p:txBody>
      </p:sp>
    </p:spTree>
    <p:extLst>
      <p:ext uri="{BB962C8B-B14F-4D97-AF65-F5344CB8AC3E}">
        <p14:creationId xmlns:p14="http://schemas.microsoft.com/office/powerpoint/2010/main" val="585828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44CE7B-7F9B-481F-8D9E-948D1571C511}"/>
              </a:ext>
            </a:extLst>
          </p:cNvPr>
          <p:cNvSpPr txBox="1"/>
          <p:nvPr/>
        </p:nvSpPr>
        <p:spPr>
          <a:xfrm>
            <a:off x="681197" y="1168377"/>
            <a:ext cx="7990261" cy="3139321"/>
          </a:xfrm>
          <a:prstGeom prst="rect">
            <a:avLst/>
          </a:prstGeom>
          <a:noFill/>
        </p:spPr>
        <p:txBody>
          <a:bodyPr wrap="square">
            <a:spAutoFit/>
          </a:bodyPr>
          <a:lstStyle/>
          <a:p>
            <a:pPr algn="just"/>
            <a:r>
              <a:rPr lang="ru-RU" b="1" dirty="0">
                <a:latin typeface="Arial" panose="020B0604020202020204" pitchFamily="34" charset="0"/>
                <a:cs typeface="Arial" panose="020B0604020202020204" pitchFamily="34" charset="0"/>
              </a:rPr>
              <a:t>Таким образом, </a:t>
            </a:r>
            <a:r>
              <a:rPr lang="ru-RU" b="1" dirty="0">
                <a:solidFill>
                  <a:srgbClr val="FF0000"/>
                </a:solidFill>
                <a:latin typeface="Arial" panose="020B0604020202020204" pitchFamily="34" charset="0"/>
                <a:cs typeface="Arial" panose="020B0604020202020204" pitchFamily="34" charset="0"/>
              </a:rPr>
              <a:t>исследования по второму и третьему направлениям по существу направлены на охрану подземных вод от истощения и защиту геологической среды от отрицательного воздействия техногенных процессов.</a:t>
            </a:r>
          </a:p>
          <a:p>
            <a:pPr algn="just"/>
            <a:r>
              <a:rPr lang="ru-RU" b="1" dirty="0">
                <a:latin typeface="Arial" panose="020B0604020202020204" pitchFamily="34" charset="0"/>
                <a:cs typeface="Arial" panose="020B0604020202020204" pitchFamily="34" charset="0"/>
              </a:rPr>
              <a:t>Весь комплекс работ следует рассматривать как средство, обеспечивающее наиболее рациональные условия эксплуатации действующих водозаборов. Совершенно очевидно, что перечисленные выше основные направления гидрогеологических работ по своему удельному весу могут иметь различные значения в зависимости от конкретных природных условий района действующих водозаборных сооружений.</a:t>
            </a:r>
          </a:p>
        </p:txBody>
      </p:sp>
    </p:spTree>
    <p:extLst>
      <p:ext uri="{BB962C8B-B14F-4D97-AF65-F5344CB8AC3E}">
        <p14:creationId xmlns:p14="http://schemas.microsoft.com/office/powerpoint/2010/main" val="2822867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10DC33-A5B5-49B4-AAF7-A3E971E275D1}"/>
              </a:ext>
            </a:extLst>
          </p:cNvPr>
          <p:cNvSpPr txBox="1"/>
          <p:nvPr/>
        </p:nvSpPr>
        <p:spPr>
          <a:xfrm>
            <a:off x="840757" y="1031689"/>
            <a:ext cx="7763195" cy="3970318"/>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Из общего комплекса гидрогеологических работ на стадии эксплуатации водозаборных сооружений особое место занимают исследования, связанные с изучением режима уровня подземных вод. </a:t>
            </a:r>
          </a:p>
          <a:p>
            <a:pPr algn="just"/>
            <a:r>
              <a:rPr lang="ru-RU" b="1" dirty="0">
                <a:latin typeface="Arial" panose="020B0604020202020204" pitchFamily="34" charset="0"/>
                <a:cs typeface="Arial" panose="020B0604020202020204" pitchFamily="34" charset="0"/>
              </a:rPr>
              <a:t>Такой режим в водозаборных скважинах и в продуктивном горизонте на площади влияния водозабора является одним из главных показателей сложной картины динамики фильтрационного потока, определяющих выбор рациональных условий эксплуатации месторождений. Темпы изменения уровней  подземных вод во времени определяют календарные сроки изучения режима, а также частоту измерений и способы обработки режимных наблюдений. Большое значение при этом имеют данные, характеризующие влияние атмосферного давления на режим уровня подземных вод.</a:t>
            </a:r>
            <a:endParaRPr lang="ru-KZ"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5905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BDBB5B-7044-462A-8F7E-3E24C674C02F}"/>
              </a:ext>
            </a:extLst>
          </p:cNvPr>
          <p:cNvSpPr txBox="1"/>
          <p:nvPr/>
        </p:nvSpPr>
        <p:spPr>
          <a:xfrm>
            <a:off x="625965" y="1217607"/>
            <a:ext cx="8094588" cy="4247317"/>
          </a:xfrm>
          <a:prstGeom prst="rect">
            <a:avLst/>
          </a:prstGeom>
          <a:noFill/>
        </p:spPr>
        <p:txBody>
          <a:bodyPr wrap="square">
            <a:spAutoFit/>
          </a:bodyPr>
          <a:lstStyle/>
          <a:p>
            <a:pPr algn="just"/>
            <a:r>
              <a:rPr lang="ru-RU" b="1" dirty="0">
                <a:latin typeface="Arial" panose="020B0604020202020204" pitchFamily="34" charset="0"/>
                <a:cs typeface="Arial" panose="020B0604020202020204" pitchFamily="34" charset="0"/>
              </a:rPr>
              <a:t>Не меньшее значение для оценки рациональных условий длительной эксплуатации имеют </a:t>
            </a:r>
            <a:r>
              <a:rPr lang="ru-RU" b="1" dirty="0">
                <a:solidFill>
                  <a:srgbClr val="FF0000"/>
                </a:solidFill>
                <a:latin typeface="Arial" panose="020B0604020202020204" pitchFamily="34" charset="0"/>
                <a:cs typeface="Arial" panose="020B0604020202020204" pitchFamily="34" charset="0"/>
              </a:rPr>
              <a:t>исследования по изучению режима качества подземных вод с целью прогнозной оценки возможного его изменения. </a:t>
            </a:r>
          </a:p>
          <a:p>
            <a:pPr algn="just"/>
            <a:r>
              <a:rPr lang="ru-RU" b="1" dirty="0">
                <a:latin typeface="Arial" panose="020B0604020202020204" pitchFamily="34" charset="0"/>
                <a:cs typeface="Arial" panose="020B0604020202020204" pitchFamily="34" charset="0"/>
              </a:rPr>
              <a:t>С этим направлением тесно связаны работы по гидрогеологическому и санитарно-техническому надзору за эксплуатацией зон санитарной охраны водозаборного сооружения. Отсутствие надлежащего и своевременного контроля за изменением качества подземных вод и  их охраной от загрязнений нередко приводит к серьезным последствиям. В практике эксплуатации известно не мало примеров, когда действующие водозаборные сооружения из-за ухудшения качества подземных вод  полностью исключались из цикла хозяйственно-питьевого водоснабжения. В связи с этим обычно возникает необходимость разведки для объектов новых источников питьевого водоснабжения.</a:t>
            </a:r>
            <a:endParaRPr lang="ru-KZ"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4437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DD3C28-EC74-4C4A-9545-998B28FEE3C6}"/>
              </a:ext>
            </a:extLst>
          </p:cNvPr>
          <p:cNvSpPr txBox="1"/>
          <p:nvPr/>
        </p:nvSpPr>
        <p:spPr>
          <a:xfrm>
            <a:off x="791661" y="1860874"/>
            <a:ext cx="7781605" cy="2031325"/>
          </a:xfrm>
          <a:prstGeom prst="rect">
            <a:avLst/>
          </a:prstGeom>
          <a:noFill/>
        </p:spPr>
        <p:txBody>
          <a:bodyPr wrap="square">
            <a:spAutoFit/>
          </a:bodyPr>
          <a:lstStyle/>
          <a:p>
            <a:pPr algn="just"/>
            <a:r>
              <a:rPr lang="ru-RU" b="1" dirty="0">
                <a:latin typeface="Arial" panose="020B0604020202020204" pitchFamily="34" charset="0"/>
                <a:cs typeface="Arial" panose="020B0604020202020204" pitchFamily="34" charset="0"/>
              </a:rPr>
              <a:t>Большое значение имеют также </a:t>
            </a:r>
            <a:r>
              <a:rPr lang="ru-RU" b="1" dirty="0">
                <a:solidFill>
                  <a:srgbClr val="FF0000"/>
                </a:solidFill>
                <a:latin typeface="Arial" panose="020B0604020202020204" pitchFamily="34" charset="0"/>
                <a:cs typeface="Arial" panose="020B0604020202020204" pitchFamily="34" charset="0"/>
              </a:rPr>
              <a:t>исследования по изучению режима дебита водозаборного сооружения. </a:t>
            </a:r>
          </a:p>
          <a:p>
            <a:pPr algn="just"/>
            <a:r>
              <a:rPr lang="ru-RU" b="1" dirty="0">
                <a:latin typeface="Arial" panose="020B0604020202020204" pitchFamily="34" charset="0"/>
                <a:cs typeface="Arial" panose="020B0604020202020204" pitchFamily="34" charset="0"/>
              </a:rPr>
              <a:t>Раздельный и суммарный отбор подземных вод с помощью буровых скважин или капотажных галерей входит как основной параметр во все последующие гидродинамические расчеты по уточнению значений гидрогеологических параметров пласта, а также по переоценке эксплуатационных запасов.</a:t>
            </a:r>
            <a:endParaRPr lang="ru-KZ"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8093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C282D7-5834-4F1B-A3A0-D3BFE45137AC}"/>
              </a:ext>
            </a:extLst>
          </p:cNvPr>
          <p:cNvSpPr txBox="1"/>
          <p:nvPr/>
        </p:nvSpPr>
        <p:spPr>
          <a:xfrm>
            <a:off x="533912" y="418270"/>
            <a:ext cx="8106861" cy="6186309"/>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Гидрогеологический и технический контроль за эксплуатацией глубинных скважинных насосов на водозаборе позволяет своевременно принять меры к переоборудованию капотажных скважин в связи с имеющимися гидрогеологическими условиями эксплуатации.</a:t>
            </a:r>
          </a:p>
          <a:p>
            <a:pPr algn="just"/>
            <a:r>
              <a:rPr lang="ru-RU" b="1" dirty="0">
                <a:latin typeface="Arial" panose="020B0604020202020204" pitchFamily="34" charset="0"/>
                <a:cs typeface="Arial" panose="020B0604020202020204" pitchFamily="34" charset="0"/>
              </a:rPr>
              <a:t>Длительный и интенсивный отбор подземных вод, особенно на площади действия групповых взаимодействующих водозаборов, приводит нередко к развитию процессов вторичной деформации осушенных пород и, как следствие этого, деформации поверхности земли. Проявляющееся при этом оседание поверхности и оживление суффозионно-карстовых процессов могут вызвать значительные повреждения коммуникаций водопроводных сооружений, деформацию зданий и дорог. Именно поэтому своевременная постановка стационарных инженерно-геологических режимных наблюдений для изучения возможных проявлений техногенных процессов на площади крупных </a:t>
            </a:r>
            <a:r>
              <a:rPr lang="ru-RU" b="1" dirty="0" err="1">
                <a:latin typeface="Arial" panose="020B0604020202020204" pitchFamily="34" charset="0"/>
                <a:cs typeface="Arial" panose="020B0604020202020204" pitchFamily="34" charset="0"/>
              </a:rPr>
              <a:t>каптажных</a:t>
            </a:r>
            <a:r>
              <a:rPr lang="ru-RU" b="1" dirty="0">
                <a:latin typeface="Arial" panose="020B0604020202020204" pitchFamily="34" charset="0"/>
                <a:cs typeface="Arial" panose="020B0604020202020204" pitchFamily="34" charset="0"/>
              </a:rPr>
              <a:t> сооружений с интенсивным отбором подземных вод имеет большое практическое значение. Совершенно естественно, что в каждом конкретном случае должна быть определена необходимость в постановке специальных инженерно-геологических исследований (оборудование геодезических реперов, специальных наблюдательных скважин и др.).</a:t>
            </a:r>
          </a:p>
        </p:txBody>
      </p:sp>
    </p:spTree>
    <p:extLst>
      <p:ext uri="{BB962C8B-B14F-4D97-AF65-F5344CB8AC3E}">
        <p14:creationId xmlns:p14="http://schemas.microsoft.com/office/powerpoint/2010/main" val="1379894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98CA37-624E-4410-8555-EB01E9C6ADD2}"/>
              </a:ext>
            </a:extLst>
          </p:cNvPr>
          <p:cNvSpPr txBox="1"/>
          <p:nvPr/>
        </p:nvSpPr>
        <p:spPr>
          <a:xfrm>
            <a:off x="521637" y="179637"/>
            <a:ext cx="8100725" cy="6186309"/>
          </a:xfrm>
          <a:prstGeom prst="rect">
            <a:avLst/>
          </a:prstGeom>
          <a:noFill/>
        </p:spPr>
        <p:txBody>
          <a:bodyPr wrap="square">
            <a:spAutoFit/>
          </a:bodyPr>
          <a:lstStyle/>
          <a:p>
            <a:r>
              <a:rPr lang="ru-RU" b="1" dirty="0">
                <a:latin typeface="Arial" panose="020B0604020202020204" pitchFamily="34" charset="0"/>
                <a:cs typeface="Arial" panose="020B0604020202020204" pitchFamily="34" charset="0"/>
              </a:rPr>
              <a:t>Наконец, следует подчеркнуть </a:t>
            </a:r>
            <a:r>
              <a:rPr lang="ru-RU" b="1" dirty="0">
                <a:solidFill>
                  <a:srgbClr val="FF0000"/>
                </a:solidFill>
                <a:latin typeface="Arial" panose="020B0604020202020204" pitchFamily="34" charset="0"/>
                <a:cs typeface="Arial" panose="020B0604020202020204" pitchFamily="34" charset="0"/>
              </a:rPr>
              <a:t>значение гидрогеологических работ, связанных с обоснованием искусственного восполнения эксплуатационных запасов подземных вод на действующих водозаборных сооружениях. </a:t>
            </a:r>
          </a:p>
          <a:p>
            <a:r>
              <a:rPr lang="ru-RU" b="1" dirty="0">
                <a:latin typeface="Arial" panose="020B0604020202020204" pitchFamily="34" charset="0"/>
                <a:cs typeface="Arial" panose="020B0604020202020204" pitchFamily="34" charset="0"/>
              </a:rPr>
              <a:t>Дело в том, что не на всех действующих водозаборных сооружениях имеются благоприятные гидрогеологические условия возможного увеличения общего отбора подземных вод для удовлетворения возрастающей потребности объекта водоснабжения. Кроме того, если на некоторых водозаборах темпы водоотбора превышают естественные источники восполнения, то может наблюдаться явная тенденция истощения запасов подземных вод в продуктивном горизонте.</a:t>
            </a:r>
          </a:p>
          <a:p>
            <a:r>
              <a:rPr lang="ru-RU" b="1" dirty="0">
                <a:latin typeface="Arial" panose="020B0604020202020204" pitchFamily="34" charset="0"/>
                <a:cs typeface="Arial" panose="020B0604020202020204" pitchFamily="34" charset="0"/>
              </a:rPr>
              <a:t>Во всех этих и подобных случаях большое практическое значение приобретают гидрогеологические работы, направленные на обоснование искусственного восполнения эксплуатационных запасов подземных вод непосредственно на действующих водозаборах. Накопленный практический опыт показывает, что с помощью искусственного восполнения эксплуатационных запасов подземных вод на действующих водозаборах, можно не только предотвратить истощение ресурсов продуктивного горизонта, но и обосновать дальнейшее расширение </a:t>
            </a:r>
            <a:r>
              <a:rPr lang="ru-RU" b="1" dirty="0" err="1">
                <a:latin typeface="Arial" panose="020B0604020202020204" pitchFamily="34" charset="0"/>
                <a:cs typeface="Arial" panose="020B0604020202020204" pitchFamily="34" charset="0"/>
              </a:rPr>
              <a:t>каптажного</a:t>
            </a:r>
            <a:r>
              <a:rPr lang="ru-RU" b="1" dirty="0">
                <a:latin typeface="Arial" panose="020B0604020202020204" pitchFamily="34" charset="0"/>
                <a:cs typeface="Arial" panose="020B0604020202020204" pitchFamily="34" charset="0"/>
              </a:rPr>
              <a:t> сооружения и увеличения его общей производительности.</a:t>
            </a:r>
          </a:p>
        </p:txBody>
      </p:sp>
    </p:spTree>
    <p:extLst>
      <p:ext uri="{BB962C8B-B14F-4D97-AF65-F5344CB8AC3E}">
        <p14:creationId xmlns:p14="http://schemas.microsoft.com/office/powerpoint/2010/main" val="1050297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604CC9-BD34-48A9-A9FE-9CD7786DE68E}"/>
              </a:ext>
            </a:extLst>
          </p:cNvPr>
          <p:cNvSpPr txBox="1"/>
          <p:nvPr/>
        </p:nvSpPr>
        <p:spPr>
          <a:xfrm>
            <a:off x="754839" y="1999373"/>
            <a:ext cx="7695689" cy="2031325"/>
          </a:xfrm>
          <a:prstGeom prst="rect">
            <a:avLst/>
          </a:prstGeom>
          <a:noFill/>
        </p:spPr>
        <p:txBody>
          <a:bodyPr wrap="square">
            <a:spAutoFit/>
          </a:bodyPr>
          <a:lstStyle/>
          <a:p>
            <a:pPr algn="just"/>
            <a:r>
              <a:rPr lang="ru-RU" dirty="0"/>
              <a:t> 	</a:t>
            </a:r>
            <a:r>
              <a:rPr lang="ru-RU" b="1" dirty="0">
                <a:solidFill>
                  <a:srgbClr val="FF0000"/>
                </a:solidFill>
                <a:latin typeface="Arial" panose="020B0604020202020204" pitchFamily="34" charset="0"/>
                <a:cs typeface="Arial" panose="020B0604020202020204" pitchFamily="34" charset="0"/>
              </a:rPr>
              <a:t>Таким образом, все три перечисленные выше направления гидрогеологических и инженерно-геологических работ, определяющих содержание эксплуатационной разведки подземных вод, должны предусматриваться на водозаборных сооружениях в рациональном их сочетании в зависимости от конкретных условий и конкретных требований объекта исследований.</a:t>
            </a:r>
            <a:endParaRPr lang="ru-KZ"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0810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78581D-7722-4E60-9D16-4D408792A1C4}"/>
              </a:ext>
            </a:extLst>
          </p:cNvPr>
          <p:cNvSpPr txBox="1"/>
          <p:nvPr/>
        </p:nvSpPr>
        <p:spPr>
          <a:xfrm>
            <a:off x="625965" y="869615"/>
            <a:ext cx="8039356" cy="4801314"/>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Гидрогеологические исследования по изучению режима подземных вод на площади действующих водозаборов. </a:t>
            </a:r>
          </a:p>
          <a:p>
            <a:pPr algn="just"/>
            <a:r>
              <a:rPr lang="ru-RU" b="1" dirty="0">
                <a:latin typeface="Arial" panose="020B0604020202020204" pitchFamily="34" charset="0"/>
                <a:cs typeface="Arial" panose="020B0604020202020204" pitchFamily="34" charset="0"/>
              </a:rPr>
              <a:t>Одним из основных положений в изучении режима подземных вод являются </a:t>
            </a:r>
            <a:r>
              <a:rPr lang="ru-RU" b="1" dirty="0">
                <a:solidFill>
                  <a:srgbClr val="FF0000"/>
                </a:solidFill>
                <a:latin typeface="Arial" panose="020B0604020202020204" pitchFamily="34" charset="0"/>
                <a:cs typeface="Arial" panose="020B0604020202020204" pitchFamily="34" charset="0"/>
              </a:rPr>
              <a:t>сроки и частота замеров при наблюдениях за отдельными гидрогеологическими параметрами</a:t>
            </a:r>
            <a:r>
              <a:rPr lang="ru-RU" b="1" dirty="0">
                <a:latin typeface="Arial" panose="020B0604020202020204" pitchFamily="34" charset="0"/>
                <a:cs typeface="Arial" panose="020B0604020202020204" pitchFamily="34" charset="0"/>
              </a:rPr>
              <a:t>. В этом отношении могут быть рассмотрены только общие положения и требования. Сравнительно просто может быть решен вопрос по документации в процессе эксплуатации раздельного и суммарного дебита водозаборных скважин. В настоящее время имеется целый ряд приборов, позволяющих производить непрерывную регистрацию отбираемого количества подземных вод, для чего каждая скважина оборудуется специальной измерительной аппаратурой. Кроме того, необходимо предусмотреть оборудование скважин и насосных станций современными средствами автоматики, телемеханики и </a:t>
            </a:r>
            <a:r>
              <a:rPr lang="ru-RU" b="1" dirty="0" err="1">
                <a:latin typeface="Arial" panose="020B0604020202020204" pitchFamily="34" charset="0"/>
                <a:cs typeface="Arial" panose="020B0604020202020204" pitchFamily="34" charset="0"/>
              </a:rPr>
              <a:t>телеконтроля</a:t>
            </a:r>
            <a:r>
              <a:rPr lang="ru-RU" b="1" dirty="0">
                <a:latin typeface="Arial" panose="020B0604020202020204" pitchFamily="34" charset="0"/>
                <a:cs typeface="Arial" panose="020B0604020202020204" pitchFamily="34" charset="0"/>
              </a:rPr>
              <a:t>, которые бы максимально исключили постоянное пребывание на объекте наблюдателей и обслуживающего персонала.</a:t>
            </a:r>
            <a:endParaRPr lang="ru-KZ"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8145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795F4A-475C-429B-89EE-675E49041720}"/>
              </a:ext>
            </a:extLst>
          </p:cNvPr>
          <p:cNvSpPr txBox="1"/>
          <p:nvPr/>
        </p:nvSpPr>
        <p:spPr>
          <a:xfrm>
            <a:off x="306846" y="1097793"/>
            <a:ext cx="8248010" cy="4770537"/>
          </a:xfrm>
          <a:prstGeom prst="rect">
            <a:avLst/>
          </a:prstGeom>
          <a:noFill/>
        </p:spPr>
        <p:txBody>
          <a:bodyPr wrap="square">
            <a:spAutoFit/>
          </a:bodyPr>
          <a:lstStyle/>
          <a:p>
            <a:pPr algn="just"/>
            <a:r>
              <a:rPr lang="ru-RU" sz="1600" b="1" dirty="0">
                <a:solidFill>
                  <a:srgbClr val="FF0000"/>
                </a:solidFill>
                <a:latin typeface="Arial" panose="020B0604020202020204" pitchFamily="34" charset="0"/>
                <a:cs typeface="Arial" panose="020B0604020202020204" pitchFamily="34" charset="0"/>
              </a:rPr>
              <a:t>При проведении наблюдений за режимом поверхностного стока рек должен быть организован балансовый участок. </a:t>
            </a:r>
            <a:r>
              <a:rPr lang="ru-RU" sz="1600" b="1" dirty="0">
                <a:latin typeface="Arial" panose="020B0604020202020204" pitchFamily="34" charset="0"/>
                <a:cs typeface="Arial" panose="020B0604020202020204" pitchFamily="34" charset="0"/>
              </a:rPr>
              <a:t> </a:t>
            </a:r>
          </a:p>
          <a:p>
            <a:pPr algn="just"/>
            <a:r>
              <a:rPr lang="ru-RU" sz="1600" b="1" dirty="0">
                <a:latin typeface="Arial" panose="020B0604020202020204" pitchFamily="34" charset="0"/>
                <a:cs typeface="Arial" panose="020B0604020202020204" pitchFamily="34" charset="0"/>
              </a:rPr>
              <a:t>В балансовых исследованиях поверхностного стока в некоторых случаях могут возникнуть дополнительные требования. В меженный период, когда расход реки может быть сравним с общим дебитом водозабора, необходим более строгий учет замеров расхода воды в реке по гидрогеологическим постам (желательно иметь приборы с непрерывной записью).</a:t>
            </a:r>
          </a:p>
          <a:p>
            <a:pPr algn="just"/>
            <a:r>
              <a:rPr lang="ru-RU" sz="1600" b="1" dirty="0">
                <a:latin typeface="Arial" panose="020B0604020202020204" pitchFamily="34" charset="0"/>
                <a:cs typeface="Arial" panose="020B0604020202020204" pitchFamily="34" charset="0"/>
              </a:rPr>
              <a:t>Четко определяются также требования по изучению качества подземных и поверхностных вод на водозаборном сооружении. Правилами предусматривается отбор проб воды из скважин и поверхностного водотока для производства химических и санитарно-бактериологических анализов не реже одного раза в месяц. При обнаружении в процессе режимных исследований ухудшения качества воды, гидрогеологическая служба обязана в письменном виде немедленно поставить в известность органы Государственного санитарного надзора для принятия совместных мер по восстановлению качества подземных вод. Кроме того, в этих случаях рекомендуется отбирать пробы для анализа чаще - не менее двух раз в месяц. Особенно тщательный контроль за качеством подземных и поверхностных вод должен быть осуществлен в период весенних паводков на реках.</a:t>
            </a:r>
          </a:p>
        </p:txBody>
      </p:sp>
    </p:spTree>
    <p:extLst>
      <p:ext uri="{BB962C8B-B14F-4D97-AF65-F5344CB8AC3E}">
        <p14:creationId xmlns:p14="http://schemas.microsoft.com/office/powerpoint/2010/main" val="3456407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5F5AF2-9237-46AE-AA64-17E82A9A2367}"/>
              </a:ext>
            </a:extLst>
          </p:cNvPr>
          <p:cNvSpPr txBox="1"/>
          <p:nvPr/>
        </p:nvSpPr>
        <p:spPr>
          <a:xfrm>
            <a:off x="441857" y="303480"/>
            <a:ext cx="8444391" cy="6186309"/>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Наиболее сложно определить общие рекомендации по срокам и частоте замеров уровней подземных вод - важного гидрогеологического параметра, являющегося индикатором динамики фильтрационного потока на площади влияния водозаборного сооружения, а также по срокам и частоте замеров температуры. </a:t>
            </a:r>
          </a:p>
          <a:p>
            <a:pPr algn="just"/>
            <a:r>
              <a:rPr lang="ru-RU" b="1" dirty="0">
                <a:latin typeface="Arial" panose="020B0604020202020204" pitchFamily="34" charset="0"/>
                <a:cs typeface="Arial" panose="020B0604020202020204" pitchFamily="34" charset="0"/>
              </a:rPr>
              <a:t>В этом отношении целесообразно учитывать принципы микро гидрогеологического районирования площади водозаборного участка по условиям проведения режимных наблюдений, а также типовые графики режима уровней подземных вод, формирующегося на водозаборах в процессе длительной эксплуатации.  </a:t>
            </a:r>
          </a:p>
          <a:p>
            <a:pPr algn="just"/>
            <a:r>
              <a:rPr lang="ru-RU" b="1" dirty="0">
                <a:latin typeface="Arial" panose="020B0604020202020204" pitchFamily="34" charset="0"/>
                <a:cs typeface="Arial" panose="020B0604020202020204" pitchFamily="34" charset="0"/>
              </a:rPr>
              <a:t> 	Для условий нестационарного потока фильтрации важно установить в процессе режимных наблюдений закономерность и темпы снижения уровня подземных вод в эксплуатационных и пьезометрических скважинах. Крайне необходимо также использовать значительные изменения режима уровня подземных вод, вызванные временными остановками насосов отдельных скважин с целью использования этих данных для уточнения гидрогеологических параметров водоносного горизонта.</a:t>
            </a:r>
          </a:p>
          <a:p>
            <a:pPr algn="just"/>
            <a:r>
              <a:rPr lang="ru-RU" b="1" dirty="0">
                <a:latin typeface="Arial" panose="020B0604020202020204" pitchFamily="34" charset="0"/>
                <a:cs typeface="Arial" panose="020B0604020202020204" pitchFamily="34" charset="0"/>
              </a:rPr>
              <a:t>Учитывая  это обстоятельство, на водозаборных сооружениях с нестационарным режимом фильтрации потока целесообразно периодически учащать сроки наблюдений за уровнем подземных вод для решения перечисленных выше задач.</a:t>
            </a:r>
          </a:p>
        </p:txBody>
      </p:sp>
    </p:spTree>
    <p:extLst>
      <p:ext uri="{BB962C8B-B14F-4D97-AF65-F5344CB8AC3E}">
        <p14:creationId xmlns:p14="http://schemas.microsoft.com/office/powerpoint/2010/main" val="2575281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5151C5-E108-4B5F-922A-712752351916}"/>
              </a:ext>
            </a:extLst>
          </p:cNvPr>
          <p:cNvSpPr txBox="1"/>
          <p:nvPr/>
        </p:nvSpPr>
        <p:spPr>
          <a:xfrm>
            <a:off x="536979" y="421757"/>
            <a:ext cx="8070041" cy="6186309"/>
          </a:xfrm>
          <a:prstGeom prst="rect">
            <a:avLst/>
          </a:prstGeom>
          <a:noFill/>
        </p:spPr>
        <p:txBody>
          <a:bodyPr wrap="square">
            <a:spAutoFit/>
          </a:bodyPr>
          <a:lstStyle/>
          <a:p>
            <a:r>
              <a:rPr lang="ru-RU" b="1" dirty="0">
                <a:solidFill>
                  <a:srgbClr val="FF0000"/>
                </a:solidFill>
                <a:latin typeface="Arial" panose="020B0604020202020204" pitchFamily="34" charset="0"/>
                <a:cs typeface="Arial" panose="020B0604020202020204" pitchFamily="34" charset="0"/>
              </a:rPr>
              <a:t>Инженерно-геологические исследования на участках водозаборных сооружений. </a:t>
            </a:r>
          </a:p>
          <a:p>
            <a:r>
              <a:rPr lang="ru-RU" b="1" dirty="0">
                <a:latin typeface="Arial" panose="020B0604020202020204" pitchFamily="34" charset="0"/>
                <a:cs typeface="Arial" panose="020B0604020202020204" pitchFamily="34" charset="0"/>
              </a:rPr>
              <a:t>Практикой было отмечено проявление техногенных процессов, возникающих при длительной эксплуатации подземных вод. В связи с этим на некоторых крупных водозаборах может возникнуть необходимость проведения специальных инженерно-геологических исследований на участках водозаборных сооружений.</a:t>
            </a:r>
          </a:p>
          <a:p>
            <a:r>
              <a:rPr lang="ru-RU" b="1" dirty="0">
                <a:latin typeface="Arial" panose="020B0604020202020204" pitchFamily="34" charset="0"/>
                <a:cs typeface="Arial" panose="020B0604020202020204" pitchFamily="34" charset="0"/>
              </a:rPr>
              <a:t>Опыт показывает, что  интенсивная и длительная эксплуатация подземных вод сосредоточенными групповыми водозаборами всегда приводит к развитию техногенных процессов, из которых процессы вторичной консолидации осушенных пород обусловливают оседание поверхности. Оседание поверхности на площади водозабора и прилегающей территории может достигать значительных размеров (до нескольких метров), что приводит к серьезным деформациям инженерных сооружений  на водозаборных участках, в том числе подземных коммуникаций. При эксплуатации трещинно-карстовых вод могут возникать суффозионно-карстовые процессы, которые также приводят к деформации поверхности. Отрицательные воздействия этих процессов  нарушают нормальную, безаварийную работу водозабора и наносят большой ущерб бесперебойной подаче воды к объектам потребления.</a:t>
            </a:r>
          </a:p>
        </p:txBody>
      </p:sp>
    </p:spTree>
    <p:extLst>
      <p:ext uri="{BB962C8B-B14F-4D97-AF65-F5344CB8AC3E}">
        <p14:creationId xmlns:p14="http://schemas.microsoft.com/office/powerpoint/2010/main" val="1578709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866E0E-49D8-4CE2-8E0E-970AD96F9FF4}"/>
              </a:ext>
            </a:extLst>
          </p:cNvPr>
          <p:cNvSpPr txBox="1"/>
          <p:nvPr/>
        </p:nvSpPr>
        <p:spPr>
          <a:xfrm>
            <a:off x="497090" y="1328071"/>
            <a:ext cx="8008671" cy="4247317"/>
          </a:xfrm>
          <a:prstGeom prst="rect">
            <a:avLst/>
          </a:prstGeom>
          <a:noFill/>
        </p:spPr>
        <p:txBody>
          <a:bodyPr wrap="square">
            <a:spAutoFit/>
          </a:bodyPr>
          <a:lstStyle/>
          <a:p>
            <a:pPr algn="just"/>
            <a:r>
              <a:rPr lang="ru-RU" b="1" dirty="0">
                <a:solidFill>
                  <a:srgbClr val="FF0000"/>
                </a:solidFill>
                <a:latin typeface="Arial" panose="020B0604020202020204" pitchFamily="34" charset="0"/>
                <a:cs typeface="Arial" panose="020B0604020202020204" pitchFamily="34" charset="0"/>
              </a:rPr>
              <a:t>Аналогичные техногенные процессы возникают и при длительной эксплуатации напорных вод. </a:t>
            </a:r>
            <a:r>
              <a:rPr lang="ru-RU" b="1" dirty="0">
                <a:latin typeface="Arial" panose="020B0604020202020204" pitchFamily="34" charset="0"/>
                <a:cs typeface="Arial" panose="020B0604020202020204" pitchFamily="34" charset="0"/>
              </a:rPr>
              <a:t>Значительное снижение пьезометрических напоров на площади депрессионной воронки в определенных геологических условиях приводит к возникновению техногенных процессов в толще покровных рыхлых образований, слагающих водоносные пласты, и в разделяющих их слоях. Под влиянием интенсивной откачки подземных вод происходит существенное изменение физико-механических свойств глинистых пород, способных при снятии гидростатических напоров значительно уплотняться, изменять фильтрационные свойства и др. На площади депрессионной воронки происходит объемное сжатие глинистых пород по мере снятия пластового давления. Эти процессы также приводят к деформации поверхности на отдельных локальных участках водозабора и прилегающих площадей.</a:t>
            </a:r>
            <a:endParaRPr lang="ru-KZ"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9999794"/>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237</TotalTime>
  <Words>1617</Words>
  <Application>Microsoft Office PowerPoint</Application>
  <PresentationFormat>Экран (4:3)</PresentationFormat>
  <Paragraphs>46</Paragraphs>
  <Slides>17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17</vt:i4>
      </vt:variant>
    </vt:vector>
  </HeadingPairs>
  <TitlesOfParts>
    <vt:vector size="21"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Vyacheslav Zavalei</dc:creator>
  <cp:lastModifiedBy>Manat Alzhigitova</cp:lastModifiedBy>
  <cp:revision>9</cp:revision>
  <dcterms:created xsi:type="dcterms:W3CDTF">2024-01-04T16:47:49Z</dcterms:created>
  <dcterms:modified xsi:type="dcterms:W3CDTF">2026-09-15T07:17:39Z</dcterms:modified>
</cp:coreProperties>
</file>