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1" r:id="rId2"/>
    <p:sldId id="258" r:id="rId3"/>
    <p:sldId id="259" r:id="rId4"/>
    <p:sldId id="260" r:id="rId5"/>
    <p:sldId id="261" r:id="rId6"/>
    <p:sldId id="262" r:id="rId7"/>
    <p:sldId id="263" r:id="rId8"/>
    <p:sldId id="264" r:id="rId9"/>
    <p:sldId id="265" r:id="rId10"/>
    <p:sldId id="280"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156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154768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04276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81361E1-DC4F-49F2-A4A9-BE2F84E798FF}"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75278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81361E1-DC4F-49F2-A4A9-BE2F84E798FF}" type="datetimeFigureOut">
              <a:rPr lang="ru-RU" smtClean="0"/>
              <a:t>14.09.2026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4266771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81361E1-DC4F-49F2-A4A9-BE2F84E798FF}" type="datetimeFigureOut">
              <a:rPr lang="ru-RU" smtClean="0"/>
              <a:t>14.09.2026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706522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81361E1-DC4F-49F2-A4A9-BE2F84E798FF}" type="datetimeFigureOut">
              <a:rPr lang="ru-RU" smtClean="0"/>
              <a:t>14.09.2026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921326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361E1-DC4F-49F2-A4A9-BE2F84E798FF}" type="datetimeFigureOut">
              <a:rPr lang="ru-RU" smtClean="0"/>
              <a:t>14.09.2026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91907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1361E1-DC4F-49F2-A4A9-BE2F84E798FF}" type="datetimeFigureOut">
              <a:rPr lang="ru-RU" smtClean="0"/>
              <a:t>14.09.2026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495028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1361E1-DC4F-49F2-A4A9-BE2F84E798FF}" type="datetimeFigureOut">
              <a:rPr lang="ru-RU" smtClean="0"/>
              <a:t>14.09.2026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599815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574154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15450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361E1-DC4F-49F2-A4A9-BE2F84E798FF}" type="datetimeFigureOut">
              <a:rPr lang="ru-RU" smtClean="0"/>
              <a:t>14.09.2026</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1A219-C0DC-4387-AA8F-F5C35F77B269}" type="slidenum">
              <a:rPr lang="ru-RU" smtClean="0"/>
              <a:t>‹#›</a:t>
            </a:fld>
            <a:endParaRPr lang="ru-RU"/>
          </a:p>
        </p:txBody>
      </p:sp>
    </p:spTree>
    <p:extLst>
      <p:ext uri="{BB962C8B-B14F-4D97-AF65-F5344CB8AC3E}">
        <p14:creationId xmlns:p14="http://schemas.microsoft.com/office/powerpoint/2010/main" val="113291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3568" y="1124744"/>
            <a:ext cx="7704856" cy="4308872"/>
          </a:xfrm>
          <a:prstGeom prst="rect">
            <a:avLst/>
          </a:prstGeom>
        </p:spPr>
        <p:txBody>
          <a:bodyPr wrap="square">
            <a:spAutoFit/>
          </a:bodyPr>
          <a:lstStyle/>
          <a:p>
            <a:pPr algn="ctr"/>
            <a:r>
              <a:rPr lang="ru-RU" b="1" dirty="0"/>
              <a:t/>
            </a:r>
            <a:br>
              <a:rPr lang="ru-RU" b="1" dirty="0"/>
            </a:br>
            <a:r>
              <a:rPr lang="ru-RU" sz="4000" b="1" dirty="0"/>
              <a:t>«Эксплуатационная </a:t>
            </a:r>
            <a:r>
              <a:rPr lang="ru-RU" sz="4000" b="1" dirty="0" smtClean="0"/>
              <a:t>разведка месторождений </a:t>
            </a:r>
            <a:r>
              <a:rPr lang="ru-RU" sz="4000" b="1" dirty="0"/>
              <a:t>подземных вод»</a:t>
            </a:r>
            <a:br>
              <a:rPr lang="ru-RU" sz="4000" b="1" dirty="0"/>
            </a:br>
            <a:r>
              <a:rPr lang="ru-RU" sz="2800" b="1" dirty="0"/>
              <a:t> </a:t>
            </a:r>
            <a:r>
              <a:rPr lang="ru-RU" sz="2800" dirty="0"/>
              <a:t/>
            </a:r>
            <a:br>
              <a:rPr lang="ru-RU" sz="2800" dirty="0"/>
            </a:br>
            <a:r>
              <a:rPr lang="ru-RU" sz="3200" b="1" dirty="0"/>
              <a:t>для слушателей магистратуры ОП</a:t>
            </a:r>
          </a:p>
          <a:p>
            <a:pPr algn="ctr"/>
            <a:r>
              <a:rPr lang="ru-RU" sz="3200" b="1" dirty="0"/>
              <a:t>«Гидрогеология и инженерная геология» </a:t>
            </a:r>
            <a:endParaRPr lang="en-US" sz="3200" b="1" dirty="0"/>
          </a:p>
          <a:p>
            <a:pPr algn="ctr"/>
            <a:r>
              <a:rPr lang="ru-RU" sz="2800" dirty="0"/>
              <a:t/>
            </a:r>
            <a:br>
              <a:rPr lang="ru-RU" sz="2800" dirty="0"/>
            </a:br>
            <a:r>
              <a:rPr lang="ru-RU" sz="2800" b="1" dirty="0"/>
              <a:t>Лекция 2</a:t>
            </a:r>
            <a:br>
              <a:rPr lang="ru-RU" sz="2800" b="1" dirty="0"/>
            </a:br>
            <a:r>
              <a:rPr lang="ru-RU" sz="2800" b="1" dirty="0"/>
              <a:t>Проф. </a:t>
            </a:r>
            <a:r>
              <a:rPr lang="ru-RU" sz="2800" b="1" dirty="0" err="1" smtClean="0"/>
              <a:t>М.Заппаров</a:t>
            </a:r>
            <a:endParaRPr lang="ru-RU" sz="2800" dirty="0"/>
          </a:p>
        </p:txBody>
      </p:sp>
      <p:pic>
        <p:nvPicPr>
          <p:cNvPr id="3" name="Рисунок 2" descr="Изображение выглядит как еда&#10;&#10;Автоматически созданное описание"/>
          <p:cNvPicPr/>
          <p:nvPr/>
        </p:nvPicPr>
        <p:blipFill>
          <a:blip r:embed="rId2">
            <a:extLst>
              <a:ext uri="{28A0092B-C50C-407E-A947-70E740481C1C}">
                <a14:useLocalDpi xmlns:a14="http://schemas.microsoft.com/office/drawing/2010/main" val="0"/>
              </a:ext>
            </a:extLst>
          </a:blip>
          <a:srcRect/>
          <a:stretch>
            <a:fillRect/>
          </a:stretch>
        </p:blipFill>
        <p:spPr bwMode="auto">
          <a:xfrm>
            <a:off x="2970086" y="404664"/>
            <a:ext cx="3131820" cy="651510"/>
          </a:xfrm>
          <a:prstGeom prst="rect">
            <a:avLst/>
          </a:prstGeom>
          <a:noFill/>
          <a:ln>
            <a:noFill/>
          </a:ln>
        </p:spPr>
      </p:pic>
    </p:spTree>
    <p:extLst>
      <p:ext uri="{BB962C8B-B14F-4D97-AF65-F5344CB8AC3E}">
        <p14:creationId xmlns:p14="http://schemas.microsoft.com/office/powerpoint/2010/main" val="112921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3018" y="2191481"/>
            <a:ext cx="6973455" cy="2677656"/>
          </a:xfrm>
          <a:prstGeom prst="rect">
            <a:avLst/>
          </a:prstGeom>
        </p:spPr>
        <p:txBody>
          <a:bodyPr wrap="square">
            <a:spAutoFit/>
          </a:bodyPr>
          <a:lstStyle/>
          <a:p>
            <a:pPr algn="ctr"/>
            <a:r>
              <a:rPr lang="ru-RU" sz="2800" b="1" dirty="0">
                <a:latin typeface="Arial" panose="020B0604020202020204" pitchFamily="34" charset="0"/>
                <a:cs typeface="Arial" panose="020B0604020202020204" pitchFamily="34" charset="0"/>
              </a:rPr>
              <a:t>Лекция 2</a:t>
            </a:r>
          </a:p>
          <a:p>
            <a:pPr algn="ctr"/>
            <a:endParaRPr lang="ru-RU" sz="2800" b="1" dirty="0">
              <a:latin typeface="Arial" panose="020B0604020202020204" pitchFamily="34" charset="0"/>
              <a:cs typeface="Arial" panose="020B0604020202020204" pitchFamily="34" charset="0"/>
            </a:endParaRPr>
          </a:p>
          <a:p>
            <a:pPr algn="ctr"/>
            <a:r>
              <a:rPr lang="ru-RU" sz="2800" b="1" dirty="0">
                <a:latin typeface="Arial" panose="020B0604020202020204" pitchFamily="34" charset="0"/>
                <a:cs typeface="Arial" panose="020B0604020202020204" pitchFamily="34" charset="0"/>
              </a:rPr>
              <a:t>Основные виды гидрогеологических исследований. Принципы проведения гидрогеологических исследований.</a:t>
            </a:r>
          </a:p>
        </p:txBody>
      </p:sp>
    </p:spTree>
    <p:extLst>
      <p:ext uri="{BB962C8B-B14F-4D97-AF65-F5344CB8AC3E}">
        <p14:creationId xmlns:p14="http://schemas.microsoft.com/office/powerpoint/2010/main" val="165769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827" y="710913"/>
            <a:ext cx="8004132" cy="5324535"/>
          </a:xfrm>
          <a:prstGeom prst="rect">
            <a:avLst/>
          </a:prstGeom>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Основными видами гидрогеологических исследований являются:</a:t>
            </a:r>
          </a:p>
          <a:p>
            <a:r>
              <a:rPr lang="ru-RU" sz="2000" b="1" dirty="0">
                <a:latin typeface="Arial" panose="020B0604020202020204" pitchFamily="34" charset="0"/>
                <a:cs typeface="Arial" panose="020B0604020202020204" pitchFamily="34" charset="0"/>
              </a:rPr>
              <a:t>- сбор, обработка и обобщение материалов по гидрогеологическим условиям, геологическому строению и пр., полученных предыдущими исследователями;</a:t>
            </a:r>
          </a:p>
          <a:p>
            <a:r>
              <a:rPr lang="ru-RU" sz="2000" b="1" dirty="0">
                <a:latin typeface="Arial" panose="020B0604020202020204" pitchFamily="34" charset="0"/>
                <a:cs typeface="Arial" panose="020B0604020202020204" pitchFamily="34" charset="0"/>
              </a:rPr>
              <a:t>- рекогносцировочное гидрогеологическое обследование изучаемой территории;</a:t>
            </a:r>
          </a:p>
          <a:p>
            <a:r>
              <a:rPr lang="ru-RU" sz="2000" b="1" dirty="0">
                <a:latin typeface="Arial" panose="020B0604020202020204" pitchFamily="34" charset="0"/>
                <a:cs typeface="Arial" panose="020B0604020202020204" pitchFamily="34" charset="0"/>
              </a:rPr>
              <a:t>- гидрогеологические съемочные работы и составление гидрогеологических карт;</a:t>
            </a:r>
          </a:p>
          <a:p>
            <a:r>
              <a:rPr lang="ru-RU" sz="2000" b="1" dirty="0">
                <a:latin typeface="Arial" panose="020B0604020202020204" pitchFamily="34" charset="0"/>
                <a:cs typeface="Arial" panose="020B0604020202020204" pitchFamily="34" charset="0"/>
              </a:rPr>
              <a:t>- бурение гидрогеологических скважин, горно-проходческие работы;</a:t>
            </a:r>
          </a:p>
          <a:p>
            <a:r>
              <a:rPr lang="ru-RU" sz="2000" b="1" dirty="0">
                <a:latin typeface="Arial" panose="020B0604020202020204" pitchFamily="34" charset="0"/>
                <a:cs typeface="Arial" panose="020B0604020202020204" pitchFamily="34" charset="0"/>
              </a:rPr>
              <a:t>- полевые опытно-фильтрационные работы (откачки, наливы, нагнетания и т.п.);</a:t>
            </a:r>
          </a:p>
          <a:p>
            <a:r>
              <a:rPr lang="ru-RU" sz="2000" b="1" dirty="0">
                <a:latin typeface="Arial" panose="020B0604020202020204" pitchFamily="34" charset="0"/>
                <a:cs typeface="Arial" panose="020B0604020202020204" pitchFamily="34" charset="0"/>
              </a:rPr>
              <a:t>- наблюдение за режимом подземных вод в естественных и нарушенных условиях;</a:t>
            </a:r>
          </a:p>
          <a:p>
            <a:r>
              <a:rPr lang="ru-RU" sz="2000" b="1" dirty="0">
                <a:latin typeface="Arial" panose="020B0604020202020204" pitchFamily="34" charset="0"/>
                <a:cs typeface="Arial" panose="020B0604020202020204" pitchFamily="34" charset="0"/>
              </a:rPr>
              <a:t>- моделирование фильтрации подземных вод;</a:t>
            </a:r>
          </a:p>
          <a:p>
            <a:r>
              <a:rPr lang="ru-RU" sz="2000" b="1" dirty="0">
                <a:latin typeface="Arial" panose="020B0604020202020204" pitchFamily="34" charset="0"/>
                <a:cs typeface="Arial" panose="020B0604020202020204" pitchFamily="34" charset="0"/>
              </a:rPr>
              <a:t>- лабораторные исследования.</a:t>
            </a:r>
          </a:p>
        </p:txBody>
      </p:sp>
    </p:spTree>
    <p:extLst>
      <p:ext uri="{BB962C8B-B14F-4D97-AF65-F5344CB8AC3E}">
        <p14:creationId xmlns:p14="http://schemas.microsoft.com/office/powerpoint/2010/main" val="527867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5989" y="791775"/>
            <a:ext cx="8417490" cy="4893647"/>
          </a:xfrm>
          <a:prstGeom prst="rect">
            <a:avLst/>
          </a:prstGeom>
        </p:spPr>
        <p:txBody>
          <a:bodyPr wrap="square">
            <a:spAutoFit/>
          </a:bodyPr>
          <a:lstStyle/>
          <a:p>
            <a:r>
              <a:rPr lang="ru-RU" sz="2400" b="1" dirty="0">
                <a:latin typeface="Arial" panose="020B0604020202020204" pitchFamily="34" charset="0"/>
                <a:cs typeface="Arial" panose="020B0604020202020204" pitchFamily="34" charset="0"/>
              </a:rPr>
              <a:t>Использование этих видов, их объем и методика зависят от масштаба и характера решаемых задач, стадии работ, сложности гидрогеологических условий и т.д.</a:t>
            </a:r>
          </a:p>
          <a:p>
            <a:r>
              <a:rPr lang="ru-RU" sz="2400" b="1" dirty="0">
                <a:latin typeface="Arial" panose="020B0604020202020204" pitchFamily="34" charset="0"/>
                <a:cs typeface="Arial" panose="020B0604020202020204" pitchFamily="34" charset="0"/>
              </a:rPr>
              <a:t>В каждом конкретном случае для получения большей информации могут быть использованы </a:t>
            </a:r>
            <a:r>
              <a:rPr lang="ru-RU" sz="2400" b="1" dirty="0" err="1">
                <a:latin typeface="Arial" panose="020B0604020202020204" pitchFamily="34" charset="0"/>
                <a:cs typeface="Arial" panose="020B0604020202020204" pitchFamily="34" charset="0"/>
              </a:rPr>
              <a:t>балансово</a:t>
            </a:r>
            <a:r>
              <a:rPr lang="ru-RU" sz="2400" b="1" dirty="0">
                <a:latin typeface="Arial" panose="020B0604020202020204" pitchFamily="34" charset="0"/>
                <a:cs typeface="Arial" panose="020B0604020202020204" pitchFamily="34" charset="0"/>
              </a:rPr>
              <a:t>-гидрометрические исследования, гидрологические работы, специальные виды исследований (изотопные, радиогидрогеологические, космические, палеогидрогеологические, </a:t>
            </a:r>
            <a:r>
              <a:rPr lang="ru-RU" sz="2400" b="1" dirty="0" err="1">
                <a:latin typeface="Arial" panose="020B0604020202020204" pitchFamily="34" charset="0"/>
                <a:cs typeface="Arial" panose="020B0604020202020204" pitchFamily="34" charset="0"/>
              </a:rPr>
              <a:t>гео</a:t>
            </a:r>
            <a:r>
              <a:rPr lang="ru-RU" sz="2400" b="1" dirty="0">
                <a:latin typeface="Arial" panose="020B0604020202020204" pitchFamily="34" charset="0"/>
                <a:cs typeface="Arial" panose="020B0604020202020204" pitchFamily="34" charset="0"/>
              </a:rPr>
              <a:t>-ботанические и т.п.). Большой эффект дают геофизические виды исследований, как региональные, так и каротаж в скважинах.</a:t>
            </a:r>
          </a:p>
        </p:txBody>
      </p:sp>
    </p:spTree>
    <p:extLst>
      <p:ext uri="{BB962C8B-B14F-4D97-AF65-F5344CB8AC3E}">
        <p14:creationId xmlns:p14="http://schemas.microsoft.com/office/powerpoint/2010/main" val="2007396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3671" y="2063321"/>
            <a:ext cx="8204548" cy="1384995"/>
          </a:xfrm>
          <a:prstGeom prst="rect">
            <a:avLst/>
          </a:prstGeom>
        </p:spPr>
        <p:txBody>
          <a:bodyPr wrap="square">
            <a:spAutoFit/>
          </a:bodyPr>
          <a:lstStyle/>
          <a:p>
            <a:r>
              <a:rPr lang="ru-RU" sz="2800" b="1" dirty="0">
                <a:latin typeface="Arial" panose="020B0604020202020204" pitchFamily="34" charset="0"/>
                <a:cs typeface="Arial" panose="020B0604020202020204" pitchFamily="34" charset="0"/>
              </a:rPr>
              <a:t>В целом, методы получения информации можно разделить на </a:t>
            </a:r>
            <a:r>
              <a:rPr lang="ru-RU" sz="2800" b="1" dirty="0">
                <a:solidFill>
                  <a:srgbClr val="FF0000"/>
                </a:solidFill>
                <a:latin typeface="Arial" panose="020B0604020202020204" pitchFamily="34" charset="0"/>
                <a:cs typeface="Arial" panose="020B0604020202020204" pitchFamily="34" charset="0"/>
              </a:rPr>
              <a:t>основные и вспомогательные</a:t>
            </a:r>
            <a:r>
              <a:rPr lang="ru-RU" sz="28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33038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982518"/>
            <a:ext cx="8179496" cy="4832092"/>
          </a:xfrm>
          <a:prstGeom prst="rect">
            <a:avLst/>
          </a:prstGeom>
        </p:spPr>
        <p:txBody>
          <a:bodyPr wrap="square">
            <a:spAutoFit/>
          </a:bodyPr>
          <a:lstStyle/>
          <a:p>
            <a:r>
              <a:rPr lang="ru-RU" sz="2800" b="1" dirty="0">
                <a:solidFill>
                  <a:srgbClr val="FF0000"/>
                </a:solidFill>
                <a:latin typeface="Arial" panose="020B0604020202020204" pitchFamily="34" charset="0"/>
                <a:cs typeface="Arial" panose="020B0604020202020204" pitchFamily="34" charset="0"/>
              </a:rPr>
              <a:t>Основные методы</a:t>
            </a:r>
            <a:r>
              <a:rPr lang="ru-RU" sz="2800" b="1" dirty="0">
                <a:latin typeface="Arial" panose="020B0604020202020204" pitchFamily="34" charset="0"/>
                <a:cs typeface="Arial" panose="020B0604020202020204" pitchFamily="34" charset="0"/>
              </a:rPr>
              <a:t>,   непосредственно устанавливающие гидрогеологические условия изучаемого месторождения и определяющие промышленную ценность этого месторождения:</a:t>
            </a:r>
          </a:p>
          <a:p>
            <a:r>
              <a:rPr lang="ru-RU" sz="2800" b="1" dirty="0">
                <a:latin typeface="Arial" panose="020B0604020202020204" pitchFamily="34" charset="0"/>
                <a:cs typeface="Arial" panose="020B0604020202020204" pitchFamily="34" charset="0"/>
              </a:rPr>
              <a:t>- гидрогеологическая съемка различного масштаба;</a:t>
            </a:r>
          </a:p>
          <a:p>
            <a:r>
              <a:rPr lang="ru-RU" sz="2800" b="1" dirty="0">
                <a:latin typeface="Arial" panose="020B0604020202020204" pitchFamily="34" charset="0"/>
                <a:cs typeface="Arial" panose="020B0604020202020204" pitchFamily="34" charset="0"/>
              </a:rPr>
              <a:t>- бурение скважин;</a:t>
            </a:r>
          </a:p>
          <a:p>
            <a:r>
              <a:rPr lang="ru-RU" sz="2800" b="1" dirty="0">
                <a:latin typeface="Arial" panose="020B0604020202020204" pitchFamily="34" charset="0"/>
                <a:cs typeface="Arial" panose="020B0604020202020204" pitchFamily="34" charset="0"/>
              </a:rPr>
              <a:t>- полевые опытно-фильтрационные работы;</a:t>
            </a:r>
          </a:p>
          <a:p>
            <a:r>
              <a:rPr lang="ru-RU" sz="2800" b="1" dirty="0">
                <a:latin typeface="Arial" panose="020B0604020202020204" pitchFamily="34" charset="0"/>
                <a:cs typeface="Arial" panose="020B0604020202020204" pitchFamily="34" charset="0"/>
              </a:rPr>
              <a:t>- режимные наблюдения.</a:t>
            </a:r>
          </a:p>
        </p:txBody>
      </p:sp>
    </p:spTree>
    <p:extLst>
      <p:ext uri="{BB962C8B-B14F-4D97-AF65-F5344CB8AC3E}">
        <p14:creationId xmlns:p14="http://schemas.microsoft.com/office/powerpoint/2010/main" val="318484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8931" y="1409829"/>
            <a:ext cx="7866346" cy="3970318"/>
          </a:xfrm>
          <a:prstGeom prst="rect">
            <a:avLst/>
          </a:prstGeom>
        </p:spPr>
        <p:txBody>
          <a:bodyPr wrap="square">
            <a:spAutoFit/>
          </a:bodyPr>
          <a:lstStyle/>
          <a:p>
            <a:r>
              <a:rPr lang="ru-RU" sz="2800" b="1" dirty="0">
                <a:solidFill>
                  <a:srgbClr val="FF0000"/>
                </a:solidFill>
                <a:latin typeface="Arial" panose="020B0604020202020204" pitchFamily="34" charset="0"/>
                <a:cs typeface="Arial" panose="020B0604020202020204" pitchFamily="34" charset="0"/>
              </a:rPr>
              <a:t>Вспомогательные методы </a:t>
            </a:r>
            <a:r>
              <a:rPr lang="ru-RU" sz="2800" b="1" dirty="0">
                <a:latin typeface="Arial" panose="020B0604020202020204" pitchFamily="34" charset="0"/>
                <a:cs typeface="Arial" panose="020B0604020202020204" pitchFamily="34" charset="0"/>
              </a:rPr>
              <a:t>способствуют наиболее рациональному получению информации и облегчают применение основных методов:</a:t>
            </a:r>
          </a:p>
          <a:p>
            <a:r>
              <a:rPr lang="ru-RU" sz="2800" b="1" dirty="0">
                <a:latin typeface="Arial" panose="020B0604020202020204" pitchFamily="34" charset="0"/>
                <a:cs typeface="Arial" panose="020B0604020202020204" pitchFamily="34" charset="0"/>
              </a:rPr>
              <a:t>- геофизические исследования;</a:t>
            </a:r>
          </a:p>
          <a:p>
            <a:r>
              <a:rPr lang="ru-RU" sz="2800" b="1" dirty="0">
                <a:latin typeface="Arial" panose="020B0604020202020204" pitchFamily="34" charset="0"/>
                <a:cs typeface="Arial" panose="020B0604020202020204" pitchFamily="34" charset="0"/>
              </a:rPr>
              <a:t>- </a:t>
            </a:r>
            <a:r>
              <a:rPr lang="ru-RU" sz="2800" b="1" dirty="0" err="1">
                <a:latin typeface="Arial" panose="020B0604020202020204" pitchFamily="34" charset="0"/>
                <a:cs typeface="Arial" panose="020B0604020202020204" pitchFamily="34" charset="0"/>
              </a:rPr>
              <a:t>балансово</a:t>
            </a:r>
            <a:r>
              <a:rPr lang="ru-RU" sz="2800" b="1" dirty="0">
                <a:latin typeface="Arial" panose="020B0604020202020204" pitchFamily="34" charset="0"/>
                <a:cs typeface="Arial" panose="020B0604020202020204" pitchFamily="34" charset="0"/>
              </a:rPr>
              <a:t>-гидрометрические исследования;</a:t>
            </a:r>
          </a:p>
          <a:p>
            <a:r>
              <a:rPr lang="ru-RU" sz="2800" b="1" dirty="0">
                <a:latin typeface="Arial" panose="020B0604020202020204" pitchFamily="34" charset="0"/>
                <a:cs typeface="Arial" panose="020B0604020202020204" pitchFamily="34" charset="0"/>
              </a:rPr>
              <a:t>- моделирование гидрогеологических процессов и др.</a:t>
            </a:r>
          </a:p>
        </p:txBody>
      </p:sp>
    </p:spTree>
    <p:extLst>
      <p:ext uri="{BB962C8B-B14F-4D97-AF65-F5344CB8AC3E}">
        <p14:creationId xmlns:p14="http://schemas.microsoft.com/office/powerpoint/2010/main" val="1892858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3566" y="743810"/>
            <a:ext cx="8066762" cy="5693866"/>
          </a:xfrm>
          <a:prstGeom prst="rect">
            <a:avLst/>
          </a:prstGeom>
        </p:spPr>
        <p:txBody>
          <a:bodyPr wrap="square">
            <a:spAutoFit/>
          </a:bodyPr>
          <a:lstStyle/>
          <a:p>
            <a:r>
              <a:rPr lang="ru-RU" sz="2800" b="1" dirty="0">
                <a:solidFill>
                  <a:srgbClr val="FF0000"/>
                </a:solidFill>
                <a:latin typeface="Arial" panose="020B0604020202020204" pitchFamily="34" charset="0"/>
                <a:cs typeface="Arial" panose="020B0604020202020204" pitchFamily="34" charset="0"/>
              </a:rPr>
              <a:t>Обработка результатов</a:t>
            </a:r>
            <a:r>
              <a:rPr lang="ru-RU" sz="2800" b="1" dirty="0">
                <a:latin typeface="Arial" panose="020B0604020202020204" pitchFamily="34" charset="0"/>
                <a:cs typeface="Arial" panose="020B0604020202020204" pitchFamily="34" charset="0"/>
              </a:rPr>
              <a:t>, полученных при каждом конкретном методе исследований, осуществляется как непосредственно на месте проведения работ, так и в камеральный период. </a:t>
            </a:r>
          </a:p>
          <a:p>
            <a:r>
              <a:rPr lang="ru-RU" sz="2800" b="1" dirty="0">
                <a:latin typeface="Arial" panose="020B0604020202020204" pitchFamily="34" charset="0"/>
                <a:cs typeface="Arial" panose="020B0604020202020204" pitchFamily="34" charset="0"/>
              </a:rPr>
              <a:t>При обработке гидрогеологической информации (особенно результатов опытных работ, режимных наблюдений, геофизических работ) в настоящее время широко применяются методы вычислительной техники. Для хранения материала существуют региональные банки данных.</a:t>
            </a:r>
          </a:p>
        </p:txBody>
      </p:sp>
    </p:spTree>
    <p:extLst>
      <p:ext uri="{BB962C8B-B14F-4D97-AF65-F5344CB8AC3E}">
        <p14:creationId xmlns:p14="http://schemas.microsoft.com/office/powerpoint/2010/main" val="1352384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8723" y="599203"/>
            <a:ext cx="8141917" cy="5262979"/>
          </a:xfrm>
          <a:prstGeom prst="rect">
            <a:avLst/>
          </a:prstGeom>
        </p:spPr>
        <p:txBody>
          <a:bodyPr wrap="square">
            <a:spAutoFit/>
          </a:bodyPr>
          <a:lstStyle/>
          <a:p>
            <a:r>
              <a:rPr lang="ru-RU" sz="2800" b="1" dirty="0">
                <a:latin typeface="Arial" panose="020B0604020202020204" pitchFamily="34" charset="0"/>
                <a:cs typeface="Arial" panose="020B0604020202020204" pitchFamily="34" charset="0"/>
              </a:rPr>
              <a:t>Все это легло в выработанные многолетней геологической практикой </a:t>
            </a:r>
            <a:r>
              <a:rPr lang="ru-RU" sz="2800" b="1" dirty="0">
                <a:solidFill>
                  <a:srgbClr val="FF0000"/>
                </a:solidFill>
                <a:latin typeface="Arial" panose="020B0604020202020204" pitchFamily="34" charset="0"/>
                <a:cs typeface="Arial" panose="020B0604020202020204" pitchFamily="34" charset="0"/>
              </a:rPr>
              <a:t>принципы проведения исследований.</a:t>
            </a:r>
          </a:p>
          <a:p>
            <a:endParaRPr lang="ru-RU" sz="2800" b="1" dirty="0">
              <a:solidFill>
                <a:srgbClr val="FF0000"/>
              </a:solidFill>
              <a:latin typeface="Arial" panose="020B0604020202020204" pitchFamily="34" charset="0"/>
              <a:cs typeface="Arial" panose="020B0604020202020204" pitchFamily="34" charset="0"/>
            </a:endParaRPr>
          </a:p>
          <a:p>
            <a:r>
              <a:rPr lang="ru-RU" sz="2800" b="1" dirty="0">
                <a:latin typeface="Arial" panose="020B0604020202020204" pitchFamily="34" charset="0"/>
                <a:cs typeface="Arial" panose="020B0604020202020204" pitchFamily="34" charset="0"/>
              </a:rPr>
              <a:t>Все перечисленные ниже принципы должны обязательно учитываться при проведении гидрогеологических исследований и применяться с учетом природных условий, характера и особенностей поставленных задач, условий промышленного освоения месторождений.</a:t>
            </a:r>
          </a:p>
          <a:p>
            <a:r>
              <a:rPr lang="ru-RU" sz="2800" b="1" dirty="0">
                <a:solidFill>
                  <a:srgbClr val="FF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907897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6873" y="2630559"/>
            <a:ext cx="6257867" cy="1077218"/>
          </a:xfrm>
          <a:prstGeom prst="rect">
            <a:avLst/>
          </a:prstGeom>
        </p:spPr>
        <p:txBody>
          <a:bodyPr wrap="none">
            <a:spAutoFit/>
          </a:bodyPr>
          <a:lstStyle/>
          <a:p>
            <a:pPr algn="ctr"/>
            <a:r>
              <a:rPr lang="ru-RU" sz="3200" b="1" dirty="0">
                <a:solidFill>
                  <a:srgbClr val="FF0000"/>
                </a:solidFill>
                <a:latin typeface="Arial" panose="020B0604020202020204" pitchFamily="34" charset="0"/>
                <a:cs typeface="Arial" panose="020B0604020202020204" pitchFamily="34" charset="0"/>
              </a:rPr>
              <a:t>Основные из этих принципов</a:t>
            </a:r>
          </a:p>
          <a:p>
            <a:pPr algn="ctr"/>
            <a:r>
              <a:rPr lang="ru-RU" sz="3200" b="1" dirty="0">
                <a:solidFill>
                  <a:srgbClr val="FF0000"/>
                </a:solidFill>
                <a:latin typeface="Arial" panose="020B0604020202020204" pitchFamily="34" charset="0"/>
                <a:cs typeface="Arial" panose="020B0604020202020204" pitchFamily="34" charset="0"/>
              </a:rPr>
              <a:t> следующие:</a:t>
            </a:r>
          </a:p>
        </p:txBody>
      </p:sp>
    </p:spTree>
    <p:extLst>
      <p:ext uri="{BB962C8B-B14F-4D97-AF65-F5344CB8AC3E}">
        <p14:creationId xmlns:p14="http://schemas.microsoft.com/office/powerpoint/2010/main" val="293779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827" y="778536"/>
            <a:ext cx="7954028" cy="5016758"/>
          </a:xfrm>
          <a:prstGeom prst="rect">
            <a:avLst/>
          </a:prstGeom>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Принцип последовательного изучения </a:t>
            </a:r>
            <a:r>
              <a:rPr lang="ru-RU" sz="2000" b="1" dirty="0">
                <a:latin typeface="Arial" panose="020B0604020202020204" pitchFamily="34" charset="0"/>
                <a:cs typeface="Arial" panose="020B0604020202020204" pitchFamily="34" charset="0"/>
              </a:rPr>
              <a:t>заключается в постепенном наращивании знаний о месторождении или участке. Изучение осуществляется поэтапно (последовательно) от общего к частному.</a:t>
            </a:r>
          </a:p>
          <a:p>
            <a:r>
              <a:rPr lang="ru-RU" sz="2000" b="1" dirty="0">
                <a:latin typeface="Arial" panose="020B0604020202020204" pitchFamily="34" charset="0"/>
                <a:cs typeface="Arial" panose="020B0604020202020204" pitchFamily="34" charset="0"/>
              </a:rPr>
              <a:t>Выражение последовательного изучения проявляется в </a:t>
            </a:r>
            <a:r>
              <a:rPr lang="ru-RU" sz="2000" b="1" dirty="0">
                <a:solidFill>
                  <a:srgbClr val="FF0000"/>
                </a:solidFill>
                <a:latin typeface="Arial" panose="020B0604020202020204" pitchFamily="34" charset="0"/>
                <a:cs typeface="Arial" panose="020B0604020202020204" pitchFamily="34" charset="0"/>
              </a:rPr>
              <a:t>стадийности гидрогеологических исследований</a:t>
            </a:r>
            <a:r>
              <a:rPr lang="ru-RU" sz="2000" b="1" dirty="0">
                <a:latin typeface="Arial" panose="020B0604020202020204" pitchFamily="34" charset="0"/>
                <a:cs typeface="Arial" panose="020B0604020202020204" pitchFamily="34" charset="0"/>
              </a:rPr>
              <a:t>, при этом выделяются следующие этапы изучения или использования месторождений подземных вод:</a:t>
            </a:r>
          </a:p>
          <a:p>
            <a:r>
              <a:rPr lang="ru-RU" sz="2000" b="1" dirty="0">
                <a:latin typeface="Arial" panose="020B0604020202020204" pitchFamily="34" charset="0"/>
                <a:cs typeface="Arial" panose="020B0604020202020204" pitchFamily="34" charset="0"/>
              </a:rPr>
              <a:t>- региональная оценка прогнозных ресурсов;</a:t>
            </a:r>
          </a:p>
          <a:p>
            <a:r>
              <a:rPr lang="ru-RU" sz="2000" b="1" dirty="0">
                <a:latin typeface="Arial" panose="020B0604020202020204" pitchFamily="34" charset="0"/>
                <a:cs typeface="Arial" panose="020B0604020202020204" pitchFamily="34" charset="0"/>
              </a:rPr>
              <a:t>- поисково-оценочные работы;</a:t>
            </a:r>
          </a:p>
          <a:p>
            <a:r>
              <a:rPr lang="ru-RU" sz="2000" b="1" dirty="0">
                <a:latin typeface="Arial" panose="020B0604020202020204" pitchFamily="34" charset="0"/>
                <a:cs typeface="Arial" panose="020B0604020202020204" pitchFamily="34" charset="0"/>
              </a:rPr>
              <a:t>- разведка;</a:t>
            </a:r>
          </a:p>
          <a:p>
            <a:pPr marL="342900" indent="-342900">
              <a:buFontTx/>
              <a:buChar char="-"/>
            </a:pPr>
            <a:r>
              <a:rPr lang="ru-RU" sz="2000" b="1" dirty="0">
                <a:latin typeface="Arial" panose="020B0604020202020204" pitchFamily="34" charset="0"/>
                <a:cs typeface="Arial" panose="020B0604020202020204" pitchFamily="34" charset="0"/>
              </a:rPr>
              <a:t>эксплуатационная разведка.</a:t>
            </a:r>
          </a:p>
          <a:p>
            <a:pPr marL="342900" indent="-342900">
              <a:buFontTx/>
              <a:buChar char="-"/>
            </a:pPr>
            <a:endParaRPr lang="ru-RU" sz="2000" b="1" dirty="0">
              <a:latin typeface="Arial" panose="020B0604020202020204" pitchFamily="34" charset="0"/>
              <a:cs typeface="Arial" panose="020B0604020202020204" pitchFamily="34" charset="0"/>
            </a:endParaRPr>
          </a:p>
          <a:p>
            <a:r>
              <a:rPr lang="ru-RU" sz="2000" b="1" dirty="0">
                <a:solidFill>
                  <a:srgbClr val="FF0000"/>
                </a:solidFill>
                <a:latin typeface="Arial" panose="020B0604020202020204" pitchFamily="34" charset="0"/>
                <a:cs typeface="Arial" panose="020B0604020202020204" pitchFamily="34" charset="0"/>
              </a:rPr>
              <a:t>Стадийность</a:t>
            </a:r>
            <a:r>
              <a:rPr lang="ru-RU" sz="2000" b="1" dirty="0">
                <a:latin typeface="Arial" panose="020B0604020202020204" pitchFamily="34" charset="0"/>
                <a:cs typeface="Arial" panose="020B0604020202020204" pitchFamily="34" charset="0"/>
              </a:rPr>
              <a:t> в каждом конкретном случае обосновывается в  зависимости от сложности гидрогеологических условий, значимости объекта и других факторов. </a:t>
            </a:r>
          </a:p>
        </p:txBody>
      </p:sp>
    </p:spTree>
    <p:extLst>
      <p:ext uri="{BB962C8B-B14F-4D97-AF65-F5344CB8AC3E}">
        <p14:creationId xmlns:p14="http://schemas.microsoft.com/office/powerpoint/2010/main" val="3852173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8515" y="1267051"/>
            <a:ext cx="8179496" cy="4893647"/>
          </a:xfrm>
          <a:prstGeom prst="rect">
            <a:avLst/>
          </a:prstGeom>
        </p:spPr>
        <p:txBody>
          <a:bodyPr wrap="square">
            <a:spAutoFit/>
          </a:bodyPr>
          <a:lstStyle/>
          <a:p>
            <a:r>
              <a:rPr lang="ru-RU" sz="2400" b="1" dirty="0">
                <a:solidFill>
                  <a:srgbClr val="FF0000"/>
                </a:solidFill>
                <a:latin typeface="Arial" panose="020B0604020202020204" pitchFamily="34" charset="0"/>
                <a:cs typeface="Arial" panose="020B0604020202020204" pitchFamily="34" charset="0"/>
              </a:rPr>
              <a:t>Принцип полноты исследований </a:t>
            </a:r>
            <a:r>
              <a:rPr lang="ru-RU" sz="2400" b="1" dirty="0">
                <a:latin typeface="Arial" panose="020B0604020202020204" pitchFamily="34" charset="0"/>
                <a:cs typeface="Arial" panose="020B0604020202020204" pitchFamily="34" charset="0"/>
              </a:rPr>
              <a:t>заключается в необходимости изучения не только отдельных участков, но и всей площади месторождения. Учитывая динамизм подземных вод и взаимосвязь месторождений с внешней средой, необходимо </a:t>
            </a:r>
            <a:r>
              <a:rPr lang="ru-RU" sz="2400" b="1" dirty="0">
                <a:solidFill>
                  <a:srgbClr val="FF0000"/>
                </a:solidFill>
                <a:latin typeface="Arial" panose="020B0604020202020204" pitchFamily="34" charset="0"/>
                <a:cs typeface="Arial" panose="020B0604020202020204" pitchFamily="34" charset="0"/>
              </a:rPr>
              <a:t>изучение областей фильтрации, выявление естественных или искусственных границ пласта. </a:t>
            </a:r>
            <a:r>
              <a:rPr lang="ru-RU" sz="2400" b="1" dirty="0">
                <a:latin typeface="Arial" panose="020B0604020202020204" pitchFamily="34" charset="0"/>
                <a:cs typeface="Arial" panose="020B0604020202020204" pitchFamily="34" charset="0"/>
              </a:rPr>
              <a:t>Границы должны изучаться как в плане, так и в разрезе. Этот принцип включает и попутное изучение других полезных ископаемых, залегающих совместно с подземными водами, а также встречающихся слабоминерализованных, минеральных и других типов вод.</a:t>
            </a:r>
          </a:p>
        </p:txBody>
      </p:sp>
    </p:spTree>
    <p:extLst>
      <p:ext uri="{BB962C8B-B14F-4D97-AF65-F5344CB8AC3E}">
        <p14:creationId xmlns:p14="http://schemas.microsoft.com/office/powerpoint/2010/main" val="1962312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407" y="1206561"/>
            <a:ext cx="7878870" cy="4524315"/>
          </a:xfrm>
          <a:prstGeom prst="rect">
            <a:avLst/>
          </a:prstGeom>
        </p:spPr>
        <p:txBody>
          <a:bodyPr wrap="square">
            <a:spAutoFit/>
          </a:bodyPr>
          <a:lstStyle/>
          <a:p>
            <a:r>
              <a:rPr lang="ru-RU" sz="2400" b="1" dirty="0">
                <a:latin typeface="Arial" panose="020B0604020202020204" pitchFamily="34" charset="0"/>
                <a:cs typeface="Arial" panose="020B0604020202020204" pitchFamily="34" charset="0"/>
              </a:rPr>
              <a:t>Однако не надо понимать, что принцип полноты исследований требует исчерпывающего изучения месторождения. Степень изучения отдельных участков будет разная: на одних участках более детальная, на других – менее    детальная. Такая полнота исследований позволяет в случае увеличения количества использования подземных вод не производить всей разведки сначала, а воспользоваться имеющимися данными с небольшими дополнительными исследованиями с целью детального изучения всего месторождения.</a:t>
            </a:r>
          </a:p>
        </p:txBody>
      </p:sp>
    </p:spTree>
    <p:extLst>
      <p:ext uri="{BB962C8B-B14F-4D97-AF65-F5344CB8AC3E}">
        <p14:creationId xmlns:p14="http://schemas.microsoft.com/office/powerpoint/2010/main" val="3798915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8931" y="612845"/>
            <a:ext cx="7903923" cy="5016758"/>
          </a:xfrm>
          <a:prstGeom prst="rect">
            <a:avLst/>
          </a:prstGeom>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Принцип равномерности изучения с учетом гидрогеологической неоднородности </a:t>
            </a:r>
            <a:r>
              <a:rPr lang="ru-RU" sz="2000" b="1" dirty="0">
                <a:latin typeface="Arial" panose="020B0604020202020204" pitchFamily="34" charset="0"/>
                <a:cs typeface="Arial" panose="020B0604020202020204" pitchFamily="34" charset="0"/>
              </a:rPr>
              <a:t>объекта и стадии работ предполагает более или менее равномерное освещение разведываемого месторождения для получения правильного представления о его особенностях.</a:t>
            </a:r>
          </a:p>
          <a:p>
            <a:r>
              <a:rPr lang="ru-RU" sz="2000" b="1" dirty="0">
                <a:latin typeface="Arial" panose="020B0604020202020204" pitchFamily="34" charset="0"/>
                <a:cs typeface="Arial" panose="020B0604020202020204" pitchFamily="34" charset="0"/>
              </a:rPr>
              <a:t>Участки </a:t>
            </a:r>
            <a:r>
              <a:rPr lang="ru-RU" sz="2000" b="1" dirty="0">
                <a:solidFill>
                  <a:srgbClr val="FF0000"/>
                </a:solidFill>
                <a:latin typeface="Arial" panose="020B0604020202020204" pitchFamily="34" charset="0"/>
                <a:cs typeface="Arial" panose="020B0604020202020204" pitchFamily="34" charset="0"/>
              </a:rPr>
              <a:t>со сложными гидрогеологическими условиями </a:t>
            </a:r>
            <a:r>
              <a:rPr lang="ru-RU" sz="2000" b="1" dirty="0">
                <a:latin typeface="Arial" panose="020B0604020202020204" pitchFamily="34" charset="0"/>
                <a:cs typeface="Arial" panose="020B0604020202020204" pitchFamily="34" charset="0"/>
              </a:rPr>
              <a:t>должны изучаться полнее, с проведением </a:t>
            </a:r>
            <a:r>
              <a:rPr lang="ru-RU" sz="2000" b="1" dirty="0" err="1">
                <a:latin typeface="Arial" panose="020B0604020202020204" pitchFamily="34" charset="0"/>
                <a:cs typeface="Arial" panose="020B0604020202020204" pitchFamily="34" charset="0"/>
              </a:rPr>
              <a:t>бóльшего</a:t>
            </a:r>
            <a:r>
              <a:rPr lang="ru-RU" sz="2000" b="1" dirty="0">
                <a:latin typeface="Arial" panose="020B0604020202020204" pitchFamily="34" charset="0"/>
                <a:cs typeface="Arial" panose="020B0604020202020204" pitchFamily="34" charset="0"/>
              </a:rPr>
              <a:t> объема работ. </a:t>
            </a:r>
            <a:r>
              <a:rPr lang="ru-RU" sz="2000" b="1" dirty="0">
                <a:solidFill>
                  <a:srgbClr val="FF0000"/>
                </a:solidFill>
                <a:latin typeface="Arial" panose="020B0604020202020204" pitchFamily="34" charset="0"/>
                <a:cs typeface="Arial" panose="020B0604020202020204" pitchFamily="34" charset="0"/>
              </a:rPr>
              <a:t>При простых условиях </a:t>
            </a:r>
            <a:r>
              <a:rPr lang="ru-RU" sz="2000" b="1" dirty="0">
                <a:latin typeface="Arial" panose="020B0604020202020204" pitchFamily="34" charset="0"/>
                <a:cs typeface="Arial" panose="020B0604020202020204" pitchFamily="34" charset="0"/>
              </a:rPr>
              <a:t>разведочные выработки могут разряжаться. </a:t>
            </a:r>
          </a:p>
          <a:p>
            <a:endParaRPr lang="ru-RU" sz="2000" b="1" dirty="0">
              <a:latin typeface="Arial" panose="020B0604020202020204" pitchFamily="34" charset="0"/>
              <a:cs typeface="Arial" panose="020B0604020202020204" pitchFamily="34" charset="0"/>
            </a:endParaRPr>
          </a:p>
          <a:p>
            <a:r>
              <a:rPr lang="ru-RU" sz="2000" b="1" dirty="0">
                <a:latin typeface="Arial" panose="020B0604020202020204" pitchFamily="34" charset="0"/>
                <a:cs typeface="Arial" panose="020B0604020202020204" pitchFamily="34" charset="0"/>
              </a:rPr>
              <a:t>Все типы месторождений подземных вод подразделяются по степени сложности гидрогеологических условий </a:t>
            </a:r>
            <a:r>
              <a:rPr lang="ru-RU" sz="2000" b="1" dirty="0">
                <a:solidFill>
                  <a:srgbClr val="FF0000"/>
                </a:solidFill>
                <a:latin typeface="Arial" panose="020B0604020202020204" pitchFamily="34" charset="0"/>
                <a:cs typeface="Arial" panose="020B0604020202020204" pitchFamily="34" charset="0"/>
              </a:rPr>
              <a:t>на три группы</a:t>
            </a:r>
            <a:r>
              <a:rPr lang="ru-RU" sz="2000" b="1" dirty="0">
                <a:latin typeface="Arial" panose="020B0604020202020204" pitchFamily="34" charset="0"/>
                <a:cs typeface="Arial" panose="020B0604020202020204" pitchFamily="34" charset="0"/>
              </a:rPr>
              <a:t>: с простыми, сложными и очень сложными гидрогеологическими условиями. Ко всем группам установлены требования к разведке и обоснованию категорий разведанных запасов.</a:t>
            </a:r>
          </a:p>
        </p:txBody>
      </p:sp>
    </p:spTree>
    <p:extLst>
      <p:ext uri="{BB962C8B-B14F-4D97-AF65-F5344CB8AC3E}">
        <p14:creationId xmlns:p14="http://schemas.microsoft.com/office/powerpoint/2010/main" val="3476722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108930865"/>
              </p:ext>
            </p:extLst>
          </p:nvPr>
        </p:nvGraphicFramePr>
        <p:xfrm>
          <a:off x="739036" y="1515649"/>
          <a:ext cx="7816240" cy="5194846"/>
        </p:xfrm>
        <a:graphic>
          <a:graphicData uri="http://schemas.openxmlformats.org/drawingml/2006/table">
            <a:tbl>
              <a:tblPr>
                <a:tableStyleId>{5C22544A-7EE6-4342-B048-85BDC9FD1C3A}</a:tableStyleId>
              </a:tblPr>
              <a:tblGrid>
                <a:gridCol w="1494329">
                  <a:extLst>
                    <a:ext uri="{9D8B030D-6E8A-4147-A177-3AD203B41FA5}">
                      <a16:colId xmlns:a16="http://schemas.microsoft.com/office/drawing/2014/main" val="1759242395"/>
                    </a:ext>
                  </a:extLst>
                </a:gridCol>
                <a:gridCol w="1264869">
                  <a:extLst>
                    <a:ext uri="{9D8B030D-6E8A-4147-A177-3AD203B41FA5}">
                      <a16:colId xmlns:a16="http://schemas.microsoft.com/office/drawing/2014/main" val="3225779808"/>
                    </a:ext>
                  </a:extLst>
                </a:gridCol>
                <a:gridCol w="1493518">
                  <a:extLst>
                    <a:ext uri="{9D8B030D-6E8A-4147-A177-3AD203B41FA5}">
                      <a16:colId xmlns:a16="http://schemas.microsoft.com/office/drawing/2014/main" val="3890664229"/>
                    </a:ext>
                  </a:extLst>
                </a:gridCol>
                <a:gridCol w="1494329">
                  <a:extLst>
                    <a:ext uri="{9D8B030D-6E8A-4147-A177-3AD203B41FA5}">
                      <a16:colId xmlns:a16="http://schemas.microsoft.com/office/drawing/2014/main" val="3783354638"/>
                    </a:ext>
                  </a:extLst>
                </a:gridCol>
                <a:gridCol w="2069195">
                  <a:extLst>
                    <a:ext uri="{9D8B030D-6E8A-4147-A177-3AD203B41FA5}">
                      <a16:colId xmlns:a16="http://schemas.microsoft.com/office/drawing/2014/main" val="1919140160"/>
                    </a:ext>
                  </a:extLst>
                </a:gridCol>
              </a:tblGrid>
              <a:tr h="999446">
                <a:tc>
                  <a:txBody>
                    <a:bodyPr/>
                    <a:lstStyle/>
                    <a:p>
                      <a:pPr algn="ctr">
                        <a:lnSpc>
                          <a:spcPct val="107000"/>
                        </a:lnSpc>
                        <a:spcAft>
                          <a:spcPts val="0"/>
                        </a:spcAft>
                      </a:pPr>
                      <a:r>
                        <a:rPr lang="ru-RU" sz="1400" b="1" dirty="0">
                          <a:effectLst/>
                        </a:rPr>
                        <a:t>Группа</a:t>
                      </a:r>
                    </a:p>
                    <a:p>
                      <a:pPr algn="ctr">
                        <a:lnSpc>
                          <a:spcPct val="107000"/>
                        </a:lnSpc>
                        <a:spcAft>
                          <a:spcPts val="0"/>
                        </a:spcAft>
                      </a:pPr>
                      <a:r>
                        <a:rPr lang="ru-RU" sz="1400" b="1" dirty="0">
                          <a:effectLst/>
                        </a:rPr>
                        <a:t>сложности</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b="1" dirty="0">
                          <a:effectLst/>
                        </a:rPr>
                        <a:t>Условия залегания водоносных горизонтов</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b="1" dirty="0">
                          <a:effectLst/>
                        </a:rPr>
                        <a:t>Фильтрационные свойства водовмещающих пород</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tabLst>
                          <a:tab pos="1281430" algn="l"/>
                        </a:tabLst>
                      </a:pPr>
                      <a:r>
                        <a:rPr lang="ru-RU" sz="1400" b="1" spc="-50" dirty="0">
                          <a:effectLst/>
                        </a:rPr>
                        <a:t>Источники </a:t>
                      </a:r>
                      <a:r>
                        <a:rPr lang="ru-RU" sz="1400" b="1" spc="-50" dirty="0" err="1">
                          <a:effectLst/>
                        </a:rPr>
                        <a:t>форми-рования</a:t>
                      </a:r>
                      <a:r>
                        <a:rPr lang="ru-RU" sz="1400" b="1" spc="-50" dirty="0">
                          <a:effectLst/>
                        </a:rPr>
                        <a:t> </a:t>
                      </a:r>
                      <a:r>
                        <a:rPr lang="ru-RU" sz="1400" b="1" spc="-50" dirty="0" err="1">
                          <a:effectLst/>
                        </a:rPr>
                        <a:t>эксплуата-ционных</a:t>
                      </a:r>
                      <a:r>
                        <a:rPr lang="ru-RU" sz="1400" b="1" spc="-50" dirty="0">
                          <a:effectLst/>
                        </a:rPr>
                        <a:t> запасов подземных вод</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b="1" spc="-50" dirty="0">
                          <a:effectLst/>
                        </a:rPr>
                        <a:t>Возможные изменения качества воды</a:t>
                      </a:r>
                      <a:endParaRPr lang="ru-RU" sz="1400" b="1" dirty="0">
                        <a:effectLst/>
                      </a:endParaRPr>
                    </a:p>
                    <a:p>
                      <a:pPr algn="ctr">
                        <a:lnSpc>
                          <a:spcPct val="107000"/>
                        </a:lnSpc>
                        <a:spcAft>
                          <a:spcPts val="0"/>
                        </a:spcAft>
                      </a:pPr>
                      <a:r>
                        <a:rPr lang="ru-RU" sz="1400" b="1" spc="-50" dirty="0">
                          <a:effectLst/>
                        </a:rPr>
                        <a:t>в процессе эксплуатации</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7573478"/>
                  </a:ext>
                </a:extLst>
              </a:tr>
              <a:tr h="749584">
                <a:tc>
                  <a:txBody>
                    <a:bodyPr/>
                    <a:lstStyle/>
                    <a:p>
                      <a:pPr algn="ctr">
                        <a:lnSpc>
                          <a:spcPct val="107000"/>
                        </a:lnSpc>
                        <a:spcAft>
                          <a:spcPts val="0"/>
                        </a:spcAft>
                      </a:pPr>
                      <a:r>
                        <a:rPr lang="ru-RU" sz="1400" b="1">
                          <a:effectLst/>
                        </a:rPr>
                        <a:t>I</a:t>
                      </a:r>
                    </a:p>
                    <a:p>
                      <a:pPr algn="just">
                        <a:lnSpc>
                          <a:spcPct val="107000"/>
                        </a:lnSpc>
                        <a:spcAft>
                          <a:spcPts val="0"/>
                        </a:spcAft>
                      </a:pPr>
                      <a:r>
                        <a:rPr lang="ru-RU" sz="1400" b="1" spc="-50">
                          <a:effectLst/>
                        </a:rPr>
                        <a:t>Простые гидрогео-логические условия</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400" b="1">
                          <a:effectLst/>
                        </a:rPr>
                        <a:t>Спокойное, выдержанное по мощности</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b="1">
                          <a:effectLst/>
                        </a:rPr>
                        <a:t> </a:t>
                      </a:r>
                    </a:p>
                    <a:p>
                      <a:pPr algn="ctr">
                        <a:lnSpc>
                          <a:spcPct val="107000"/>
                        </a:lnSpc>
                        <a:spcAft>
                          <a:spcPts val="0"/>
                        </a:spcAft>
                      </a:pPr>
                      <a:r>
                        <a:rPr lang="ru-RU" sz="1400" b="1">
                          <a:effectLst/>
                        </a:rPr>
                        <a:t>Однородные</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ru-RU" sz="1400" b="1">
                          <a:effectLst/>
                        </a:rPr>
                        <a:t>Изучены надежно </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ru-RU" sz="1400" b="1" dirty="0">
                          <a:effectLst/>
                        </a:rPr>
                        <a:t>Обоснованно прогнозированные</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899419"/>
                  </a:ext>
                </a:extLst>
              </a:tr>
              <a:tr h="999446">
                <a:tc>
                  <a:txBody>
                    <a:bodyPr/>
                    <a:lstStyle/>
                    <a:p>
                      <a:pPr algn="ctr">
                        <a:lnSpc>
                          <a:spcPct val="107000"/>
                        </a:lnSpc>
                        <a:spcAft>
                          <a:spcPts val="0"/>
                        </a:spcAft>
                      </a:pPr>
                      <a:r>
                        <a:rPr lang="ru-RU" sz="1400" b="1">
                          <a:effectLst/>
                        </a:rPr>
                        <a:t>II</a:t>
                      </a:r>
                    </a:p>
                    <a:p>
                      <a:pPr algn="just">
                        <a:lnSpc>
                          <a:spcPct val="107000"/>
                        </a:lnSpc>
                        <a:spcAft>
                          <a:spcPts val="0"/>
                        </a:spcAft>
                      </a:pPr>
                      <a:r>
                        <a:rPr lang="ru-RU" sz="1400" b="1">
                          <a:effectLst/>
                        </a:rPr>
                        <a:t>Сложные гидрогеологи-ческие условия</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400" b="1">
                          <a:effectLst/>
                        </a:rPr>
                        <a:t>Невыдержан-ные по мощности и строению</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b="1">
                          <a:effectLst/>
                        </a:rPr>
                        <a:t> </a:t>
                      </a:r>
                    </a:p>
                    <a:p>
                      <a:pPr algn="ctr">
                        <a:lnSpc>
                          <a:spcPct val="107000"/>
                        </a:lnSpc>
                        <a:spcAft>
                          <a:spcPts val="0"/>
                        </a:spcAft>
                      </a:pPr>
                      <a:r>
                        <a:rPr lang="ru-RU" sz="1400" b="1">
                          <a:effectLst/>
                        </a:rPr>
                        <a:t>Неоднородные</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ru-RU" sz="1400" b="1">
                          <a:effectLst/>
                        </a:rPr>
                        <a:t>Изучены: </a:t>
                      </a:r>
                    </a:p>
                    <a:p>
                      <a:pPr>
                        <a:lnSpc>
                          <a:spcPct val="107000"/>
                        </a:lnSpc>
                        <a:spcAft>
                          <a:spcPts val="0"/>
                        </a:spcAft>
                      </a:pPr>
                      <a:r>
                        <a:rPr lang="ru-RU" sz="1400" b="1">
                          <a:effectLst/>
                        </a:rPr>
                        <a:t>Часть - надежно, часть – приближенно</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400" b="1" spc="-50" dirty="0">
                          <a:effectLst/>
                        </a:rPr>
                        <a:t>Установлены при-</a:t>
                      </a:r>
                      <a:r>
                        <a:rPr lang="ru-RU" sz="1400" b="1" spc="-50" dirty="0" err="1">
                          <a:effectLst/>
                        </a:rPr>
                        <a:t>ближенно</a:t>
                      </a:r>
                      <a:r>
                        <a:rPr lang="ru-RU" sz="1400" b="1" spc="-50" dirty="0">
                          <a:effectLst/>
                        </a:rPr>
                        <a:t> расчетным путем (сложная гидрогеохимическая обстановка)</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2781989"/>
                  </a:ext>
                </a:extLst>
              </a:tr>
              <a:tr h="1998890">
                <a:tc>
                  <a:txBody>
                    <a:bodyPr/>
                    <a:lstStyle/>
                    <a:p>
                      <a:pPr algn="ctr">
                        <a:lnSpc>
                          <a:spcPct val="107000"/>
                        </a:lnSpc>
                        <a:spcAft>
                          <a:spcPts val="0"/>
                        </a:spcAft>
                      </a:pPr>
                      <a:r>
                        <a:rPr lang="ru-RU" sz="1400" b="1">
                          <a:effectLst/>
                        </a:rPr>
                        <a:t>III</a:t>
                      </a:r>
                    </a:p>
                    <a:p>
                      <a:pPr algn="just">
                        <a:lnSpc>
                          <a:spcPct val="107000"/>
                        </a:lnSpc>
                        <a:spcAft>
                          <a:spcPts val="0"/>
                        </a:spcAft>
                      </a:pPr>
                      <a:r>
                        <a:rPr lang="ru-RU" sz="1400" b="1">
                          <a:effectLst/>
                        </a:rPr>
                        <a:t>Очень сложные гидрогеологи-ческие условия</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ru-RU" sz="1400" b="1" spc="-30">
                          <a:effectLst/>
                        </a:rPr>
                        <a:t>Высокая изменчивость мощности и строения; ограниченное    (очаговое)</a:t>
                      </a:r>
                      <a:endParaRPr lang="ru-RU" sz="1400" b="1">
                        <a:effectLst/>
                      </a:endParaRPr>
                    </a:p>
                    <a:p>
                      <a:pPr algn="just">
                        <a:lnSpc>
                          <a:spcPct val="107000"/>
                        </a:lnSpc>
                        <a:spcAft>
                          <a:spcPts val="0"/>
                        </a:spcAft>
                      </a:pPr>
                      <a:r>
                        <a:rPr lang="ru-RU" sz="1400" b="1" spc="-30">
                          <a:effectLst/>
                        </a:rPr>
                        <a:t>Распростране-ние</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b="1">
                          <a:effectLst/>
                        </a:rPr>
                        <a:t> </a:t>
                      </a:r>
                    </a:p>
                    <a:p>
                      <a:pPr algn="ctr">
                        <a:lnSpc>
                          <a:spcPct val="107000"/>
                        </a:lnSpc>
                        <a:spcAft>
                          <a:spcPts val="0"/>
                        </a:spcAft>
                      </a:pPr>
                      <a:r>
                        <a:rPr lang="ru-RU" sz="1400" b="1">
                          <a:effectLst/>
                        </a:rPr>
                        <a:t>Высокая изменчивость</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ru-RU" sz="1400" b="1">
                          <a:effectLst/>
                        </a:rPr>
                        <a:t>Изучены приближенно</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ru-RU" sz="1400" b="1" dirty="0">
                          <a:effectLst/>
                        </a:rPr>
                        <a:t>Ориентировочно установлены (весьма сложная </a:t>
                      </a:r>
                      <a:r>
                        <a:rPr lang="ru-RU" sz="1400" b="1" spc="-30" dirty="0">
                          <a:effectLst/>
                        </a:rPr>
                        <a:t>гидрогеохимическая</a:t>
                      </a:r>
                      <a:r>
                        <a:rPr lang="ru-RU" sz="1400" b="1" dirty="0">
                          <a:effectLst/>
                        </a:rPr>
                        <a:t> обстановка)</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9883034"/>
                  </a:ext>
                </a:extLst>
              </a:tr>
            </a:tbl>
          </a:graphicData>
        </a:graphic>
      </p:graphicFrame>
      <p:sp>
        <p:nvSpPr>
          <p:cNvPr id="3" name="Заголовок 2"/>
          <p:cNvSpPr>
            <a:spLocks noGrp="1"/>
          </p:cNvSpPr>
          <p:nvPr>
            <p:ph type="title"/>
          </p:nvPr>
        </p:nvSpPr>
        <p:spPr/>
        <p:txBody>
          <a:bodyPr>
            <a:normAutofit/>
          </a:bodyPr>
          <a:lstStyle/>
          <a:p>
            <a:pPr algn="ctr"/>
            <a:r>
              <a:rPr lang="ru-RU" sz="2000" b="1" dirty="0">
                <a:latin typeface="Arial" panose="020B0604020202020204" pitchFamily="34" charset="0"/>
                <a:cs typeface="Arial" panose="020B0604020202020204" pitchFamily="34" charset="0"/>
              </a:rPr>
              <a:t>Группировка месторождений подземных вод по сложности гидрогеологических условий</a:t>
            </a:r>
          </a:p>
        </p:txBody>
      </p:sp>
    </p:spTree>
    <p:extLst>
      <p:ext uri="{BB962C8B-B14F-4D97-AF65-F5344CB8AC3E}">
        <p14:creationId xmlns:p14="http://schemas.microsoft.com/office/powerpoint/2010/main" val="295507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3671" y="230243"/>
            <a:ext cx="8192021" cy="6370975"/>
          </a:xfrm>
          <a:prstGeom prst="rect">
            <a:avLst/>
          </a:prstGeom>
        </p:spPr>
        <p:txBody>
          <a:bodyPr wrap="square">
            <a:spAutoFit/>
          </a:bodyPr>
          <a:lstStyle/>
          <a:p>
            <a:r>
              <a:rPr lang="ru-RU" sz="2400" b="1" dirty="0">
                <a:latin typeface="Arial" panose="020B0604020202020204" pitchFamily="34" charset="0"/>
                <a:cs typeface="Arial" panose="020B0604020202020204" pitchFamily="34" charset="0"/>
              </a:rPr>
              <a:t>При определении </a:t>
            </a:r>
            <a:r>
              <a:rPr lang="ru-RU" sz="2400" b="1" dirty="0">
                <a:solidFill>
                  <a:srgbClr val="FF0000"/>
                </a:solidFill>
                <a:latin typeface="Arial" panose="020B0604020202020204" pitchFamily="34" charset="0"/>
                <a:cs typeface="Arial" panose="020B0604020202020204" pitchFamily="34" charset="0"/>
              </a:rPr>
              <a:t>сложности гидрогеологических условий </a:t>
            </a:r>
            <a:r>
              <a:rPr lang="ru-RU" sz="2400" b="1" dirty="0">
                <a:latin typeface="Arial" panose="020B0604020202020204" pitchFamily="34" charset="0"/>
                <a:cs typeface="Arial" panose="020B0604020202020204" pitchFamily="34" charset="0"/>
              </a:rPr>
              <a:t>месторождений подземных вод учитываются: </a:t>
            </a:r>
          </a:p>
          <a:p>
            <a:pPr marL="342900" indent="-342900">
              <a:buFontTx/>
              <a:buChar char="-"/>
            </a:pPr>
            <a:r>
              <a:rPr lang="ru-RU" sz="2400" b="1" dirty="0">
                <a:latin typeface="Arial" panose="020B0604020202020204" pitchFamily="34" charset="0"/>
                <a:cs typeface="Arial" panose="020B0604020202020204" pitchFamily="34" charset="0"/>
              </a:rPr>
              <a:t>характер залегания и строение водоносных горизонтов, </a:t>
            </a:r>
          </a:p>
          <a:p>
            <a:pPr marL="342900" indent="-342900">
              <a:buFontTx/>
              <a:buChar char="-"/>
            </a:pPr>
            <a:r>
              <a:rPr lang="ru-RU" sz="2400" b="1" dirty="0">
                <a:latin typeface="Arial" panose="020B0604020202020204" pitchFamily="34" charset="0"/>
                <a:cs typeface="Arial" panose="020B0604020202020204" pitchFamily="34" charset="0"/>
              </a:rPr>
              <a:t>изменчивость фильтрационных свойств и мощности водовмещающих отложений,</a:t>
            </a:r>
          </a:p>
          <a:p>
            <a:pPr marL="342900" indent="-342900">
              <a:buFontTx/>
              <a:buChar char="-"/>
            </a:pPr>
            <a:r>
              <a:rPr lang="ru-RU" sz="2400" b="1" dirty="0">
                <a:latin typeface="Arial" panose="020B0604020202020204" pitchFamily="34" charset="0"/>
                <a:cs typeface="Arial" panose="020B0604020202020204" pitchFamily="34" charset="0"/>
              </a:rPr>
              <a:t>характер граничных условий водоносных горизонтов,</a:t>
            </a:r>
          </a:p>
          <a:p>
            <a:pPr marL="342900" indent="-342900">
              <a:buFontTx/>
              <a:buChar char="-"/>
            </a:pPr>
            <a:r>
              <a:rPr lang="ru-RU" sz="2400" b="1" dirty="0">
                <a:latin typeface="Arial" panose="020B0604020202020204" pitchFamily="34" charset="0"/>
                <a:cs typeface="Arial" panose="020B0604020202020204" pitchFamily="34" charset="0"/>
              </a:rPr>
              <a:t> условия формирования эксплуатационных запасов подземных вод, </a:t>
            </a:r>
          </a:p>
          <a:p>
            <a:pPr marL="342900" indent="-342900">
              <a:buFontTx/>
              <a:buChar char="-"/>
            </a:pPr>
            <a:r>
              <a:rPr lang="ru-RU" sz="2400" b="1" dirty="0">
                <a:latin typeface="Arial" panose="020B0604020202020204" pitchFamily="34" charset="0"/>
                <a:cs typeface="Arial" panose="020B0604020202020204" pitchFamily="34" charset="0"/>
              </a:rPr>
              <a:t>гидрохимические и экологические условия разработки месторождений.</a:t>
            </a:r>
          </a:p>
          <a:p>
            <a:r>
              <a:rPr lang="ru-RU" sz="2400" b="1" dirty="0">
                <a:solidFill>
                  <a:srgbClr val="FF0000"/>
                </a:solidFill>
                <a:latin typeface="Arial" panose="020B0604020202020204" pitchFamily="34" charset="0"/>
                <a:cs typeface="Arial" panose="020B0604020202020204" pitchFamily="34" charset="0"/>
              </a:rPr>
              <a:t>Отнесение конкретного месторождения и водозаборного участка к той или иной группе сложности требует обоснования в каждом конкретном случае. </a:t>
            </a:r>
          </a:p>
        </p:txBody>
      </p:sp>
    </p:spTree>
    <p:extLst>
      <p:ext uri="{BB962C8B-B14F-4D97-AF65-F5344CB8AC3E}">
        <p14:creationId xmlns:p14="http://schemas.microsoft.com/office/powerpoint/2010/main" val="2657424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6613" y="612845"/>
            <a:ext cx="7741085" cy="5324535"/>
          </a:xfrm>
          <a:prstGeom prst="rect">
            <a:avLst/>
          </a:prstGeom>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Первая группа </a:t>
            </a:r>
            <a:r>
              <a:rPr lang="ru-RU" sz="2000" b="1" dirty="0">
                <a:latin typeface="Arial" panose="020B0604020202020204" pitchFamily="34" charset="0"/>
                <a:cs typeface="Arial" panose="020B0604020202020204" pitchFamily="34" charset="0"/>
              </a:rPr>
              <a:t>месторождений подземных вод характеризуется простыми  гидрогеологическими и гидрохимическими условиями со спокойным залеганием водоносных горизонтов, выдержанных по мощности и строению и однородных по фильтрационным свойствам водовмещающих пород. </a:t>
            </a:r>
          </a:p>
          <a:p>
            <a:r>
              <a:rPr lang="ru-RU" sz="2000" b="1" dirty="0">
                <a:latin typeface="Arial" panose="020B0604020202020204" pitchFamily="34" charset="0"/>
                <a:cs typeface="Arial" panose="020B0604020202020204" pitchFamily="34" charset="0"/>
              </a:rPr>
              <a:t>При отработке этой группы месторождений количественный ущерб окружающей природной обстановки  хорошо прогнозируем.</a:t>
            </a:r>
          </a:p>
          <a:p>
            <a:endParaRPr lang="ru-RU" sz="2000" b="1" dirty="0">
              <a:latin typeface="Arial" panose="020B0604020202020204" pitchFamily="34" charset="0"/>
              <a:cs typeface="Arial" panose="020B0604020202020204" pitchFamily="34" charset="0"/>
            </a:endParaRPr>
          </a:p>
          <a:p>
            <a:r>
              <a:rPr lang="ru-RU" sz="2000" b="1" dirty="0">
                <a:latin typeface="Arial" panose="020B0604020202020204" pitchFamily="34" charset="0"/>
                <a:cs typeface="Arial" panose="020B0604020202020204" pitchFamily="34" charset="0"/>
              </a:rPr>
              <a:t>К этой группе относятся месторождения в артезианских бассейнах, в конусах выноса предгорных шлейфов и межгорных впадин. Месторождения в речных долинах могут быть отнесены к этой группе при условии обеспеченного восполнения эксплуатационных запасов за счет поверхностных вод постоянных водотоков или водоемов.</a:t>
            </a:r>
          </a:p>
        </p:txBody>
      </p:sp>
    </p:spTree>
    <p:extLst>
      <p:ext uri="{BB962C8B-B14F-4D97-AF65-F5344CB8AC3E}">
        <p14:creationId xmlns:p14="http://schemas.microsoft.com/office/powerpoint/2010/main" val="3702461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358" y="696247"/>
            <a:ext cx="8229600" cy="5940088"/>
          </a:xfrm>
          <a:prstGeom prst="rect">
            <a:avLst/>
          </a:prstGeom>
        </p:spPr>
        <p:txBody>
          <a:bodyPr wrap="square">
            <a:spAutoFit/>
          </a:bodyPr>
          <a:lstStyle/>
          <a:p>
            <a:r>
              <a:rPr lang="ru-RU" sz="2000" b="1" dirty="0">
                <a:latin typeface="Arial" panose="020B0604020202020204" pitchFamily="34" charset="0"/>
                <a:cs typeface="Arial" panose="020B0604020202020204" pitchFamily="34" charset="0"/>
              </a:rPr>
              <a:t>Ко </a:t>
            </a:r>
            <a:r>
              <a:rPr lang="ru-RU" sz="2000" b="1" dirty="0">
                <a:solidFill>
                  <a:srgbClr val="FF0000"/>
                </a:solidFill>
                <a:latin typeface="Arial" panose="020B0604020202020204" pitchFamily="34" charset="0"/>
                <a:cs typeface="Arial" panose="020B0604020202020204" pitchFamily="34" charset="0"/>
              </a:rPr>
              <a:t>второй группе </a:t>
            </a:r>
            <a:r>
              <a:rPr lang="ru-RU" sz="2000" b="1" dirty="0">
                <a:latin typeface="Arial" panose="020B0604020202020204" pitchFamily="34" charset="0"/>
                <a:cs typeface="Arial" panose="020B0604020202020204" pitchFamily="34" charset="0"/>
              </a:rPr>
              <a:t>относятся месторождения подземных вод, характеризуемые сложными гидрогеологическими условиями, обусловленными невыдержанной мощностью и строением водовмещающих пород и неоднородностью их фильтрационных свойств. </a:t>
            </a:r>
          </a:p>
          <a:p>
            <a:endParaRPr lang="ru-RU" sz="2000" b="1" dirty="0">
              <a:latin typeface="Arial" panose="020B0604020202020204" pitchFamily="34" charset="0"/>
              <a:cs typeface="Arial" panose="020B0604020202020204" pitchFamily="34" charset="0"/>
            </a:endParaRPr>
          </a:p>
          <a:p>
            <a:r>
              <a:rPr lang="ru-RU" sz="2000" b="1" dirty="0">
                <a:latin typeface="Arial" panose="020B0604020202020204" pitchFamily="34" charset="0"/>
                <a:cs typeface="Arial" panose="020B0604020202020204" pitchFamily="34" charset="0"/>
              </a:rPr>
              <a:t>К ним могут быть отнесены месторождения подземных вод в артезианских бассейнах и в трещиноватых массивах с простыми гидрохимическими условиями. К этой же группе относятся месторождения со сложными гидрохимическими условиями зачастую, в песчаных массивах пустынь и полупустынь, в артезианских бассейнах, а также в речных долинах, ограниченных по площади структурах или массивах трещиноватых и трещинно-карстовых пород, формирование эксплуатационных запасов подземных вод которых периодически осуществляется за счет поверхностных вод. Влияние отбора подземных вод всех этих месторождений на окружающую природную среду, приближенно оцененное по результатам разведочных работ, незначительное.</a:t>
            </a:r>
          </a:p>
        </p:txBody>
      </p:sp>
    </p:spTree>
    <p:extLst>
      <p:ext uri="{BB962C8B-B14F-4D97-AF65-F5344CB8AC3E}">
        <p14:creationId xmlns:p14="http://schemas.microsoft.com/office/powerpoint/2010/main" val="2031208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8411" y="532697"/>
            <a:ext cx="8267178" cy="5940088"/>
          </a:xfrm>
          <a:prstGeom prst="rect">
            <a:avLst/>
          </a:prstGeom>
        </p:spPr>
        <p:txBody>
          <a:bodyPr wrap="square">
            <a:spAutoFit/>
          </a:bodyPr>
          <a:lstStyle/>
          <a:p>
            <a:r>
              <a:rPr lang="ru-RU" sz="2000" b="1" dirty="0">
                <a:latin typeface="Arial" panose="020B0604020202020204" pitchFamily="34" charset="0"/>
                <a:cs typeface="Arial" panose="020B0604020202020204" pitchFamily="34" charset="0"/>
              </a:rPr>
              <a:t>Месторождения, </a:t>
            </a:r>
            <a:r>
              <a:rPr lang="ru-RU" sz="2000" b="1" dirty="0">
                <a:solidFill>
                  <a:srgbClr val="FF0000"/>
                </a:solidFill>
                <a:latin typeface="Arial" panose="020B0604020202020204" pitchFamily="34" charset="0"/>
                <a:cs typeface="Arial" panose="020B0604020202020204" pitchFamily="34" charset="0"/>
              </a:rPr>
              <a:t>отнесенные к третьей группе</a:t>
            </a:r>
            <a:r>
              <a:rPr lang="ru-RU" sz="2000" b="1" dirty="0">
                <a:latin typeface="Arial" panose="020B0604020202020204" pitchFamily="34" charset="0"/>
                <a:cs typeface="Arial" panose="020B0604020202020204" pitchFamily="34" charset="0"/>
              </a:rPr>
              <a:t>, характеризуются очень сложными гидрогеологическими условиями вследствие высокой изменчивости мощности и строения водоносных горизонтов и фильтрационных свойств водовмещающих пород. Это, например, месторождения в краевых частях артезианских бассейнов платформенного типа с неявно выраженными источниками формирования эксплуатационных запасов подземных вод. Отнесены к этой группе месторождения подземных вод с очень сложными гидрохимическими условиями, а также необеспеченные питанием поверхностными водами месторождения трещиноватых и трещинно-карстовых вод ограниченного распространения. Эффективная эксплуатация месторождений этой группы возможна чаще всего лишь при искусственном </a:t>
            </a:r>
            <a:r>
              <a:rPr lang="ru-RU" sz="2000" b="1" dirty="0" err="1">
                <a:latin typeface="Arial" panose="020B0604020202020204" pitchFamily="34" charset="0"/>
                <a:cs typeface="Arial" panose="020B0604020202020204" pitchFamily="34" charset="0"/>
              </a:rPr>
              <a:t>подпитывании</a:t>
            </a:r>
            <a:r>
              <a:rPr lang="ru-RU" sz="2000" b="1" dirty="0">
                <a:latin typeface="Arial" panose="020B0604020202020204" pitchFamily="34" charset="0"/>
                <a:cs typeface="Arial" panose="020B0604020202020204" pitchFamily="34" charset="0"/>
              </a:rPr>
              <a:t> водозаборов или организации сложных систем водозаборных сооружений. Прогноз последствий водозабора на окружающую природную среду не поддается расчетам, а оценивается только на основании анализа общей </a:t>
            </a:r>
            <a:r>
              <a:rPr lang="ru-RU" sz="2000" b="1" dirty="0" err="1">
                <a:latin typeface="Arial" panose="020B0604020202020204" pitchFamily="34" charset="0"/>
                <a:cs typeface="Arial" panose="020B0604020202020204" pitchFamily="34" charset="0"/>
              </a:rPr>
              <a:t>геоэкологической</a:t>
            </a:r>
            <a:r>
              <a:rPr lang="ru-RU" sz="2000" b="1" dirty="0">
                <a:latin typeface="Arial" panose="020B0604020202020204" pitchFamily="34" charset="0"/>
                <a:cs typeface="Arial" panose="020B0604020202020204" pitchFamily="34" charset="0"/>
              </a:rPr>
              <a:t> обстановки.</a:t>
            </a:r>
          </a:p>
        </p:txBody>
      </p:sp>
    </p:spTree>
    <p:extLst>
      <p:ext uri="{BB962C8B-B14F-4D97-AF65-F5344CB8AC3E}">
        <p14:creationId xmlns:p14="http://schemas.microsoft.com/office/powerpoint/2010/main" val="2666458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827" y="1997839"/>
            <a:ext cx="8129392" cy="3416320"/>
          </a:xfrm>
          <a:prstGeom prst="rect">
            <a:avLst/>
          </a:prstGeom>
        </p:spPr>
        <p:txBody>
          <a:bodyPr wrap="square">
            <a:spAutoFit/>
          </a:bodyPr>
          <a:lstStyle/>
          <a:p>
            <a:r>
              <a:rPr lang="ru-RU" sz="2400" b="1" dirty="0">
                <a:solidFill>
                  <a:srgbClr val="FF0000"/>
                </a:solidFill>
                <a:latin typeface="Arial" panose="020B0604020202020204" pitchFamily="34" charset="0"/>
                <a:cs typeface="Arial" panose="020B0604020202020204" pitchFamily="34" charset="0"/>
              </a:rPr>
              <a:t>Принцип охраны окружающей (геологической) среды</a:t>
            </a:r>
            <a:r>
              <a:rPr lang="ru-RU" sz="2400" b="1" dirty="0">
                <a:latin typeface="Arial" panose="020B0604020202020204" pitchFamily="34" charset="0"/>
                <a:cs typeface="Arial" panose="020B0604020202020204" pitchFamily="34" charset="0"/>
              </a:rPr>
              <a:t> по содержанию состоит из двух разделов:</a:t>
            </a:r>
          </a:p>
          <a:p>
            <a:r>
              <a:rPr lang="ru-RU" sz="2400" b="1" dirty="0">
                <a:latin typeface="Arial" panose="020B0604020202020204" pitchFamily="34" charset="0"/>
                <a:cs typeface="Arial" panose="020B0604020202020204" pitchFamily="34" charset="0"/>
              </a:rPr>
              <a:t>- требования, связанные с обоснованием предупредительных мероприятий по охране окружающей среды от негативного влияния техногенных процессов при длительной эксплуатации водозаборных сооружений;</a:t>
            </a:r>
          </a:p>
          <a:p>
            <a:r>
              <a:rPr lang="ru-RU" sz="2400" b="1" dirty="0">
                <a:latin typeface="Arial" panose="020B0604020202020204" pitchFamily="34" charset="0"/>
                <a:cs typeface="Arial" panose="020B0604020202020204" pitchFamily="34" charset="0"/>
              </a:rPr>
              <a:t>-   защита подземных вод от загрязнения и истощения.</a:t>
            </a:r>
          </a:p>
        </p:txBody>
      </p:sp>
    </p:spTree>
    <p:extLst>
      <p:ext uri="{BB962C8B-B14F-4D97-AF65-F5344CB8AC3E}">
        <p14:creationId xmlns:p14="http://schemas.microsoft.com/office/powerpoint/2010/main" val="4029886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873752"/>
            <a:ext cx="8104340" cy="5324535"/>
          </a:xfrm>
          <a:prstGeom prst="rect">
            <a:avLst/>
          </a:prstGeom>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Принцип рационального и комплексного использования природных ресурсов </a:t>
            </a:r>
            <a:r>
              <a:rPr lang="ru-RU" sz="2000" b="1" dirty="0">
                <a:latin typeface="Arial" panose="020B0604020202020204" pitchFamily="34" charset="0"/>
                <a:cs typeface="Arial" panose="020B0604020202020204" pitchFamily="34" charset="0"/>
              </a:rPr>
              <a:t>предполагает их научно-обоснованное использование в народном хозяйстве с наибольшим экономическим эффектом. </a:t>
            </a:r>
          </a:p>
          <a:p>
            <a:r>
              <a:rPr lang="ru-RU" sz="2000" b="1" dirty="0">
                <a:latin typeface="Arial" panose="020B0604020202020204" pitchFamily="34" charset="0"/>
                <a:cs typeface="Arial" panose="020B0604020202020204" pitchFamily="34" charset="0"/>
              </a:rPr>
              <a:t>Так, использование подземных вод может способствовать сокращению поверхностного стока, что должно заранее прогнозироваться и учитываться. Эксплуатация одних месторождений может влиять на работу других и снижать их геолого-промышленную ценность.</a:t>
            </a:r>
          </a:p>
          <a:p>
            <a:endParaRPr lang="ru-RU" sz="2000" b="1" dirty="0">
              <a:latin typeface="Arial" panose="020B0604020202020204" pitchFamily="34" charset="0"/>
              <a:cs typeface="Arial" panose="020B0604020202020204" pitchFamily="34" charset="0"/>
            </a:endParaRPr>
          </a:p>
          <a:p>
            <a:r>
              <a:rPr lang="ru-RU" sz="2000" b="1" dirty="0">
                <a:latin typeface="Arial" panose="020B0604020202020204" pitchFamily="34" charset="0"/>
                <a:cs typeface="Arial" panose="020B0604020202020204" pitchFamily="34" charset="0"/>
              </a:rPr>
              <a:t>Комплексное использование водных ресурсов предполагает использовать все полезные свойства воды для удовлетворения разнообразных потребителей. Так, пресные воды могут быть использованы для водоснабжения, орошения и т.п.; теплоэнергетические подземные воды для теплофикации, теплоснабжения, отопления парников, для прудов интенсивного рыборазведения, орошения.</a:t>
            </a:r>
          </a:p>
        </p:txBody>
      </p:sp>
    </p:spTree>
    <p:extLst>
      <p:ext uri="{BB962C8B-B14F-4D97-AF65-F5344CB8AC3E}">
        <p14:creationId xmlns:p14="http://schemas.microsoft.com/office/powerpoint/2010/main" val="1681773475"/>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834</TotalTime>
  <Words>1329</Words>
  <Application>Microsoft Office PowerPoint</Application>
  <PresentationFormat>Экран (4:3)</PresentationFormat>
  <Paragraphs>102</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Группировка месторождений подземных вод по сложности гидрогеологических условий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Вячеслав</dc:creator>
  <cp:lastModifiedBy>Manat Alzhigitova</cp:lastModifiedBy>
  <cp:revision>24</cp:revision>
  <dcterms:created xsi:type="dcterms:W3CDTF">2021-11-16T13:04:44Z</dcterms:created>
  <dcterms:modified xsi:type="dcterms:W3CDTF">2026-09-14T10:00:50Z</dcterms:modified>
</cp:coreProperties>
</file>