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6" d="100"/>
          <a:sy n="76" d="100"/>
        </p:scale>
        <p:origin x="14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768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042769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5278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266771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81361E1-DC4F-49F2-A4A9-BE2F84E798FF}" type="datetimeFigureOut">
              <a:rPr lang="ru-RU" smtClean="0"/>
              <a:t>15.09.2026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706522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81361E1-DC4F-49F2-A4A9-BE2F84E798FF}" type="datetimeFigureOut">
              <a:rPr lang="ru-RU" smtClean="0"/>
              <a:t>15.09.2026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921326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361E1-DC4F-49F2-A4A9-BE2F84E798FF}" type="datetimeFigureOut">
              <a:rPr lang="ru-RU" smtClean="0"/>
              <a:t>15.09.2026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1919078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495028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81361E1-DC4F-49F2-A4A9-BE2F84E798FF}" type="datetimeFigureOut">
              <a:rPr lang="ru-RU" smtClean="0"/>
              <a:t>15.09.2026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599815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574154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81361E1-DC4F-49F2-A4A9-BE2F84E798FF}" type="datetimeFigureOut">
              <a:rPr lang="ru-RU" smtClean="0"/>
              <a:t>15.09.2026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071A219-C0DC-4387-AA8F-F5C35F77B269}" type="slidenum">
              <a:rPr lang="ru-RU" smtClean="0"/>
              <a:t>‹#›</a:t>
            </a:fld>
            <a:endParaRPr lang="ru-RU"/>
          </a:p>
        </p:txBody>
      </p:sp>
    </p:spTree>
    <p:extLst>
      <p:ext uri="{BB962C8B-B14F-4D97-AF65-F5344CB8AC3E}">
        <p14:creationId xmlns:p14="http://schemas.microsoft.com/office/powerpoint/2010/main" val="315450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361E1-DC4F-49F2-A4A9-BE2F84E798FF}" type="datetimeFigureOut">
              <a:rPr lang="ru-RU" smtClean="0"/>
              <a:t>15.09.2026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1A219-C0DC-4387-AA8F-F5C35F77B269}" type="slidenum">
              <a:rPr lang="ru-RU" smtClean="0"/>
              <a:t>‹#›</a:t>
            </a:fld>
            <a:endParaRPr lang="ru-RU"/>
          </a:p>
        </p:txBody>
      </p:sp>
    </p:spTree>
    <p:extLst>
      <p:ext uri="{BB962C8B-B14F-4D97-AF65-F5344CB8AC3E}">
        <p14:creationId xmlns:p14="http://schemas.microsoft.com/office/powerpoint/2010/main" val="113291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1124744"/>
            <a:ext cx="7704856" cy="4308872"/>
          </a:xfrm>
          <a:prstGeom prst="rect">
            <a:avLst/>
          </a:prstGeom>
        </p:spPr>
        <p:txBody>
          <a:bodyPr wrap="square">
            <a:spAutoFit/>
          </a:bodyPr>
          <a:lstStyle/>
          <a:p>
            <a:pPr algn="ctr"/>
            <a:r>
              <a:rPr lang="ru-RU" b="1" dirty="0"/>
              <a:t/>
            </a:r>
            <a:br>
              <a:rPr lang="ru-RU" b="1" dirty="0"/>
            </a:br>
            <a:r>
              <a:rPr lang="ru-RU" sz="4000" b="1" dirty="0"/>
              <a:t>«Эксплуатационная </a:t>
            </a:r>
            <a:r>
              <a:rPr lang="ru-RU" sz="4000" b="1" dirty="0" smtClean="0"/>
              <a:t>разведка месторождений </a:t>
            </a:r>
            <a:r>
              <a:rPr lang="ru-RU" sz="4000" b="1" dirty="0"/>
              <a:t>подземных вод»</a:t>
            </a:r>
            <a:br>
              <a:rPr lang="ru-RU" sz="4000" b="1" dirty="0"/>
            </a:br>
            <a:r>
              <a:rPr lang="ru-RU" sz="2800" b="1" dirty="0"/>
              <a:t> </a:t>
            </a:r>
            <a:r>
              <a:rPr lang="ru-RU" sz="2800" dirty="0"/>
              <a:t/>
            </a:r>
            <a:br>
              <a:rPr lang="ru-RU" sz="2800" dirty="0"/>
            </a:br>
            <a:r>
              <a:rPr lang="ru-RU" sz="3200" b="1" dirty="0"/>
              <a:t>для слушателей магистратуры ОП</a:t>
            </a:r>
          </a:p>
          <a:p>
            <a:pPr algn="ctr"/>
            <a:r>
              <a:rPr lang="ru-RU" sz="3200" b="1" dirty="0"/>
              <a:t>«Гидрогеология и инженерная геология» </a:t>
            </a:r>
            <a:endParaRPr lang="en-US" sz="3200" b="1" dirty="0"/>
          </a:p>
          <a:p>
            <a:pPr algn="ctr"/>
            <a:r>
              <a:rPr lang="ru-RU" sz="2800" dirty="0"/>
              <a:t/>
            </a:r>
            <a:br>
              <a:rPr lang="ru-RU" sz="2800" dirty="0"/>
            </a:br>
            <a:r>
              <a:rPr lang="ru-RU" sz="2800" b="1" dirty="0"/>
              <a:t>Лекция 3</a:t>
            </a:r>
            <a:br>
              <a:rPr lang="ru-RU" sz="2800" b="1" dirty="0"/>
            </a:br>
            <a:r>
              <a:rPr lang="ru-RU" sz="2800" b="1" dirty="0"/>
              <a:t>Проф. </a:t>
            </a:r>
            <a:r>
              <a:rPr lang="ru-RU" sz="2800" b="1" dirty="0" err="1" smtClean="0"/>
              <a:t>М.Заппаров</a:t>
            </a:r>
            <a:endParaRPr lang="ru-RU" sz="2800" dirty="0"/>
          </a:p>
        </p:txBody>
      </p:sp>
      <p:pic>
        <p:nvPicPr>
          <p:cNvPr id="3" name="Рисунок 2" descr="Изображение выглядит как еда&#10;&#10;Автоматически созданное описание"/>
          <p:cNvPicPr/>
          <p:nvPr/>
        </p:nvPicPr>
        <p:blipFill>
          <a:blip r:embed="rId2">
            <a:extLst>
              <a:ext uri="{28A0092B-C50C-407E-A947-70E740481C1C}">
                <a14:useLocalDpi xmlns:a14="http://schemas.microsoft.com/office/drawing/2010/main" val="0"/>
              </a:ext>
            </a:extLst>
          </a:blip>
          <a:srcRect/>
          <a:stretch>
            <a:fillRect/>
          </a:stretch>
        </p:blipFill>
        <p:spPr bwMode="auto">
          <a:xfrm>
            <a:off x="2970086" y="404664"/>
            <a:ext cx="3131820" cy="651510"/>
          </a:xfrm>
          <a:prstGeom prst="rect">
            <a:avLst/>
          </a:prstGeom>
          <a:noFill/>
          <a:ln>
            <a:noFill/>
          </a:ln>
        </p:spPr>
      </p:pic>
    </p:spTree>
    <p:extLst>
      <p:ext uri="{BB962C8B-B14F-4D97-AF65-F5344CB8AC3E}">
        <p14:creationId xmlns:p14="http://schemas.microsoft.com/office/powerpoint/2010/main" val="3942750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5237" y="1129484"/>
            <a:ext cx="7509164" cy="4401205"/>
          </a:xfrm>
          <a:prstGeom prst="rect">
            <a:avLst/>
          </a:prstGeom>
        </p:spPr>
        <p:txBody>
          <a:bodyPr wrap="square">
            <a:spAutoFit/>
          </a:bodyPr>
          <a:lstStyle/>
          <a:p>
            <a:pPr algn="ctr"/>
            <a:r>
              <a:rPr lang="ru-RU" sz="2800" b="1" dirty="0">
                <a:latin typeface="Arial" panose="020B0604020202020204" pitchFamily="34" charset="0"/>
                <a:cs typeface="Arial" panose="020B0604020202020204" pitchFamily="34" charset="0"/>
              </a:rPr>
              <a:t>Лекция 3</a:t>
            </a:r>
          </a:p>
          <a:p>
            <a:pPr algn="ctr"/>
            <a:endParaRPr lang="ru-RU" sz="2800" b="1" dirty="0">
              <a:latin typeface="Arial" panose="020B0604020202020204" pitchFamily="34" charset="0"/>
              <a:cs typeface="Arial" panose="020B0604020202020204" pitchFamily="34" charset="0"/>
            </a:endParaRPr>
          </a:p>
          <a:p>
            <a:pPr algn="ctr"/>
            <a:r>
              <a:rPr lang="ru-RU" sz="2800" b="1" dirty="0">
                <a:latin typeface="Arial" panose="020B0604020202020204" pitchFamily="34" charset="0"/>
                <a:cs typeface="Arial" panose="020B0604020202020204" pitchFamily="34" charset="0"/>
              </a:rPr>
              <a:t>Бурение гидрогеологических скважин. Комплекс буровых работ. Классификация гидрогеологических скважин по назначению. Требования, предъявляемые к конструкции гидрогеологических скважин. Типы фильтров, расчет гравийной обсыпки и пропускной способности фильтра. </a:t>
            </a:r>
          </a:p>
        </p:txBody>
      </p:sp>
    </p:spTree>
    <p:extLst>
      <p:ext uri="{BB962C8B-B14F-4D97-AF65-F5344CB8AC3E}">
        <p14:creationId xmlns:p14="http://schemas.microsoft.com/office/powerpoint/2010/main" val="16576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833" y="847273"/>
            <a:ext cx="8267178" cy="4524315"/>
          </a:xfrm>
          <a:prstGeom prst="rect">
            <a:avLst/>
          </a:prstGeom>
        </p:spPr>
        <p:txBody>
          <a:bodyPr wrap="square">
            <a:spAutoFit/>
          </a:bodyPr>
          <a:lstStyle/>
          <a:p>
            <a:r>
              <a:rPr lang="ru-RU" b="1" dirty="0">
                <a:solidFill>
                  <a:srgbClr val="FF0000"/>
                </a:solidFill>
                <a:latin typeface="Arial" pitchFamily="34" charset="0"/>
                <a:cs typeface="Arial" pitchFamily="34" charset="0"/>
              </a:rPr>
              <a:t>Бурение скважин и их опробование </a:t>
            </a:r>
            <a:r>
              <a:rPr lang="ru-RU" b="1" dirty="0">
                <a:latin typeface="Arial" pitchFamily="34" charset="0"/>
                <a:cs typeface="Arial" pitchFamily="34" charset="0"/>
              </a:rPr>
              <a:t>являются основным видом гидрогеологических исследований и надежным методом получения гидрогеологической информации. Это определяется многими факторами:</a:t>
            </a:r>
          </a:p>
          <a:p>
            <a:r>
              <a:rPr lang="ru-RU" b="1" dirty="0">
                <a:latin typeface="Arial" pitchFamily="34" charset="0"/>
                <a:cs typeface="Arial" pitchFamily="34" charset="0"/>
              </a:rPr>
              <a:t>- бурение скважин позволяет получить непосредственный результат по </a:t>
            </a:r>
            <a:r>
              <a:rPr lang="ru-RU" b="1" dirty="0">
                <a:solidFill>
                  <a:srgbClr val="FF0000"/>
                </a:solidFill>
                <a:latin typeface="Arial" pitchFamily="34" charset="0"/>
                <a:cs typeface="Arial" pitchFamily="34" charset="0"/>
              </a:rPr>
              <a:t>геолого-литологическому разрезу</a:t>
            </a:r>
            <a:r>
              <a:rPr lang="ru-RU" b="1" dirty="0">
                <a:latin typeface="Arial" pitchFamily="34" charset="0"/>
                <a:cs typeface="Arial" pitchFamily="34" charset="0"/>
              </a:rPr>
              <a:t>, условиям залегания и распространения водоносного горизонта, а также сведения о перекрывающих и подстилающих толщах;</a:t>
            </a:r>
          </a:p>
          <a:p>
            <a:r>
              <a:rPr lang="ru-RU" b="1" dirty="0">
                <a:latin typeface="Arial" pitchFamily="34" charset="0"/>
                <a:cs typeface="Arial" pitchFamily="34" charset="0"/>
              </a:rPr>
              <a:t>- буровые скважины – самое эффективное средство, позволяющее оценить </a:t>
            </a:r>
            <a:r>
              <a:rPr lang="ru-RU" b="1" dirty="0">
                <a:solidFill>
                  <a:srgbClr val="FF0000"/>
                </a:solidFill>
                <a:latin typeface="Arial" pitchFamily="34" charset="0"/>
                <a:cs typeface="Arial" pitchFamily="34" charset="0"/>
              </a:rPr>
              <a:t>качество и количество подземных вод </a:t>
            </a:r>
            <a:r>
              <a:rPr lang="ru-RU" b="1" dirty="0">
                <a:latin typeface="Arial" pitchFamily="34" charset="0"/>
                <a:cs typeface="Arial" pitchFamily="34" charset="0"/>
              </a:rPr>
              <a:t>как продуктивного, так и смежных водоносных горизонтов;</a:t>
            </a:r>
          </a:p>
          <a:p>
            <a:r>
              <a:rPr lang="ru-RU" b="1" dirty="0">
                <a:latin typeface="Arial" pitchFamily="34" charset="0"/>
                <a:cs typeface="Arial" pitchFamily="34" charset="0"/>
              </a:rPr>
              <a:t>- по скважинам, пробуренным на </a:t>
            </a:r>
            <a:r>
              <a:rPr lang="ru-RU" b="1" dirty="0" err="1">
                <a:latin typeface="Arial" pitchFamily="34" charset="0"/>
                <a:cs typeface="Arial" pitchFamily="34" charset="0"/>
              </a:rPr>
              <a:t>разведуемых</a:t>
            </a:r>
            <a:r>
              <a:rPr lang="ru-RU" b="1" dirty="0">
                <a:latin typeface="Arial" pitchFamily="34" charset="0"/>
                <a:cs typeface="Arial" pitchFamily="34" charset="0"/>
              </a:rPr>
              <a:t> участках, можно получить сведения </a:t>
            </a:r>
            <a:r>
              <a:rPr lang="ru-RU" b="1" dirty="0">
                <a:solidFill>
                  <a:srgbClr val="FF0000"/>
                </a:solidFill>
                <a:latin typeface="Arial" pitchFamily="34" charset="0"/>
                <a:cs typeface="Arial" pitchFamily="34" charset="0"/>
              </a:rPr>
              <a:t>о фильтрационных свойствах пород</a:t>
            </a:r>
            <a:r>
              <a:rPr lang="ru-RU" b="1" dirty="0">
                <a:latin typeface="Arial" pitchFamily="34" charset="0"/>
                <a:cs typeface="Arial" pitchFamily="34" charset="0"/>
              </a:rPr>
              <a:t>, определить их гидрогеологические параметры;</a:t>
            </a:r>
          </a:p>
          <a:p>
            <a:r>
              <a:rPr lang="ru-RU" b="1" dirty="0">
                <a:latin typeface="Arial" pitchFamily="34" charset="0"/>
                <a:cs typeface="Arial" pitchFamily="34" charset="0"/>
              </a:rPr>
              <a:t>- буровые скважины это наиболее эффективное средство </a:t>
            </a:r>
            <a:r>
              <a:rPr lang="ru-RU" b="1" dirty="0">
                <a:solidFill>
                  <a:srgbClr val="FF0000"/>
                </a:solidFill>
                <a:latin typeface="Arial" pitchFamily="34" charset="0"/>
                <a:cs typeface="Arial" pitchFamily="34" charset="0"/>
              </a:rPr>
              <a:t>для каптажа подземных вод.</a:t>
            </a:r>
          </a:p>
        </p:txBody>
      </p:sp>
    </p:spTree>
    <p:extLst>
      <p:ext uri="{BB962C8B-B14F-4D97-AF65-F5344CB8AC3E}">
        <p14:creationId xmlns:p14="http://schemas.microsoft.com/office/powerpoint/2010/main" val="52786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4080" y="1859340"/>
            <a:ext cx="7366000" cy="2862322"/>
          </a:xfrm>
          <a:prstGeom prst="rect">
            <a:avLst/>
          </a:prstGeom>
        </p:spPr>
        <p:txBody>
          <a:bodyPr wrap="square">
            <a:spAutoFit/>
          </a:bodyPr>
          <a:lstStyle/>
          <a:p>
            <a:r>
              <a:rPr lang="ru-RU" sz="2000" b="1" dirty="0">
                <a:solidFill>
                  <a:srgbClr val="FF0000"/>
                </a:solidFill>
                <a:latin typeface="Arial" pitchFamily="34" charset="0"/>
                <a:cs typeface="Arial" pitchFamily="34" charset="0"/>
              </a:rPr>
              <a:t>В комплекс буровых работ входит</a:t>
            </a:r>
            <a:r>
              <a:rPr lang="ru-RU" sz="2000" b="1" dirty="0">
                <a:latin typeface="Arial" pitchFamily="34" charset="0"/>
                <a:cs typeface="Arial" pitchFamily="34" charset="0"/>
              </a:rPr>
              <a:t>: </a:t>
            </a:r>
          </a:p>
          <a:p>
            <a:r>
              <a:rPr lang="ru-RU" sz="2000" b="1" dirty="0">
                <a:latin typeface="Arial" pitchFamily="34" charset="0"/>
                <a:cs typeface="Arial" pitchFamily="34" charset="0"/>
              </a:rPr>
              <a:t>- выбор схемы размещения скважин на площади работ в зависимости от стадии исследований, сложности гидрогеологических условий и пр.;</a:t>
            </a:r>
          </a:p>
          <a:p>
            <a:r>
              <a:rPr lang="ru-RU" sz="2000" b="1" dirty="0">
                <a:latin typeface="Arial" pitchFamily="34" charset="0"/>
                <a:cs typeface="Arial" pitchFamily="34" charset="0"/>
              </a:rPr>
              <a:t>- непосредственно бурение скважин, их документация по мере проходки, предварительное опробование подземных вод и каротаж; </a:t>
            </a:r>
          </a:p>
          <a:p>
            <a:r>
              <a:rPr lang="ru-RU" sz="2000" b="1" dirty="0">
                <a:latin typeface="Arial" pitchFamily="34" charset="0"/>
                <a:cs typeface="Arial" pitchFamily="34" charset="0"/>
              </a:rPr>
              <a:t>- подготовка скважин к опробованию или эксплуатации (оборудование фильтровой частью).</a:t>
            </a:r>
          </a:p>
        </p:txBody>
      </p:sp>
    </p:spTree>
    <p:extLst>
      <p:ext uri="{BB962C8B-B14F-4D97-AF65-F5344CB8AC3E}">
        <p14:creationId xmlns:p14="http://schemas.microsoft.com/office/powerpoint/2010/main" val="2007396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8720" y="1720840"/>
            <a:ext cx="7030720" cy="2554545"/>
          </a:xfrm>
          <a:prstGeom prst="rect">
            <a:avLst/>
          </a:prstGeom>
        </p:spPr>
        <p:txBody>
          <a:bodyPr wrap="square">
            <a:spAutoFit/>
          </a:bodyPr>
          <a:lstStyle/>
          <a:p>
            <a:r>
              <a:rPr lang="ru-RU" sz="2000" b="1" dirty="0">
                <a:solidFill>
                  <a:srgbClr val="FF0000"/>
                </a:solidFill>
                <a:latin typeface="Arial" pitchFamily="34" charset="0"/>
                <a:cs typeface="Arial" pitchFamily="34" charset="0"/>
              </a:rPr>
              <a:t>По назначению все гидрогеологические скважины разделяются на следующие категории:</a:t>
            </a:r>
          </a:p>
          <a:p>
            <a:r>
              <a:rPr lang="ru-RU" sz="2000" b="1" dirty="0">
                <a:latin typeface="Arial" pitchFamily="34" charset="0"/>
                <a:cs typeface="Arial" pitchFamily="34" charset="0"/>
              </a:rPr>
              <a:t>- поисковые, поисково-картировочные;	</a:t>
            </a:r>
          </a:p>
          <a:p>
            <a:r>
              <a:rPr lang="ru-RU" sz="2000" b="1" dirty="0">
                <a:latin typeface="Arial" pitchFamily="34" charset="0"/>
                <a:cs typeface="Arial" pitchFamily="34" charset="0"/>
              </a:rPr>
              <a:t>- разведочные;	</a:t>
            </a:r>
          </a:p>
          <a:p>
            <a:r>
              <a:rPr lang="ru-RU" sz="2000" b="1" dirty="0">
                <a:latin typeface="Arial" pitchFamily="34" charset="0"/>
                <a:cs typeface="Arial" pitchFamily="34" charset="0"/>
              </a:rPr>
              <a:t>- разведочно-эксплуатационные;	</a:t>
            </a:r>
          </a:p>
          <a:p>
            <a:r>
              <a:rPr lang="ru-RU" sz="2000" b="1" dirty="0">
                <a:latin typeface="Arial" pitchFamily="34" charset="0"/>
                <a:cs typeface="Arial" pitchFamily="34" charset="0"/>
              </a:rPr>
              <a:t>- наблюдательные;</a:t>
            </a:r>
          </a:p>
          <a:p>
            <a:r>
              <a:rPr lang="ru-RU" sz="2000" b="1" dirty="0">
                <a:latin typeface="Arial" pitchFamily="34" charset="0"/>
                <a:cs typeface="Arial" pitchFamily="34" charset="0"/>
              </a:rPr>
              <a:t>- эксплуатационные (водозаборные, дренажные, поглощающие, нагнетательные).</a:t>
            </a:r>
          </a:p>
        </p:txBody>
      </p:sp>
    </p:spTree>
    <p:extLst>
      <p:ext uri="{BB962C8B-B14F-4D97-AF65-F5344CB8AC3E}">
        <p14:creationId xmlns:p14="http://schemas.microsoft.com/office/powerpoint/2010/main" val="3933038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1360" y="937965"/>
            <a:ext cx="7609840" cy="5016758"/>
          </a:xfrm>
          <a:prstGeom prst="rect">
            <a:avLst/>
          </a:prstGeom>
        </p:spPr>
        <p:txBody>
          <a:bodyPr wrap="square">
            <a:spAutoFit/>
          </a:bodyPr>
          <a:lstStyle/>
          <a:p>
            <a:r>
              <a:rPr lang="ru-RU" sz="2000" b="1" dirty="0">
                <a:solidFill>
                  <a:srgbClr val="FF0000"/>
                </a:solidFill>
                <a:latin typeface="Arial" pitchFamily="34" charset="0"/>
                <a:cs typeface="Arial" pitchFamily="34" charset="0"/>
              </a:rPr>
              <a:t>Поисковые, поисково-картировочные </a:t>
            </a:r>
            <a:r>
              <a:rPr lang="ru-RU" sz="2000" b="1" dirty="0">
                <a:latin typeface="Arial" pitchFamily="34" charset="0"/>
                <a:cs typeface="Arial" pitchFamily="34" charset="0"/>
              </a:rPr>
              <a:t>скважины бурятся на стадии поисково-съемочных работ. Цель бурения – предварительная оценка качества подземных вод, проведение пробных откачек, изучение геолого-гидрогеологических условий и выявление водоносных горизонтов и комплексов, выбор наиболее продуктивного водоносного горизонта.</a:t>
            </a:r>
          </a:p>
          <a:p>
            <a:endParaRPr lang="ru-RU" sz="2000" b="1" dirty="0">
              <a:latin typeface="Arial" pitchFamily="34" charset="0"/>
              <a:cs typeface="Arial" pitchFamily="34" charset="0"/>
            </a:endParaRPr>
          </a:p>
          <a:p>
            <a:r>
              <a:rPr lang="ru-RU" sz="2000" b="1" dirty="0">
                <a:solidFill>
                  <a:srgbClr val="FF0000"/>
                </a:solidFill>
                <a:latin typeface="Arial" pitchFamily="34" charset="0"/>
                <a:cs typeface="Arial" pitchFamily="34" charset="0"/>
              </a:rPr>
              <a:t>Разведочные скважины </a:t>
            </a:r>
            <a:r>
              <a:rPr lang="ru-RU" sz="2000" b="1" dirty="0">
                <a:latin typeface="Arial" pitchFamily="34" charset="0"/>
                <a:cs typeface="Arial" pitchFamily="34" charset="0"/>
              </a:rPr>
              <a:t>проходят при разведке подземных вод на перспективных участках месторождений для детального изучения гидрогеологических условий. Служат для проведения в них большого комплекса гидрогеологических и других видов исследований. Буровые работы сопровождаются отбором керна, комплексом каротажных работ, гидрогеологическими наблюдениями.</a:t>
            </a:r>
          </a:p>
        </p:txBody>
      </p:sp>
    </p:spTree>
    <p:extLst>
      <p:ext uri="{BB962C8B-B14F-4D97-AF65-F5344CB8AC3E}">
        <p14:creationId xmlns:p14="http://schemas.microsoft.com/office/powerpoint/2010/main" val="3184840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4080" y="1002665"/>
            <a:ext cx="7559040" cy="4524315"/>
          </a:xfrm>
          <a:prstGeom prst="rect">
            <a:avLst/>
          </a:prstGeom>
        </p:spPr>
        <p:txBody>
          <a:bodyPr wrap="square">
            <a:spAutoFit/>
          </a:bodyPr>
          <a:lstStyle/>
          <a:p>
            <a:r>
              <a:rPr lang="ru-RU" b="1" dirty="0">
                <a:solidFill>
                  <a:srgbClr val="FF0000"/>
                </a:solidFill>
                <a:latin typeface="Arial" pitchFamily="34" charset="0"/>
                <a:cs typeface="Arial" pitchFamily="34" charset="0"/>
              </a:rPr>
              <a:t>Разведочно-эксплуатационные скважины </a:t>
            </a:r>
            <a:r>
              <a:rPr lang="ru-RU" b="1" dirty="0">
                <a:latin typeface="Arial" pitchFamily="34" charset="0"/>
                <a:cs typeface="Arial" pitchFamily="34" charset="0"/>
              </a:rPr>
              <a:t>проходят обычно при детальной разведке на месте будущего водозабора. В них предполагается полный комплекс исследований для осуществления разведки, а затем эти скважины должны передаваться в эксплуатацию. Это обстоятельство предъявляет высокие требования к качеству бурения и оборудования скважин с тем, чтобы обеспечить ее работу на срок эксплуатации водозабора.</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Наблюдательные скважины </a:t>
            </a:r>
            <a:r>
              <a:rPr lang="ru-RU" b="1" dirty="0">
                <a:latin typeface="Arial" pitchFamily="34" charset="0"/>
                <a:cs typeface="Arial" pitchFamily="34" charset="0"/>
              </a:rPr>
              <a:t>закладываются на любой стадии исследований и могут быть использованы как для наблюдения за режимом подземных вод, так и для наблюдения за изменением уровня воды при полевых опытно-фильтрационных работах. Эти скважины могут быть пробурены для наблюдения за снижением уровней подземных вод в зоне действия водозаборных сооружений.</a:t>
            </a:r>
          </a:p>
        </p:txBody>
      </p:sp>
    </p:spTree>
    <p:extLst>
      <p:ext uri="{BB962C8B-B14F-4D97-AF65-F5344CB8AC3E}">
        <p14:creationId xmlns:p14="http://schemas.microsoft.com/office/powerpoint/2010/main" val="1892858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5758" y="367528"/>
            <a:ext cx="8327303" cy="6186309"/>
          </a:xfrm>
          <a:prstGeom prst="rect">
            <a:avLst/>
          </a:prstGeom>
        </p:spPr>
        <p:txBody>
          <a:bodyPr wrap="square">
            <a:spAutoFit/>
          </a:bodyPr>
          <a:lstStyle/>
          <a:p>
            <a:r>
              <a:rPr lang="ru-RU" b="1" dirty="0">
                <a:latin typeface="Arial" pitchFamily="34" charset="0"/>
                <a:cs typeface="Arial" pitchFamily="34" charset="0"/>
              </a:rPr>
              <a:t>В процессе поисково-разведочных работ скважины могут переходить из одной категории в другую: поисковые скважины – в разведочные, поисковые и разведочные  в наблюдательные.</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Конструкция гидрогеологической скважины </a:t>
            </a:r>
            <a:r>
              <a:rPr lang="ru-RU" b="1" dirty="0">
                <a:latin typeface="Arial" pitchFamily="34" charset="0"/>
                <a:cs typeface="Arial" pitchFamily="34" charset="0"/>
              </a:rPr>
              <a:t>в каждом конкретном случае выбирается в зависимости от ее назначения, геолого-гидрогеологических условий и экономической эффективности и к ней предъявляется ряд требований:</a:t>
            </a:r>
          </a:p>
          <a:p>
            <a:r>
              <a:rPr lang="ru-RU" b="1" dirty="0">
                <a:latin typeface="Arial" pitchFamily="34" charset="0"/>
                <a:cs typeface="Arial" pitchFamily="34" charset="0"/>
              </a:rPr>
              <a:t>-  эффективное и безопасное ведение работ;</a:t>
            </a:r>
          </a:p>
          <a:p>
            <a:r>
              <a:rPr lang="ru-RU" b="1" dirty="0">
                <a:latin typeface="Arial" pitchFamily="34" charset="0"/>
                <a:cs typeface="Arial" pitchFamily="34" charset="0"/>
              </a:rPr>
              <a:t>-  качественное опробование изучаемых водоносных горизонтов при              последующей их изоляции;</a:t>
            </a:r>
          </a:p>
          <a:p>
            <a:r>
              <a:rPr lang="ru-RU" b="1" dirty="0">
                <a:latin typeface="Arial" pitchFamily="34" charset="0"/>
                <a:cs typeface="Arial" pitchFamily="34" charset="0"/>
              </a:rPr>
              <a:t>- возможность размещения в скважине всего необходимого оборудования для испытания, каротажа, специальных исследований;</a:t>
            </a:r>
          </a:p>
          <a:p>
            <a:r>
              <a:rPr lang="ru-RU" b="1" dirty="0">
                <a:latin typeface="Arial" pitchFamily="34" charset="0"/>
                <a:cs typeface="Arial" pitchFamily="34" charset="0"/>
              </a:rPr>
              <a:t>- выполнение всего необходимого комплекса наблюдений и исследований;</a:t>
            </a:r>
          </a:p>
          <a:p>
            <a:r>
              <a:rPr lang="ru-RU" b="1" dirty="0">
                <a:latin typeface="Arial" pitchFamily="34" charset="0"/>
                <a:cs typeface="Arial" pitchFamily="34" charset="0"/>
              </a:rPr>
              <a:t>- защита водоносных горизонтов от загрязнения и перетекания подземных вод из соседних горизонтов;</a:t>
            </a:r>
          </a:p>
          <a:p>
            <a:r>
              <a:rPr lang="ru-RU" b="1" dirty="0">
                <a:latin typeface="Arial" pitchFamily="34" charset="0"/>
                <a:cs typeface="Arial" pitchFamily="34" charset="0"/>
              </a:rPr>
              <a:t>- устойчивость использования скважин при ее эксплуатации;</a:t>
            </a:r>
          </a:p>
          <a:p>
            <a:r>
              <a:rPr lang="ru-RU" b="1" dirty="0">
                <a:latin typeface="Arial" pitchFamily="34" charset="0"/>
                <a:cs typeface="Arial" pitchFamily="34" charset="0"/>
              </a:rPr>
              <a:t>- сооружение скважин с минимальными затратами времени, средств             и труда;</a:t>
            </a:r>
          </a:p>
          <a:p>
            <a:r>
              <a:rPr lang="ru-RU" b="1" dirty="0">
                <a:latin typeface="Arial" pitchFamily="34" charset="0"/>
                <a:cs typeface="Arial" pitchFamily="34" charset="0"/>
              </a:rPr>
              <a:t>- возможность при необходимости проведения ремонтных и ликвидационных работ.</a:t>
            </a:r>
          </a:p>
        </p:txBody>
      </p:sp>
    </p:spTree>
    <p:extLst>
      <p:ext uri="{BB962C8B-B14F-4D97-AF65-F5344CB8AC3E}">
        <p14:creationId xmlns:p14="http://schemas.microsoft.com/office/powerpoint/2010/main" val="1352384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2800" y="732086"/>
            <a:ext cx="7691120" cy="5324535"/>
          </a:xfrm>
          <a:prstGeom prst="rect">
            <a:avLst/>
          </a:prstGeom>
        </p:spPr>
        <p:txBody>
          <a:bodyPr wrap="square">
            <a:spAutoFit/>
          </a:bodyPr>
          <a:lstStyle/>
          <a:p>
            <a:r>
              <a:rPr lang="ru-RU" sz="2000" b="1" dirty="0">
                <a:latin typeface="Arial" pitchFamily="34" charset="0"/>
                <a:cs typeface="Arial" pitchFamily="34" charset="0"/>
              </a:rPr>
              <a:t>Все эти требования обуславливают конструкцию скважины, т.е. ее глубину, диаметры, количество колонн обсадных труб, организацию фильтровой части, устьевое оборудование скважины.</a:t>
            </a:r>
          </a:p>
          <a:p>
            <a:r>
              <a:rPr lang="ru-RU" sz="2000" b="1" dirty="0">
                <a:solidFill>
                  <a:srgbClr val="FF0000"/>
                </a:solidFill>
                <a:latin typeface="Arial" pitchFamily="34" charset="0"/>
                <a:cs typeface="Arial" pitchFamily="34" charset="0"/>
              </a:rPr>
              <a:t>Глубина скважины </a:t>
            </a:r>
            <a:r>
              <a:rPr lang="ru-RU" sz="2000" b="1" dirty="0">
                <a:latin typeface="Arial" pitchFamily="34" charset="0"/>
                <a:cs typeface="Arial" pitchFamily="34" charset="0"/>
              </a:rPr>
              <a:t>зависит от глубины залегания водоносного горизонта и степени его вскрытия. При применении в качестве откаченного средства эрлифта глубина скважины должна удовлетворять требованиям глубины загрузки смесителя.</a:t>
            </a:r>
          </a:p>
          <a:p>
            <a:r>
              <a:rPr lang="ru-RU" sz="2000" b="1" dirty="0">
                <a:solidFill>
                  <a:srgbClr val="FF0000"/>
                </a:solidFill>
                <a:latin typeface="Arial" pitchFamily="34" charset="0"/>
                <a:cs typeface="Arial" pitchFamily="34" charset="0"/>
              </a:rPr>
              <a:t>Диаметр скважины </a:t>
            </a:r>
            <a:r>
              <a:rPr lang="ru-RU" sz="2000" b="1" dirty="0">
                <a:latin typeface="Arial" pitchFamily="34" charset="0"/>
                <a:cs typeface="Arial" pitchFamily="34" charset="0"/>
              </a:rPr>
              <a:t>в пределах установки насосного оборудования (эксплуатационный диаметр) должен удовлетворять требованиям установки насосного оборудования (на 50 – 100 мм больше диаметра насоса). Конечный диаметр бурения должен обеспечивать установку фильтра и получение необходимого дебита при опробовании, а если это необходимо – и  длительной эксплуатации. </a:t>
            </a:r>
          </a:p>
        </p:txBody>
      </p:sp>
    </p:spTree>
    <p:extLst>
      <p:ext uri="{BB962C8B-B14F-4D97-AF65-F5344CB8AC3E}">
        <p14:creationId xmlns:p14="http://schemas.microsoft.com/office/powerpoint/2010/main" val="390789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0240" y="827649"/>
            <a:ext cx="7802879" cy="5078313"/>
          </a:xfrm>
          <a:prstGeom prst="rect">
            <a:avLst/>
          </a:prstGeom>
        </p:spPr>
        <p:txBody>
          <a:bodyPr wrap="square">
            <a:spAutoFit/>
          </a:bodyPr>
          <a:lstStyle/>
          <a:p>
            <a:r>
              <a:rPr lang="ru-RU" b="1" dirty="0">
                <a:solidFill>
                  <a:srgbClr val="FF0000"/>
                </a:solidFill>
                <a:latin typeface="Arial" pitchFamily="34" charset="0"/>
                <a:cs typeface="Arial" pitchFamily="34" charset="0"/>
              </a:rPr>
              <a:t>Водоприемная часть скважины </a:t>
            </a:r>
            <a:r>
              <a:rPr lang="ru-RU" b="1" dirty="0">
                <a:latin typeface="Arial" pitchFamily="34" charset="0"/>
                <a:cs typeface="Arial" pitchFamily="34" charset="0"/>
              </a:rPr>
              <a:t>в зависимости от устойчивости водоносных горизонтов может быть фильтровой и </a:t>
            </a:r>
            <a:r>
              <a:rPr lang="ru-RU" b="1" dirty="0" err="1">
                <a:latin typeface="Arial" pitchFamily="34" charset="0"/>
                <a:cs typeface="Arial" pitchFamily="34" charset="0"/>
              </a:rPr>
              <a:t>безфильтровой</a:t>
            </a:r>
            <a:r>
              <a:rPr lang="ru-RU" b="1" dirty="0">
                <a:latin typeface="Arial" pitchFamily="34" charset="0"/>
                <a:cs typeface="Arial" pitchFamily="34" charset="0"/>
              </a:rPr>
              <a:t>. </a:t>
            </a:r>
          </a:p>
          <a:p>
            <a:r>
              <a:rPr lang="ru-RU" b="1" dirty="0" err="1">
                <a:latin typeface="Arial" pitchFamily="34" charset="0"/>
                <a:cs typeface="Arial" pitchFamily="34" charset="0"/>
              </a:rPr>
              <a:t>Безфильтровые</a:t>
            </a:r>
            <a:r>
              <a:rPr lang="ru-RU" b="1" dirty="0">
                <a:latin typeface="Arial" pitchFamily="34" charset="0"/>
                <a:cs typeface="Arial" pitchFamily="34" charset="0"/>
              </a:rPr>
              <a:t> скважины оборудуются в устойчивых трещиноватых и </a:t>
            </a:r>
            <a:r>
              <a:rPr lang="ru-RU" b="1" dirty="0" err="1">
                <a:latin typeface="Arial" pitchFamily="34" charset="0"/>
                <a:cs typeface="Arial" pitchFamily="34" charset="0"/>
              </a:rPr>
              <a:t>закарстованных</a:t>
            </a:r>
            <a:r>
              <a:rPr lang="ru-RU" b="1" dirty="0">
                <a:latin typeface="Arial" pitchFamily="34" charset="0"/>
                <a:cs typeface="Arial" pitchFamily="34" charset="0"/>
              </a:rPr>
              <a:t> породах. Фильтровые скважины оборудуются фильтрами различной конструкции с тем, чтобы обеспечить благоприятные условия для притока воды, уменьшения </a:t>
            </a:r>
            <a:r>
              <a:rPr lang="ru-RU" b="1" dirty="0" err="1">
                <a:latin typeface="Arial" pitchFamily="34" charset="0"/>
                <a:cs typeface="Arial" pitchFamily="34" charset="0"/>
              </a:rPr>
              <a:t>пескования</a:t>
            </a:r>
            <a:r>
              <a:rPr lang="ru-RU" b="1" dirty="0">
                <a:latin typeface="Arial" pitchFamily="34" charset="0"/>
                <a:cs typeface="Arial" pitchFamily="34" charset="0"/>
              </a:rPr>
              <a:t> и глинизации скважины. </a:t>
            </a:r>
          </a:p>
          <a:p>
            <a:r>
              <a:rPr lang="ru-RU" b="1" dirty="0">
                <a:latin typeface="Arial" pitchFamily="34" charset="0"/>
                <a:cs typeface="Arial" pitchFamily="34" charset="0"/>
              </a:rPr>
              <a:t>Фильтры должны обеспечивать долговечную работу скважины, и их тип определяется характером фильтрующей поверхности. Для песчаных водоносных горизонтов применяются следующие типы: проволочный и сетчатый фильтры на перфорированном трубчатом каркасе; фильтры с коническими и щелевыми отверстиями (ФКО, ФЩО), а также фильтры с песчано-гравийной обсыпкой.</a:t>
            </a:r>
          </a:p>
          <a:p>
            <a:r>
              <a:rPr lang="ru-RU" b="1" dirty="0">
                <a:latin typeface="Arial" pitchFamily="34" charset="0"/>
                <a:cs typeface="Arial" pitchFamily="34" charset="0"/>
              </a:rPr>
              <a:t>Выбор типа фильтра производится в зависимости от гранулометрического состава пород водоносного горизонта в соответствии с табл. </a:t>
            </a:r>
          </a:p>
        </p:txBody>
      </p:sp>
    </p:spTree>
    <p:extLst>
      <p:ext uri="{BB962C8B-B14F-4D97-AF65-F5344CB8AC3E}">
        <p14:creationId xmlns:p14="http://schemas.microsoft.com/office/powerpoint/2010/main" val="3852173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1681" y="1186189"/>
            <a:ext cx="7901278" cy="4524315"/>
          </a:xfrm>
          <a:prstGeom prst="rect">
            <a:avLst/>
          </a:prstGeom>
        </p:spPr>
        <p:txBody>
          <a:bodyPr wrap="square">
            <a:spAutoFit/>
          </a:bodyPr>
          <a:lstStyle/>
          <a:p>
            <a:r>
              <a:rPr lang="ru-RU" b="1" dirty="0">
                <a:solidFill>
                  <a:srgbClr val="FF0000"/>
                </a:solidFill>
                <a:latin typeface="Arial" pitchFamily="34" charset="0"/>
                <a:cs typeface="Arial" pitchFamily="34" charset="0"/>
              </a:rPr>
              <a:t>Конструкция, размеры и материал фильтра </a:t>
            </a:r>
            <a:r>
              <a:rPr lang="ru-RU" b="1" dirty="0">
                <a:latin typeface="Arial" pitchFamily="34" charset="0"/>
                <a:cs typeface="Arial" pitchFamily="34" charset="0"/>
              </a:rPr>
              <a:t>принимаются в зависимости от ожидаемого дебита скважины, мощности водоносного горизонта и химизма подземных вод.</a:t>
            </a:r>
          </a:p>
          <a:p>
            <a:r>
              <a:rPr lang="ru-RU" b="1" dirty="0">
                <a:latin typeface="Arial" pitchFamily="34" charset="0"/>
                <a:cs typeface="Arial" pitchFamily="34" charset="0"/>
              </a:rPr>
              <a:t>При агрессивных водах с большим содержанием углекислоты, сероводорода и кислорода элементы фильтров скважин, передаваемых в эксплуатацию, следует изготовлять из нержавеющей стали или других материалов, стойких к коррозии и обладающих необходимой прочностью.</a:t>
            </a:r>
          </a:p>
          <a:p>
            <a:r>
              <a:rPr lang="ru-RU" b="1" dirty="0">
                <a:latin typeface="Arial" pitchFamily="34" charset="0"/>
                <a:cs typeface="Arial" pitchFamily="34" charset="0"/>
              </a:rPr>
              <a:t>При выборе типов фильтров предпочтение следует отдавать тем фильтрам, которые создают минимальные входные сопротивления. Наибольшим сопротивлением обладают сетчатые фильтры. Скважность фильтров, как фильтрующей поверхности, так и трубчатого каркаса, должна составлять 15 – 25 %. Размеры проходных отверстий фильтрующих поверхностей определяются по табл. 3.2. Скважность фильтров наблюдательных и режимных скважин должна быть не менее 5 %.</a:t>
            </a:r>
          </a:p>
        </p:txBody>
      </p:sp>
    </p:spTree>
    <p:extLst>
      <p:ext uri="{BB962C8B-B14F-4D97-AF65-F5344CB8AC3E}">
        <p14:creationId xmlns:p14="http://schemas.microsoft.com/office/powerpoint/2010/main" val="1962312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3600" y="1859340"/>
            <a:ext cx="7609840" cy="2554545"/>
          </a:xfrm>
          <a:prstGeom prst="rect">
            <a:avLst/>
          </a:prstGeom>
        </p:spPr>
        <p:txBody>
          <a:bodyPr wrap="square">
            <a:spAutoFit/>
          </a:bodyPr>
          <a:lstStyle/>
          <a:p>
            <a:r>
              <a:rPr lang="ru-RU" sz="2000" b="1" dirty="0">
                <a:latin typeface="Arial" pitchFamily="34" charset="0"/>
                <a:cs typeface="Arial" pitchFamily="34" charset="0"/>
              </a:rPr>
              <a:t>Во всех типах фильтров применяются перфорированные трубчатые каркасы, изготовляемые из обсадных труб необходимого диаметра. При изготовлении трубчатых каркасов со щелевой перфорацией, к ним предъявляются те же требования по скважности, что и для каркасов с круглой перфорацией. При этом ширина щели должна соответствовать диаметру отверстия, щели располагаются в шахматном порядке.</a:t>
            </a:r>
          </a:p>
        </p:txBody>
      </p:sp>
    </p:spTree>
    <p:extLst>
      <p:ext uri="{BB962C8B-B14F-4D97-AF65-F5344CB8AC3E}">
        <p14:creationId xmlns:p14="http://schemas.microsoft.com/office/powerpoint/2010/main" val="3798915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1520" y="1541145"/>
            <a:ext cx="7508240" cy="3970318"/>
          </a:xfrm>
          <a:prstGeom prst="rect">
            <a:avLst/>
          </a:prstGeom>
        </p:spPr>
        <p:txBody>
          <a:bodyPr wrap="square">
            <a:spAutoFit/>
          </a:bodyPr>
          <a:lstStyle/>
          <a:p>
            <a:r>
              <a:rPr lang="ru-RU" b="1" dirty="0">
                <a:solidFill>
                  <a:srgbClr val="FF0000"/>
                </a:solidFill>
                <a:latin typeface="Arial" pitchFamily="34" charset="0"/>
                <a:cs typeface="Arial" pitchFamily="34" charset="0"/>
              </a:rPr>
              <a:t>Проволочный фильтр </a:t>
            </a:r>
            <a:r>
              <a:rPr lang="ru-RU" b="1" dirty="0">
                <a:latin typeface="Arial" pitchFamily="34" charset="0"/>
                <a:cs typeface="Arial" pitchFamily="34" charset="0"/>
              </a:rPr>
              <a:t>состоит из перфорированного трубчатого каркаса, продольных опорных ребер и фильтрующей поверхности из спиральной проволочной обмотки. На каркас накладываются продольные проволочные ребра (или наматывается опорная проволочная спираль) диаметром 3 – 6 мм, чтобы проволочная обмотка не прилегала к нему плотно (что резко снижает скважность фильтра). Расстояние между ребрами 15 – 20 мм. Проволочные опоры крепятся на трубчатом каркасе </a:t>
            </a:r>
            <a:r>
              <a:rPr lang="ru-RU" b="1" dirty="0" err="1">
                <a:latin typeface="Arial" pitchFamily="34" charset="0"/>
                <a:cs typeface="Arial" pitchFamily="34" charset="0"/>
              </a:rPr>
              <a:t>зачеканкой</a:t>
            </a:r>
            <a:r>
              <a:rPr lang="ru-RU" b="1" dirty="0">
                <a:latin typeface="Arial" pitchFamily="34" charset="0"/>
                <a:cs typeface="Arial" pitchFamily="34" charset="0"/>
              </a:rPr>
              <a:t> или сваркой. Фильтрующая поверхность создается намоткой спиральной проволоки диаметром 1 – 3, 2 – 4, 2 – 5 мм (чем больше диаметр трубчатого каркаса, тем больше диаметр проволоки). Для скважин, передаваемых в эксплуатацию, проволочную обмотку следует изготовлять из нержавеющей стали.</a:t>
            </a:r>
          </a:p>
        </p:txBody>
      </p:sp>
    </p:spTree>
    <p:extLst>
      <p:ext uri="{BB962C8B-B14F-4D97-AF65-F5344CB8AC3E}">
        <p14:creationId xmlns:p14="http://schemas.microsoft.com/office/powerpoint/2010/main" val="3476722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5360" y="1174324"/>
            <a:ext cx="7366000" cy="3693319"/>
          </a:xfrm>
          <a:prstGeom prst="rect">
            <a:avLst/>
          </a:prstGeom>
        </p:spPr>
        <p:txBody>
          <a:bodyPr wrap="square">
            <a:spAutoFit/>
          </a:bodyPr>
          <a:lstStyle/>
          <a:p>
            <a:r>
              <a:rPr lang="ru-RU" b="1" dirty="0">
                <a:solidFill>
                  <a:srgbClr val="FF0000"/>
                </a:solidFill>
                <a:latin typeface="Arial" pitchFamily="34" charset="0"/>
                <a:cs typeface="Arial" pitchFamily="34" charset="0"/>
              </a:rPr>
              <a:t>Сетчатые фильтры </a:t>
            </a:r>
            <a:r>
              <a:rPr lang="ru-RU" b="1" dirty="0">
                <a:latin typeface="Arial" pitchFamily="34" charset="0"/>
                <a:cs typeface="Arial" pitchFamily="34" charset="0"/>
              </a:rPr>
              <a:t>представляют собой перфорированный каркас (дырчатый щелевой), покрытый фильтровой сеткой. Для того чтобы сетка не соприкасалась с каркасом под давлением водоносных пород (что резко снижает скважность фильтра), на каркас накладывается проволочная опорная обмотка или проволочные продольные стержни диаметром 3 – 4 мм, концы которых закрепляются </a:t>
            </a:r>
            <a:r>
              <a:rPr lang="ru-RU" b="1" dirty="0" err="1">
                <a:latin typeface="Arial" pitchFamily="34" charset="0"/>
                <a:cs typeface="Arial" pitchFamily="34" charset="0"/>
              </a:rPr>
              <a:t>зачеканкой</a:t>
            </a:r>
            <a:r>
              <a:rPr lang="ru-RU" b="1" dirty="0">
                <a:latin typeface="Arial" pitchFamily="34" charset="0"/>
                <a:cs typeface="Arial" pitchFamily="34" charset="0"/>
              </a:rPr>
              <a:t> или сваркой. Расстояние между витками опорными ребрами составляет 15 – 20 мм. Фильтровая сетка накладывается на опорную проволоку и припаивается к трубчатому каркасу. Если сетка латунная, то </a:t>
            </a:r>
            <a:r>
              <a:rPr lang="ru-RU" b="1" dirty="0" err="1">
                <a:latin typeface="Arial" pitchFamily="34" charset="0"/>
                <a:cs typeface="Arial" pitchFamily="34" charset="0"/>
              </a:rPr>
              <a:t>воизбежании</a:t>
            </a:r>
            <a:r>
              <a:rPr lang="ru-RU" b="1" dirty="0">
                <a:latin typeface="Arial" pitchFamily="34" charset="0"/>
                <a:cs typeface="Arial" pitchFamily="34" charset="0"/>
              </a:rPr>
              <a:t> активной коррозии она укрепляется на каркасе не пайкой, а сшивкой медной проволокой.</a:t>
            </a:r>
          </a:p>
        </p:txBody>
      </p:sp>
    </p:spTree>
    <p:extLst>
      <p:ext uri="{BB962C8B-B14F-4D97-AF65-F5344CB8AC3E}">
        <p14:creationId xmlns:p14="http://schemas.microsoft.com/office/powerpoint/2010/main" val="2955070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9760" y="442162"/>
            <a:ext cx="8199120" cy="5262979"/>
          </a:xfrm>
          <a:prstGeom prst="rect">
            <a:avLst/>
          </a:prstGeom>
        </p:spPr>
        <p:txBody>
          <a:bodyPr wrap="square">
            <a:spAutoFit/>
          </a:bodyPr>
          <a:lstStyle/>
          <a:p>
            <a:r>
              <a:rPr lang="ru-RU" sz="1600" b="1" dirty="0">
                <a:solidFill>
                  <a:srgbClr val="FF0000"/>
                </a:solidFill>
                <a:latin typeface="Arial" pitchFamily="34" charset="0"/>
                <a:cs typeface="Arial" pitchFamily="34" charset="0"/>
              </a:rPr>
              <a:t>Гравийные фильтры </a:t>
            </a:r>
            <a:r>
              <a:rPr lang="ru-RU" sz="1600" b="1" dirty="0">
                <a:latin typeface="Arial" pitchFamily="34" charset="0"/>
                <a:cs typeface="Arial" pitchFamily="34" charset="0"/>
              </a:rPr>
              <a:t>состоят из дырчатого или щелевого трубчатого каркаса, проволочной обмотки и песчано-гравийной обсыпки, которая является фильтрующей средой. Обсыпка подбирается в соответствии с гранулометрическим составом пород водоносного горизонта по соотношению</a:t>
            </a:r>
          </a:p>
          <a:p>
            <a:r>
              <a:rPr lang="ru-RU" sz="1600" b="1" dirty="0">
                <a:latin typeface="Arial" pitchFamily="34" charset="0"/>
                <a:cs typeface="Arial" pitchFamily="34" charset="0"/>
              </a:rPr>
              <a:t>D 50 / d 50 = 8-12,</a:t>
            </a:r>
          </a:p>
          <a:p>
            <a:r>
              <a:rPr lang="ru-RU" sz="1600" b="1" dirty="0">
                <a:latin typeface="Arial" pitchFamily="34" charset="0"/>
                <a:cs typeface="Arial" pitchFamily="34" charset="0"/>
              </a:rPr>
              <a:t>где D 50 – диаметр частиц, соответствующих 50 - %-ному содержанию от суммы всех частиц обсыпки.</a:t>
            </a:r>
          </a:p>
          <a:p>
            <a:r>
              <a:rPr lang="ru-RU" sz="1600" b="1" dirty="0">
                <a:latin typeface="Arial" pitchFamily="34" charset="0"/>
                <a:cs typeface="Arial" pitchFamily="34" charset="0"/>
              </a:rPr>
              <a:t>Конечный внутренний диаметр скважины должен быть больше внешнего диаметра каркаса фильтра с проволочной обмоткой не меньше чем на 100 мм.</a:t>
            </a:r>
          </a:p>
          <a:p>
            <a:r>
              <a:rPr lang="ru-RU" sz="1600" b="1" dirty="0">
                <a:latin typeface="Arial" pitchFamily="34" charset="0"/>
                <a:cs typeface="Arial" pitchFamily="34" charset="0"/>
              </a:rPr>
              <a:t>Расчет необходимого количества обсыпки должен обеспечивать заполнение кольцевого зазора между фильтром и стенкой скважины на 5 – 10 м выше фильтра. Расчет количества обсыпки ( V ) производится по следующей формуле:</a:t>
            </a:r>
          </a:p>
          <a:p>
            <a:endParaRPr lang="ru-RU" sz="1600" b="1" dirty="0">
              <a:latin typeface="Arial" pitchFamily="34" charset="0"/>
              <a:cs typeface="Arial" pitchFamily="34" charset="0"/>
            </a:endParaRPr>
          </a:p>
          <a:p>
            <a:endParaRPr lang="ru-RU" sz="1600" b="1" dirty="0">
              <a:latin typeface="Arial" pitchFamily="34" charset="0"/>
              <a:cs typeface="Arial" pitchFamily="34" charset="0"/>
            </a:endParaRPr>
          </a:p>
          <a:p>
            <a:r>
              <a:rPr lang="ru-RU" sz="1600" b="1" dirty="0">
                <a:latin typeface="Arial" pitchFamily="34" charset="0"/>
                <a:cs typeface="Arial" pitchFamily="34" charset="0"/>
              </a:rPr>
              <a:t>                      </a:t>
            </a:r>
          </a:p>
          <a:p>
            <a:r>
              <a:rPr lang="ru-RU" sz="1600" b="1" dirty="0">
                <a:latin typeface="Arial" pitchFamily="34" charset="0"/>
                <a:cs typeface="Arial" pitchFamily="34" charset="0"/>
              </a:rPr>
              <a:t>где d1 – внутренний диаметр скважины, в которой устанавливается фильтр, м; d2 – наружный диаметр фильтра, м; l1, l2 – длина наружного фильтра, м; l3 – превышение глубины обсыпки над верхом фильтра, учитывающее ее расход на вынос песка при откачке и заполнении каверн в стенках скважины, м.</a:t>
            </a:r>
          </a:p>
        </p:txBody>
      </p:sp>
      <p:pic>
        <p:nvPicPr>
          <p:cNvPr id="3" name="Рисунок 2"/>
          <p:cNvPicPr>
            <a:picLocks noChangeAspect="1"/>
          </p:cNvPicPr>
          <p:nvPr/>
        </p:nvPicPr>
        <p:blipFill>
          <a:blip r:embed="rId2"/>
          <a:stretch>
            <a:fillRect/>
          </a:stretch>
        </p:blipFill>
        <p:spPr>
          <a:xfrm>
            <a:off x="2696192" y="3689917"/>
            <a:ext cx="2503792" cy="632537"/>
          </a:xfrm>
          <a:prstGeom prst="rect">
            <a:avLst/>
          </a:prstGeom>
        </p:spPr>
      </p:pic>
    </p:spTree>
    <p:extLst>
      <p:ext uri="{BB962C8B-B14F-4D97-AF65-F5344CB8AC3E}">
        <p14:creationId xmlns:p14="http://schemas.microsoft.com/office/powerpoint/2010/main" val="265742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9440" y="1013887"/>
            <a:ext cx="7792720" cy="4524315"/>
          </a:xfrm>
          <a:prstGeom prst="rect">
            <a:avLst/>
          </a:prstGeom>
        </p:spPr>
        <p:txBody>
          <a:bodyPr wrap="square">
            <a:spAutoFit/>
          </a:bodyPr>
          <a:lstStyle/>
          <a:p>
            <a:r>
              <a:rPr lang="ru-RU" b="1" dirty="0">
                <a:solidFill>
                  <a:srgbClr val="FF0000"/>
                </a:solidFill>
                <a:latin typeface="Arial" pitchFamily="34" charset="0"/>
                <a:cs typeface="Arial" pitchFamily="34" charset="0"/>
              </a:rPr>
              <a:t>Изоляция водоносных горизонтов </a:t>
            </a:r>
            <a:r>
              <a:rPr lang="ru-RU" b="1" dirty="0">
                <a:latin typeface="Arial" pitchFamily="34" charset="0"/>
                <a:cs typeface="Arial" pitchFamily="34" charset="0"/>
              </a:rPr>
              <a:t>является одной из важнейших операций в гидрогеологических скважинах. Изоляция позволяет качественно проводить опробование водоносных горизонтов и исключить перетекание подземных вод. Способ изоляции зависит от целей и способа бурения и включает:</a:t>
            </a:r>
          </a:p>
          <a:p>
            <a:r>
              <a:rPr lang="ru-RU" b="1" dirty="0">
                <a:latin typeface="Arial" pitchFamily="34" charset="0"/>
                <a:cs typeface="Arial" pitchFamily="34" charset="0"/>
              </a:rPr>
              <a:t>- </a:t>
            </a:r>
            <a:r>
              <a:rPr lang="ru-RU" b="1" dirty="0" err="1">
                <a:latin typeface="Arial" pitchFamily="34" charset="0"/>
                <a:cs typeface="Arial" pitchFamily="34" charset="0"/>
              </a:rPr>
              <a:t>задавливание</a:t>
            </a:r>
            <a:r>
              <a:rPr lang="ru-RU" b="1" dirty="0">
                <a:latin typeface="Arial" pitchFamily="34" charset="0"/>
                <a:cs typeface="Arial" pitchFamily="34" charset="0"/>
              </a:rPr>
              <a:t> обсадных колонн в глинистые водоупорные подстилающие отложения (на 5 м);</a:t>
            </a:r>
          </a:p>
          <a:p>
            <a:r>
              <a:rPr lang="ru-RU" b="1" dirty="0">
                <a:latin typeface="Arial" pitchFamily="34" charset="0"/>
                <a:cs typeface="Arial" pitchFamily="34" charset="0"/>
              </a:rPr>
              <a:t>- в скальных породах </a:t>
            </a:r>
            <a:r>
              <a:rPr lang="ru-RU" b="1" dirty="0" err="1">
                <a:latin typeface="Arial" pitchFamily="34" charset="0"/>
                <a:cs typeface="Arial" pitchFamily="34" charset="0"/>
              </a:rPr>
              <a:t>задавливание</a:t>
            </a:r>
            <a:r>
              <a:rPr lang="ru-RU" b="1" dirty="0">
                <a:latin typeface="Arial" pitchFamily="34" charset="0"/>
                <a:cs typeface="Arial" pitchFamily="34" charset="0"/>
              </a:rPr>
              <a:t> в разбуренный стакан, заполненный глиной или цементом;</a:t>
            </a:r>
          </a:p>
          <a:p>
            <a:r>
              <a:rPr lang="ru-RU" b="1" dirty="0">
                <a:latin typeface="Arial" pitchFamily="34" charset="0"/>
                <a:cs typeface="Arial" pitchFamily="34" charset="0"/>
              </a:rPr>
              <a:t>- </a:t>
            </a:r>
            <a:r>
              <a:rPr lang="ru-RU" b="1" dirty="0" err="1">
                <a:latin typeface="Arial" pitchFamily="34" charset="0"/>
                <a:cs typeface="Arial" pitchFamily="34" charset="0"/>
              </a:rPr>
              <a:t>затрубная</a:t>
            </a:r>
            <a:r>
              <a:rPr lang="ru-RU" b="1" dirty="0">
                <a:latin typeface="Arial" pitchFamily="34" charset="0"/>
                <a:cs typeface="Arial" pitchFamily="34" charset="0"/>
              </a:rPr>
              <a:t> цементация для изоляции испытуемого горизонта от вышележащего (через заливочные трубки, с помощью цементировочных головок и т.п.);</a:t>
            </a:r>
          </a:p>
          <a:p>
            <a:r>
              <a:rPr lang="ru-RU" b="1" dirty="0">
                <a:latin typeface="Arial" pitchFamily="34" charset="0"/>
                <a:cs typeface="Arial" pitchFamily="34" charset="0"/>
              </a:rPr>
              <a:t>- манжетная или диафрагмовая цементация (в случае опускания обсадной колонны вместе с фильтром на конце);</a:t>
            </a:r>
          </a:p>
          <a:p>
            <a:r>
              <a:rPr lang="ru-RU" b="1" dirty="0">
                <a:latin typeface="Arial" pitchFamily="34" charset="0"/>
                <a:cs typeface="Arial" pitchFamily="34" charset="0"/>
              </a:rPr>
              <a:t>- </a:t>
            </a:r>
            <a:r>
              <a:rPr lang="ru-RU" b="1" dirty="0" err="1">
                <a:latin typeface="Arial" pitchFamily="34" charset="0"/>
                <a:cs typeface="Arial" pitchFamily="34" charset="0"/>
              </a:rPr>
              <a:t>затрубная</a:t>
            </a:r>
            <a:r>
              <a:rPr lang="ru-RU" b="1" dirty="0">
                <a:latin typeface="Arial" pitchFamily="34" charset="0"/>
                <a:cs typeface="Arial" pitchFamily="34" charset="0"/>
              </a:rPr>
              <a:t> цементация обсадных колонн вместе с хвостовиком (через забой) с последующим прострелом труб.</a:t>
            </a:r>
          </a:p>
        </p:txBody>
      </p:sp>
    </p:spTree>
    <p:extLst>
      <p:ext uri="{BB962C8B-B14F-4D97-AF65-F5344CB8AC3E}">
        <p14:creationId xmlns:p14="http://schemas.microsoft.com/office/powerpoint/2010/main" val="3702461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0400" y="1298367"/>
            <a:ext cx="7863840" cy="4524315"/>
          </a:xfrm>
          <a:prstGeom prst="rect">
            <a:avLst/>
          </a:prstGeom>
        </p:spPr>
        <p:txBody>
          <a:bodyPr wrap="square">
            <a:spAutoFit/>
          </a:bodyPr>
          <a:lstStyle/>
          <a:p>
            <a:r>
              <a:rPr lang="ru-RU" b="1" dirty="0">
                <a:solidFill>
                  <a:srgbClr val="FF0000"/>
                </a:solidFill>
                <a:latin typeface="Arial" pitchFamily="34" charset="0"/>
                <a:cs typeface="Arial" pitchFamily="34" charset="0"/>
              </a:rPr>
              <a:t>Устьевая часть скважины </a:t>
            </a:r>
            <a:r>
              <a:rPr lang="ru-RU" b="1" dirty="0">
                <a:latin typeface="Arial" pitchFamily="34" charset="0"/>
                <a:cs typeface="Arial" pitchFamily="34" charset="0"/>
              </a:rPr>
              <a:t>образуется так, чтобы обеспечивалось условие регулирования процесса откачки, измерения уровней и дебита, проведения геофизических и специальных работ, возможностей отбора проб воды и газа.</a:t>
            </a:r>
          </a:p>
          <a:p>
            <a:r>
              <a:rPr lang="ru-RU" b="1" dirty="0">
                <a:latin typeface="Arial" pitchFamily="34" charset="0"/>
                <a:cs typeface="Arial" pitchFamily="34" charset="0"/>
              </a:rPr>
              <a:t>Поисковые, поисково-картировочные скважины имеют простую конструкцию и при благоприятных разрезах не обсаживаются (за исключением верхней части). При сложных гидрогеологических условиях обсаживаются одной обсадной колонной. Диаметры скважин обычно 132 – 76 мм.</a:t>
            </a:r>
          </a:p>
          <a:p>
            <a:r>
              <a:rPr lang="ru-RU" b="1" dirty="0">
                <a:latin typeface="Arial" pitchFamily="34" charset="0"/>
                <a:cs typeface="Arial" pitchFamily="34" charset="0"/>
              </a:rPr>
              <a:t>Разведочные скважины обязательно оборудуются водоподъемной колонной и кондуктором (направлением). Иногда скважина состоит из одной или нескольких промежуточных колонн, что помогает избежать поглощение промывочной жидкости на отдельных интервалах и изолирует верхние водоносные горизонты. Изоляция осуществляется цементным раствором (тампонаж).</a:t>
            </a:r>
          </a:p>
        </p:txBody>
      </p:sp>
    </p:spTree>
    <p:extLst>
      <p:ext uri="{BB962C8B-B14F-4D97-AF65-F5344CB8AC3E}">
        <p14:creationId xmlns:p14="http://schemas.microsoft.com/office/powerpoint/2010/main" val="203120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6160" y="612845"/>
            <a:ext cx="7447280" cy="4801314"/>
          </a:xfrm>
          <a:prstGeom prst="rect">
            <a:avLst/>
          </a:prstGeom>
        </p:spPr>
        <p:txBody>
          <a:bodyPr wrap="square">
            <a:spAutoFit/>
          </a:bodyPr>
          <a:lstStyle/>
          <a:p>
            <a:r>
              <a:rPr lang="ru-RU" b="1" dirty="0">
                <a:latin typeface="Arial" pitchFamily="34" charset="0"/>
                <a:cs typeface="Arial" pitchFamily="34" charset="0"/>
              </a:rPr>
              <a:t>В скважинах глубиной до 150 – 200 м техническая колонна не применяется. </a:t>
            </a:r>
          </a:p>
          <a:p>
            <a:r>
              <a:rPr lang="ru-RU" b="1" dirty="0">
                <a:latin typeface="Arial" pitchFamily="34" charset="0"/>
                <a:cs typeface="Arial" pitchFamily="34" charset="0"/>
              </a:rPr>
              <a:t>Разведочно-эксплуатационные скважины, рассчитанные на длительную работу в условиях эксплуатации, обычно оборудуются </a:t>
            </a:r>
            <a:r>
              <a:rPr lang="ru-RU" b="1" dirty="0" err="1">
                <a:latin typeface="Arial" pitchFamily="34" charset="0"/>
                <a:cs typeface="Arial" pitchFamily="34" charset="0"/>
              </a:rPr>
              <a:t>затрубной</a:t>
            </a:r>
            <a:r>
              <a:rPr lang="ru-RU" b="1" dirty="0">
                <a:latin typeface="Arial" pitchFamily="34" charset="0"/>
                <a:cs typeface="Arial" pitchFamily="34" charset="0"/>
              </a:rPr>
              <a:t> цементацией. Эта цементация исключает перетекание подземных вод из разных водоносных горизонтов. </a:t>
            </a:r>
          </a:p>
          <a:p>
            <a:endParaRPr lang="ru-RU" b="1" dirty="0">
              <a:latin typeface="Arial" pitchFamily="34" charset="0"/>
              <a:cs typeface="Arial" pitchFamily="34" charset="0"/>
            </a:endParaRPr>
          </a:p>
          <a:p>
            <a:r>
              <a:rPr lang="ru-RU" b="1" dirty="0">
                <a:latin typeface="Arial" pitchFamily="34" charset="0"/>
                <a:cs typeface="Arial" pitchFamily="34" charset="0"/>
              </a:rPr>
              <a:t>Конструкции скважин бывают различными:</a:t>
            </a:r>
          </a:p>
          <a:p>
            <a:r>
              <a:rPr lang="ru-RU" b="1" dirty="0">
                <a:latin typeface="Arial" pitchFamily="34" charset="0"/>
                <a:cs typeface="Arial" pitchFamily="34" charset="0"/>
              </a:rPr>
              <a:t>- телескопическая (при ударно-канатном бурении);</a:t>
            </a:r>
          </a:p>
          <a:p>
            <a:r>
              <a:rPr lang="ru-RU" b="1" dirty="0">
                <a:latin typeface="Arial" pitchFamily="34" charset="0"/>
                <a:cs typeface="Arial" pitchFamily="34" charset="0"/>
              </a:rPr>
              <a:t>- одноколонная (при напорных горизонтах глубиной  500 м);</a:t>
            </a:r>
          </a:p>
          <a:p>
            <a:pPr marL="285750" indent="-285750">
              <a:buFontTx/>
              <a:buChar char="-"/>
            </a:pPr>
            <a:r>
              <a:rPr lang="ru-RU" b="1" dirty="0">
                <a:latin typeface="Arial" pitchFamily="34" charset="0"/>
                <a:cs typeface="Arial" pitchFamily="34" charset="0"/>
              </a:rPr>
              <a:t>многозабойные (при проходке в трещинно-карстовых отложениях).</a:t>
            </a:r>
          </a:p>
          <a:p>
            <a:pPr marL="285750" indent="-285750">
              <a:buFontTx/>
              <a:buChar char="-"/>
            </a:pPr>
            <a:endParaRPr lang="ru-RU" b="1" dirty="0">
              <a:latin typeface="Arial" pitchFamily="34" charset="0"/>
              <a:cs typeface="Arial" pitchFamily="34" charset="0"/>
            </a:endParaRPr>
          </a:p>
          <a:p>
            <a:r>
              <a:rPr lang="ru-RU" b="1" dirty="0">
                <a:latin typeface="Arial" pitchFamily="34" charset="0"/>
                <a:cs typeface="Arial" pitchFamily="34" charset="0"/>
              </a:rPr>
              <a:t>Наблюдательные скважины имеют более  простую  конструкцию.  Это,  как правило, одноколонная скважина с цементируемым оголовком. Диаметры обычно 73 – 108 мм.</a:t>
            </a:r>
          </a:p>
        </p:txBody>
      </p:sp>
    </p:spTree>
    <p:extLst>
      <p:ext uri="{BB962C8B-B14F-4D97-AF65-F5344CB8AC3E}">
        <p14:creationId xmlns:p14="http://schemas.microsoft.com/office/powerpoint/2010/main" val="2666458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4560" y="1305342"/>
            <a:ext cx="7355840" cy="3477875"/>
          </a:xfrm>
          <a:prstGeom prst="rect">
            <a:avLst/>
          </a:prstGeom>
        </p:spPr>
        <p:txBody>
          <a:bodyPr wrap="square">
            <a:spAutoFit/>
          </a:bodyPr>
          <a:lstStyle/>
          <a:p>
            <a:r>
              <a:rPr lang="ru-RU" sz="2000" b="1" dirty="0">
                <a:solidFill>
                  <a:srgbClr val="FF0000"/>
                </a:solidFill>
                <a:latin typeface="Arial" pitchFamily="34" charset="0"/>
                <a:cs typeface="Arial" pitchFamily="34" charset="0"/>
              </a:rPr>
              <a:t>Документация скважин </a:t>
            </a:r>
            <a:r>
              <a:rPr lang="ru-RU" sz="2000" b="1" dirty="0">
                <a:latin typeface="Arial" pitchFamily="34" charset="0"/>
                <a:cs typeface="Arial" pitchFamily="34" charset="0"/>
              </a:rPr>
              <a:t>ведется в процессе буровых работ и подразделяется на техническую, геологическую и гидрогеологическую. Документация ведется в специальном журнале, где фиксируются данные по технологии проходки скважин (конструкция, проходка за смену, техническое состояние скважины, условия отбора керна, возможные осложнения и пр.), геологическим условиям (первичное описание керна и шлама), гидрогеологическим условиям (режим промывочной жидкости, провалы инструмента, появление и уровень воды, отбор проб и пр.).</a:t>
            </a:r>
          </a:p>
        </p:txBody>
      </p:sp>
    </p:spTree>
    <p:extLst>
      <p:ext uri="{BB962C8B-B14F-4D97-AF65-F5344CB8AC3E}">
        <p14:creationId xmlns:p14="http://schemas.microsoft.com/office/powerpoint/2010/main" val="4029886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5200" y="2690336"/>
            <a:ext cx="7660640" cy="1938992"/>
          </a:xfrm>
          <a:prstGeom prst="rect">
            <a:avLst/>
          </a:prstGeom>
        </p:spPr>
        <p:txBody>
          <a:bodyPr wrap="square">
            <a:spAutoFit/>
          </a:bodyPr>
          <a:lstStyle/>
          <a:p>
            <a:r>
              <a:rPr lang="ru-RU" sz="2400" b="1" dirty="0">
                <a:latin typeface="Arial" pitchFamily="34" charset="0"/>
                <a:cs typeface="Arial" pitchFamily="34" charset="0"/>
              </a:rPr>
              <a:t>Способ бурения скважин выбирается в зависимости от конкретных геолого-гидрогеологических условий, целевого задания, глубины залегания водоносных горизонтов, предполагаемых дебитов и т.п.</a:t>
            </a:r>
          </a:p>
        </p:txBody>
      </p:sp>
    </p:spTree>
    <p:extLst>
      <p:ext uri="{BB962C8B-B14F-4D97-AF65-F5344CB8AC3E}">
        <p14:creationId xmlns:p14="http://schemas.microsoft.com/office/powerpoint/2010/main" val="1681773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6763" y="1803600"/>
            <a:ext cx="7656946" cy="3108543"/>
          </a:xfrm>
          <a:prstGeom prst="rect">
            <a:avLst/>
          </a:prstGeom>
        </p:spPr>
        <p:txBody>
          <a:bodyPr wrap="square">
            <a:spAutoFit/>
          </a:bodyPr>
          <a:lstStyle/>
          <a:p>
            <a:pPr algn="ctr"/>
            <a:r>
              <a:rPr lang="ru-RU" sz="2800" b="1" dirty="0">
                <a:latin typeface="Arial" panose="020B0604020202020204" pitchFamily="34" charset="0"/>
                <a:cs typeface="Arial" panose="020B0604020202020204" pitchFamily="34" charset="0"/>
              </a:rPr>
              <a:t> </a:t>
            </a:r>
          </a:p>
          <a:p>
            <a:pPr algn="ctr"/>
            <a:endParaRPr lang="ru-RU" sz="2800" b="1" dirty="0">
              <a:latin typeface="Arial" panose="020B0604020202020204" pitchFamily="34" charset="0"/>
              <a:cs typeface="Arial" panose="020B0604020202020204" pitchFamily="34" charset="0"/>
            </a:endParaRPr>
          </a:p>
          <a:p>
            <a:pPr algn="ctr"/>
            <a:r>
              <a:rPr lang="ru-RU" sz="2800" b="1" dirty="0">
                <a:latin typeface="Arial" panose="020B0604020202020204" pitchFamily="34" charset="0"/>
                <a:cs typeface="Arial" panose="020B0604020202020204" pitchFamily="34" charset="0"/>
              </a:rPr>
              <a:t>Способы проходки гидрогеологических скважин, достоинства и недостатки каждого из способов бурения. Гидрогеологические наблюдения при бурении скважин.</a:t>
            </a:r>
          </a:p>
        </p:txBody>
      </p:sp>
    </p:spTree>
    <p:extLst>
      <p:ext uri="{BB962C8B-B14F-4D97-AF65-F5344CB8AC3E}">
        <p14:creationId xmlns:p14="http://schemas.microsoft.com/office/powerpoint/2010/main" val="1642032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8480" y="1028343"/>
            <a:ext cx="8036560" cy="3785652"/>
          </a:xfrm>
          <a:prstGeom prst="rect">
            <a:avLst/>
          </a:prstGeom>
        </p:spPr>
        <p:txBody>
          <a:bodyPr wrap="square">
            <a:spAutoFit/>
          </a:bodyPr>
          <a:lstStyle/>
          <a:p>
            <a:r>
              <a:rPr lang="ru-RU" sz="2000" b="1" dirty="0">
                <a:solidFill>
                  <a:srgbClr val="FF0000"/>
                </a:solidFill>
                <a:latin typeface="Arial" pitchFamily="34" charset="0"/>
                <a:cs typeface="Arial" pitchFamily="34" charset="0"/>
              </a:rPr>
              <a:t>Способ бурения скважин </a:t>
            </a:r>
            <a:r>
              <a:rPr lang="ru-RU" sz="2000" b="1" dirty="0">
                <a:latin typeface="Arial" pitchFamily="34" charset="0"/>
                <a:cs typeface="Arial" pitchFamily="34" charset="0"/>
              </a:rPr>
              <a:t>выбирается в зависимости от конкретных геолого-гидрогеологических условий, целевого задания, глубины залегания водоносных горизонтов, предполагаемых дебитов и т.п.</a:t>
            </a:r>
          </a:p>
          <a:p>
            <a:r>
              <a:rPr lang="ru-RU" sz="2000" b="1" dirty="0">
                <a:latin typeface="Arial" pitchFamily="34" charset="0"/>
                <a:cs typeface="Arial" pitchFamily="34" charset="0"/>
              </a:rPr>
              <a:t>В настоящее время в практике гидрогеологических исследований применяются следующие способы проходки скважин:</a:t>
            </a:r>
          </a:p>
          <a:p>
            <a:r>
              <a:rPr lang="ru-RU" sz="2000" b="1" dirty="0">
                <a:latin typeface="Arial" pitchFamily="34" charset="0"/>
                <a:cs typeface="Arial" pitchFamily="34" charset="0"/>
              </a:rPr>
              <a:t>- вращательный с прямой промывкой глинистым раствором;</a:t>
            </a:r>
          </a:p>
          <a:p>
            <a:r>
              <a:rPr lang="ru-RU" sz="2000" b="1" dirty="0">
                <a:latin typeface="Arial" pitchFamily="34" charset="0"/>
                <a:cs typeface="Arial" pitchFamily="34" charset="0"/>
              </a:rPr>
              <a:t>- вращательный с продувкой забоя воздухом;</a:t>
            </a:r>
          </a:p>
          <a:p>
            <a:r>
              <a:rPr lang="ru-RU" sz="2000" b="1" dirty="0">
                <a:latin typeface="Arial" pitchFamily="34" charset="0"/>
                <a:cs typeface="Arial" pitchFamily="34" charset="0"/>
              </a:rPr>
              <a:t>- вращательный с обратной промывкой;</a:t>
            </a:r>
          </a:p>
          <a:p>
            <a:r>
              <a:rPr lang="ru-RU" sz="2000" b="1" dirty="0">
                <a:latin typeface="Arial" pitchFamily="34" charset="0"/>
                <a:cs typeface="Arial" pitchFamily="34" charset="0"/>
              </a:rPr>
              <a:t>- ударно-канатный;</a:t>
            </a:r>
          </a:p>
          <a:p>
            <a:r>
              <a:rPr lang="ru-RU" sz="2000" b="1" dirty="0">
                <a:latin typeface="Arial" pitchFamily="34" charset="0"/>
                <a:cs typeface="Arial" pitchFamily="34" charset="0"/>
              </a:rPr>
              <a:t>- комбинированный способ.</a:t>
            </a:r>
          </a:p>
        </p:txBody>
      </p:sp>
    </p:spTree>
    <p:extLst>
      <p:ext uri="{BB962C8B-B14F-4D97-AF65-F5344CB8AC3E}">
        <p14:creationId xmlns:p14="http://schemas.microsoft.com/office/powerpoint/2010/main" val="3655265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9600" y="1873796"/>
            <a:ext cx="5760720" cy="1569660"/>
          </a:xfrm>
          <a:prstGeom prst="rect">
            <a:avLst/>
          </a:prstGeom>
        </p:spPr>
        <p:txBody>
          <a:bodyPr wrap="square">
            <a:spAutoFit/>
          </a:bodyPr>
          <a:lstStyle/>
          <a:p>
            <a:pPr algn="ctr"/>
            <a:r>
              <a:rPr lang="ru-RU" sz="2400" b="1" dirty="0">
                <a:solidFill>
                  <a:srgbClr val="FF0000"/>
                </a:solidFill>
                <a:latin typeface="Arial" pitchFamily="34" charset="0"/>
                <a:cs typeface="Arial" pitchFamily="34" charset="0"/>
              </a:rPr>
              <a:t>Каждый из этих способов имеет свои преимущества и недостатки и применим в конкретных условиях. На некоторых из них и остановимся.</a:t>
            </a:r>
          </a:p>
        </p:txBody>
      </p:sp>
    </p:spTree>
    <p:extLst>
      <p:ext uri="{BB962C8B-B14F-4D97-AF65-F5344CB8AC3E}">
        <p14:creationId xmlns:p14="http://schemas.microsoft.com/office/powerpoint/2010/main" val="429112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0880" y="1443841"/>
            <a:ext cx="7853680" cy="3477875"/>
          </a:xfrm>
          <a:prstGeom prst="rect">
            <a:avLst/>
          </a:prstGeom>
        </p:spPr>
        <p:txBody>
          <a:bodyPr wrap="square">
            <a:spAutoFit/>
          </a:bodyPr>
          <a:lstStyle/>
          <a:p>
            <a:r>
              <a:rPr lang="ru-RU" sz="2000" b="1" dirty="0">
                <a:solidFill>
                  <a:srgbClr val="FF0000"/>
                </a:solidFill>
                <a:latin typeface="Arial" pitchFamily="34" charset="0"/>
                <a:cs typeface="Arial" pitchFamily="34" charset="0"/>
              </a:rPr>
              <a:t>Вращательное бурение с промывкой глинистым раствором </a:t>
            </a:r>
            <a:r>
              <a:rPr lang="ru-RU" sz="2000" b="1" dirty="0">
                <a:latin typeface="Arial" pitchFamily="34" charset="0"/>
                <a:cs typeface="Arial" pitchFamily="34" charset="0"/>
              </a:rPr>
              <a:t>применяется при бурении в породах различной твердости и на разные глубины, при этом достигаются высокие скорости проходки. Конструкция скважины неметаллоемкая, однако в связи с </a:t>
            </a:r>
            <a:r>
              <a:rPr lang="ru-RU" sz="2000" b="1" dirty="0" err="1">
                <a:latin typeface="Arial" pitchFamily="34" charset="0"/>
                <a:cs typeface="Arial" pitchFamily="34" charset="0"/>
              </a:rPr>
              <a:t>кольматацией</a:t>
            </a:r>
            <a:r>
              <a:rPr lang="ru-RU" sz="2000" b="1" dirty="0">
                <a:latin typeface="Arial" pitchFamily="34" charset="0"/>
                <a:cs typeface="Arial" pitchFamily="34" charset="0"/>
              </a:rPr>
              <a:t> стенок скважины глинистым раствором опробование водоносных горизонтов связано с </a:t>
            </a:r>
            <a:r>
              <a:rPr lang="ru-RU" sz="2000" b="1" dirty="0" err="1">
                <a:latin typeface="Arial" pitchFamily="34" charset="0"/>
                <a:cs typeface="Arial" pitchFamily="34" charset="0"/>
              </a:rPr>
              <a:t>необхо¬димостью</a:t>
            </a:r>
            <a:r>
              <a:rPr lang="ru-RU" sz="2000" b="1" dirty="0">
                <a:latin typeface="Arial" pitchFamily="34" charset="0"/>
                <a:cs typeface="Arial" pitchFamily="34" charset="0"/>
              </a:rPr>
              <a:t> </a:t>
            </a:r>
            <a:r>
              <a:rPr lang="ru-RU" sz="2000" b="1" dirty="0" err="1">
                <a:latin typeface="Arial" pitchFamily="34" charset="0"/>
                <a:cs typeface="Arial" pitchFamily="34" charset="0"/>
              </a:rPr>
              <a:t>разглинизации</a:t>
            </a:r>
            <a:r>
              <a:rPr lang="ru-RU" sz="2000" b="1" dirty="0">
                <a:latin typeface="Arial" pitchFamily="34" charset="0"/>
                <a:cs typeface="Arial" pitchFamily="34" charset="0"/>
              </a:rPr>
              <a:t> скважины. Необходима также доставка на буровую большого количества глины и воды, наличие которой в технологическом процессе усложняет работы в зимнее время.</a:t>
            </a:r>
          </a:p>
        </p:txBody>
      </p:sp>
    </p:spTree>
    <p:extLst>
      <p:ext uri="{BB962C8B-B14F-4D97-AF65-F5344CB8AC3E}">
        <p14:creationId xmlns:p14="http://schemas.microsoft.com/office/powerpoint/2010/main" val="1913928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4560" y="875734"/>
            <a:ext cx="7772400" cy="4524315"/>
          </a:xfrm>
          <a:prstGeom prst="rect">
            <a:avLst/>
          </a:prstGeom>
        </p:spPr>
        <p:txBody>
          <a:bodyPr wrap="square">
            <a:spAutoFit/>
          </a:bodyPr>
          <a:lstStyle/>
          <a:p>
            <a:r>
              <a:rPr lang="ru-RU" b="1" dirty="0">
                <a:solidFill>
                  <a:srgbClr val="FF0000"/>
                </a:solidFill>
                <a:latin typeface="Arial" pitchFamily="34" charset="0"/>
                <a:cs typeface="Arial" pitchFamily="34" charset="0"/>
              </a:rPr>
              <a:t>Вращательное бурение с продувкой забоя воздухом</a:t>
            </a:r>
            <a:r>
              <a:rPr lang="ru-RU" b="1" dirty="0">
                <a:latin typeface="Arial" pitchFamily="34" charset="0"/>
                <a:cs typeface="Arial" pitchFamily="34" charset="0"/>
              </a:rPr>
              <a:t> применяется в безводных районах, на водоносные пласты с незначительными </a:t>
            </a:r>
            <a:r>
              <a:rPr lang="ru-RU" b="1" dirty="0" err="1">
                <a:latin typeface="Arial" pitchFamily="34" charset="0"/>
                <a:cs typeface="Arial" pitchFamily="34" charset="0"/>
              </a:rPr>
              <a:t>водопритоками</a:t>
            </a:r>
            <a:r>
              <a:rPr lang="ru-RU" b="1" dirty="0">
                <a:latin typeface="Arial" pitchFamily="34" charset="0"/>
                <a:cs typeface="Arial" pitchFamily="34" charset="0"/>
              </a:rPr>
              <a:t> (до 3 дм3/с), в устойчивых разрезах. Этим бурением достигаются высокие скорости, возможность качественного опробования скважин (отсутствие </a:t>
            </a:r>
            <a:r>
              <a:rPr lang="ru-RU" b="1" dirty="0" err="1">
                <a:latin typeface="Arial" pitchFamily="34" charset="0"/>
                <a:cs typeface="Arial" pitchFamily="34" charset="0"/>
              </a:rPr>
              <a:t>кольматации</a:t>
            </a:r>
            <a:r>
              <a:rPr lang="ru-RU" b="1" dirty="0">
                <a:latin typeface="Arial" pitchFamily="34" charset="0"/>
                <a:cs typeface="Arial" pitchFamily="34" charset="0"/>
              </a:rPr>
              <a:t>), бурение по поглощающим разрезам. Применение метода ограничивается бурением лишь устойчивых разрезов. Бурение невозможно при больших </a:t>
            </a:r>
            <a:r>
              <a:rPr lang="ru-RU" b="1" dirty="0" err="1">
                <a:latin typeface="Arial" pitchFamily="34" charset="0"/>
                <a:cs typeface="Arial" pitchFamily="34" charset="0"/>
              </a:rPr>
              <a:t>водопритоках</a:t>
            </a:r>
            <a:r>
              <a:rPr lang="ru-RU" b="1" dirty="0">
                <a:latin typeface="Arial" pitchFamily="34" charset="0"/>
                <a:cs typeface="Arial" pitchFamily="34" charset="0"/>
              </a:rPr>
              <a:t> в скважину и глубинах более 300 м.</a:t>
            </a:r>
          </a:p>
          <a:p>
            <a:endParaRPr lang="ru-RU" b="1" dirty="0">
              <a:latin typeface="Arial" pitchFamily="34" charset="0"/>
              <a:cs typeface="Arial" pitchFamily="34" charset="0"/>
            </a:endParaRPr>
          </a:p>
          <a:p>
            <a:r>
              <a:rPr lang="ru-RU" b="1" dirty="0">
                <a:solidFill>
                  <a:srgbClr val="FF0000"/>
                </a:solidFill>
                <a:latin typeface="Arial" pitchFamily="34" charset="0"/>
                <a:cs typeface="Arial" pitchFamily="34" charset="0"/>
              </a:rPr>
              <a:t>Вращательное бурение с обратной промывкой </a:t>
            </a:r>
            <a:r>
              <a:rPr lang="ru-RU" b="1" dirty="0">
                <a:latin typeface="Arial" pitchFamily="34" charset="0"/>
                <a:cs typeface="Arial" pitchFamily="34" charset="0"/>
              </a:rPr>
              <a:t>осуществляется в мягких и рыхлых породах до глубины 300 м при создании высокодебитных скважин большого диаметра (до 1500 мм). Достигаются высокие механические скорости бурения и высокое качество вскрытия пласта. Ограничивается глубиной бурения до 200 – 300 м, а бурение ведется лишь в мягких и рыхлых породах.</a:t>
            </a:r>
          </a:p>
        </p:txBody>
      </p:sp>
    </p:spTree>
    <p:extLst>
      <p:ext uri="{BB962C8B-B14F-4D97-AF65-F5344CB8AC3E}">
        <p14:creationId xmlns:p14="http://schemas.microsoft.com/office/powerpoint/2010/main" val="2727117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68400" y="1720840"/>
            <a:ext cx="7305040" cy="3170099"/>
          </a:xfrm>
          <a:prstGeom prst="rect">
            <a:avLst/>
          </a:prstGeom>
        </p:spPr>
        <p:txBody>
          <a:bodyPr wrap="square">
            <a:spAutoFit/>
          </a:bodyPr>
          <a:lstStyle/>
          <a:p>
            <a:r>
              <a:rPr lang="ru-RU" sz="2000" b="1" dirty="0">
                <a:solidFill>
                  <a:srgbClr val="FF0000"/>
                </a:solidFill>
                <a:latin typeface="Arial" pitchFamily="34" charset="0"/>
                <a:cs typeface="Arial" pitchFamily="34" charset="0"/>
              </a:rPr>
              <a:t>Ударно-канатный способ бурения </a:t>
            </a:r>
            <a:r>
              <a:rPr lang="ru-RU" sz="2000" b="1" dirty="0">
                <a:latin typeface="Arial" pitchFamily="34" charset="0"/>
                <a:cs typeface="Arial" pitchFamily="34" charset="0"/>
              </a:rPr>
              <a:t>применяется при малоизученных гидрогеологических разрезах в породах, поглощающих промывочную жидкость и имеющих валунно-галечниковый разрез. </a:t>
            </a:r>
          </a:p>
          <a:p>
            <a:r>
              <a:rPr lang="ru-RU" sz="2000" b="1" dirty="0">
                <a:latin typeface="Arial" pitchFamily="34" charset="0"/>
                <a:cs typeface="Arial" pitchFamily="34" charset="0"/>
              </a:rPr>
              <a:t>К положительным факторам относится: качественное вскрытие пласта, отсутствие при бурении глины и воды, бурение по сложным валунно-галечниковым разрезам большими диаметрами. </a:t>
            </a:r>
          </a:p>
          <a:p>
            <a:r>
              <a:rPr lang="ru-RU" sz="2000" b="1" dirty="0">
                <a:latin typeface="Arial" pitchFamily="34" charset="0"/>
                <a:cs typeface="Arial" pitchFamily="34" charset="0"/>
              </a:rPr>
              <a:t>К недостаткам - большой расход обсадных труб, низкие скорости бурения, незначительные глубины.</a:t>
            </a:r>
          </a:p>
        </p:txBody>
      </p:sp>
    </p:spTree>
    <p:extLst>
      <p:ext uri="{BB962C8B-B14F-4D97-AF65-F5344CB8AC3E}">
        <p14:creationId xmlns:p14="http://schemas.microsoft.com/office/powerpoint/2010/main" val="242033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3280" y="917645"/>
            <a:ext cx="7833360" cy="4708981"/>
          </a:xfrm>
          <a:prstGeom prst="rect">
            <a:avLst/>
          </a:prstGeom>
        </p:spPr>
        <p:txBody>
          <a:bodyPr wrap="square">
            <a:spAutoFit/>
          </a:bodyPr>
          <a:lstStyle/>
          <a:p>
            <a:r>
              <a:rPr lang="ru-RU" sz="2000" b="1" dirty="0">
                <a:solidFill>
                  <a:srgbClr val="FF0000"/>
                </a:solidFill>
                <a:latin typeface="Arial" pitchFamily="34" charset="0"/>
                <a:cs typeface="Arial" pitchFamily="34" charset="0"/>
              </a:rPr>
              <a:t>Комбинированный способ бурения </a:t>
            </a:r>
            <a:r>
              <a:rPr lang="ru-RU" sz="2000" b="1" dirty="0">
                <a:latin typeface="Arial" pitchFamily="34" charset="0"/>
                <a:cs typeface="Arial" pitchFamily="34" charset="0"/>
              </a:rPr>
              <a:t>применяется в тех случаях, когда слабо изучены геолого-гидрогеологические условия, или при особых требованиях, предъявляемых к скважинам:</a:t>
            </a:r>
          </a:p>
          <a:p>
            <a:r>
              <a:rPr lang="ru-RU" sz="2000" b="1" dirty="0">
                <a:latin typeface="Arial" pitchFamily="34" charset="0"/>
                <a:cs typeface="Arial" pitchFamily="34" charset="0"/>
              </a:rPr>
              <a:t>- верхняя часть разреза проходится вращательным способом (для быстроты проходки), а водоносные породы - ударно-канатным (для получения более достоверной информации о водоносных горизонтах);</a:t>
            </a:r>
          </a:p>
          <a:p>
            <a:r>
              <a:rPr lang="ru-RU" sz="2000" b="1" dirty="0">
                <a:latin typeface="Arial" pitchFamily="34" charset="0"/>
                <a:cs typeface="Arial" pitchFamily="34" charset="0"/>
              </a:rPr>
              <a:t>- верхняя часть высокодебитной скважины (эксплуатационная колонна) в пределах установки высокодебитного насоса большого диаметра проходится ударно-канатным способом, а нижняя  вращательным. Достигается установка крупноразмерного насосного оборудования и высокая скорость строительства скважины.</a:t>
            </a:r>
          </a:p>
        </p:txBody>
      </p:sp>
    </p:spTree>
    <p:extLst>
      <p:ext uri="{BB962C8B-B14F-4D97-AF65-F5344CB8AC3E}">
        <p14:creationId xmlns:p14="http://schemas.microsoft.com/office/powerpoint/2010/main" val="996404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9760" y="1223506"/>
            <a:ext cx="8046720" cy="4247317"/>
          </a:xfrm>
          <a:prstGeom prst="rect">
            <a:avLst/>
          </a:prstGeom>
        </p:spPr>
        <p:txBody>
          <a:bodyPr wrap="square">
            <a:spAutoFit/>
          </a:bodyPr>
          <a:lstStyle/>
          <a:p>
            <a:r>
              <a:rPr lang="ru-RU" b="1" dirty="0">
                <a:latin typeface="Arial" pitchFamily="34" charset="0"/>
                <a:cs typeface="Arial" pitchFamily="34" charset="0"/>
              </a:rPr>
              <a:t>Для выявления водоносных горизонтов, изучения их состава, условий залеганий, химического состава подземных вод и получения другой информации проводятся </a:t>
            </a:r>
            <a:r>
              <a:rPr lang="ru-RU" b="1" dirty="0">
                <a:solidFill>
                  <a:srgbClr val="FF0000"/>
                </a:solidFill>
                <a:latin typeface="Arial" pitchFamily="34" charset="0"/>
                <a:cs typeface="Arial" pitchFamily="34" charset="0"/>
              </a:rPr>
              <a:t>гидрогеологические наблюдения</a:t>
            </a:r>
            <a:r>
              <a:rPr lang="ru-RU" b="1" dirty="0">
                <a:latin typeface="Arial" pitchFamily="34" charset="0"/>
                <a:cs typeface="Arial" pitchFamily="34" charset="0"/>
              </a:rPr>
              <a:t>, которые ведутся непосредственно при бурении скважин, а также при их гидрогеологическом опробовании в процессе бурения.</a:t>
            </a:r>
          </a:p>
          <a:p>
            <a:r>
              <a:rPr lang="ru-RU" b="1" dirty="0">
                <a:latin typeface="Arial" pitchFamily="34" charset="0"/>
                <a:cs typeface="Arial" pitchFamily="34" charset="0"/>
              </a:rPr>
              <a:t>Наблюдения заключаются в следующем (наблюдаемые факторы):</a:t>
            </a:r>
          </a:p>
          <a:p>
            <a:r>
              <a:rPr lang="ru-RU" b="1" dirty="0">
                <a:latin typeface="Arial" pitchFamily="34" charset="0"/>
                <a:cs typeface="Arial" pitchFamily="34" charset="0"/>
              </a:rPr>
              <a:t>- уровни подземных вод;</a:t>
            </a:r>
          </a:p>
          <a:p>
            <a:r>
              <a:rPr lang="ru-RU" b="1" dirty="0">
                <a:latin typeface="Arial" pitchFamily="34" charset="0"/>
                <a:cs typeface="Arial" pitchFamily="34" charset="0"/>
              </a:rPr>
              <a:t>- литологические особенности водовмещающих пород;</a:t>
            </a:r>
          </a:p>
          <a:p>
            <a:r>
              <a:rPr lang="ru-RU" b="1" dirty="0">
                <a:latin typeface="Arial" pitchFamily="34" charset="0"/>
                <a:cs typeface="Arial" pitchFamily="34" charset="0"/>
              </a:rPr>
              <a:t>- состояние глинистого раствора и его поглощение;</a:t>
            </a:r>
          </a:p>
          <a:p>
            <a:r>
              <a:rPr lang="ru-RU" b="1" dirty="0">
                <a:latin typeface="Arial" pitchFamily="34" charset="0"/>
                <a:cs typeface="Arial" pitchFamily="34" charset="0"/>
              </a:rPr>
              <a:t>- провалы бурового инструмента;</a:t>
            </a:r>
          </a:p>
          <a:p>
            <a:r>
              <a:rPr lang="ru-RU" b="1" dirty="0">
                <a:latin typeface="Arial" pitchFamily="34" charset="0"/>
                <a:cs typeface="Arial" pitchFamily="34" charset="0"/>
              </a:rPr>
              <a:t>- выход керна;</a:t>
            </a:r>
          </a:p>
          <a:p>
            <a:r>
              <a:rPr lang="ru-RU" b="1" dirty="0">
                <a:latin typeface="Arial" pitchFamily="34" charset="0"/>
                <a:cs typeface="Arial" pitchFamily="34" charset="0"/>
              </a:rPr>
              <a:t>- температура вскрываемых вод и </a:t>
            </a:r>
            <a:r>
              <a:rPr lang="ru-RU" b="1" dirty="0" err="1">
                <a:latin typeface="Arial" pitchFamily="34" charset="0"/>
                <a:cs typeface="Arial" pitchFamily="34" charset="0"/>
              </a:rPr>
              <a:t>газопроявления</a:t>
            </a:r>
            <a:r>
              <a:rPr lang="ru-RU" b="1" dirty="0">
                <a:latin typeface="Arial" pitchFamily="34" charset="0"/>
                <a:cs typeface="Arial" pitchFamily="34" charset="0"/>
              </a:rPr>
              <a:t>.</a:t>
            </a:r>
          </a:p>
          <a:p>
            <a:r>
              <a:rPr lang="ru-RU" b="1" dirty="0">
                <a:latin typeface="Arial" pitchFamily="34" charset="0"/>
                <a:cs typeface="Arial" pitchFamily="34" charset="0"/>
              </a:rPr>
              <a:t>Осуществляется также отбор воды, газа, образцов керна для лабораторных исследований.</a:t>
            </a:r>
          </a:p>
        </p:txBody>
      </p:sp>
    </p:spTree>
    <p:extLst>
      <p:ext uri="{BB962C8B-B14F-4D97-AF65-F5344CB8AC3E}">
        <p14:creationId xmlns:p14="http://schemas.microsoft.com/office/powerpoint/2010/main" val="3908139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3920" y="894646"/>
            <a:ext cx="7457440" cy="4524315"/>
          </a:xfrm>
          <a:prstGeom prst="rect">
            <a:avLst/>
          </a:prstGeom>
        </p:spPr>
        <p:txBody>
          <a:bodyPr wrap="square">
            <a:spAutoFit/>
          </a:bodyPr>
          <a:lstStyle/>
          <a:p>
            <a:r>
              <a:rPr lang="ru-RU" b="1" dirty="0">
                <a:latin typeface="Arial" pitchFamily="34" charset="0"/>
                <a:cs typeface="Arial" pitchFamily="34" charset="0"/>
              </a:rPr>
              <a:t>При бурении без промывки наблюдения за уровнями подземных вод легко осуществимы обычным способом. При бурении с глинистой промывкой вскрытие водоносного горизонта косвенно фиксируется или по увеличению (в случае проходки по водоносному горизонту), или по полному поглощению (при бурении по сухим проницаемым породам) промывочной жидкости, по изменению параметров глинистого раствора (плотность и вязкость) вследствие разбавления его пластовой водой. </a:t>
            </a:r>
          </a:p>
          <a:p>
            <a:r>
              <a:rPr lang="ru-RU" b="1" dirty="0">
                <a:latin typeface="Arial" pitchFamily="34" charset="0"/>
                <a:cs typeface="Arial" pitchFamily="34" charset="0"/>
              </a:rPr>
              <a:t>Обычно замеры уровней производятся в перерывах в бурении (подъем снаряда, отбор керна и т.п.). Отбор керна осуществляется специальными колонковыми трубами и грунтоносами.</a:t>
            </a:r>
          </a:p>
          <a:p>
            <a:r>
              <a:rPr lang="ru-RU" b="1" dirty="0">
                <a:latin typeface="Arial" pitchFamily="34" charset="0"/>
                <a:cs typeface="Arial" pitchFamily="34" charset="0"/>
              </a:rPr>
              <a:t>Температурные наблюдения могут осуществляться как в процессе бурения, так и по его завершении. По результатам можно судить о геотермических условиях разреза.</a:t>
            </a:r>
          </a:p>
        </p:txBody>
      </p:sp>
    </p:spTree>
    <p:extLst>
      <p:ext uri="{BB962C8B-B14F-4D97-AF65-F5344CB8AC3E}">
        <p14:creationId xmlns:p14="http://schemas.microsoft.com/office/powerpoint/2010/main" val="3028035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4088" y="1423470"/>
            <a:ext cx="7991606" cy="4524315"/>
          </a:xfrm>
          <a:prstGeom prst="rect">
            <a:avLst/>
          </a:prstGeom>
        </p:spPr>
        <p:txBody>
          <a:bodyPr wrap="square">
            <a:spAutoFit/>
          </a:bodyPr>
          <a:lstStyle/>
          <a:p>
            <a:r>
              <a:rPr lang="ru-RU" b="1" dirty="0">
                <a:solidFill>
                  <a:srgbClr val="FF0000"/>
                </a:solidFill>
                <a:latin typeface="Arial" pitchFamily="34" charset="0"/>
                <a:cs typeface="Arial" pitchFamily="34" charset="0"/>
              </a:rPr>
              <a:t>Наблюдения за провалами инструмента </a:t>
            </a:r>
            <a:r>
              <a:rPr lang="ru-RU" b="1" dirty="0">
                <a:latin typeface="Arial" pitchFamily="34" charset="0"/>
                <a:cs typeface="Arial" pitchFamily="34" charset="0"/>
              </a:rPr>
              <a:t>осуществляются при бурении по трещиноватым и </a:t>
            </a:r>
            <a:r>
              <a:rPr lang="ru-RU" b="1" dirty="0" err="1">
                <a:latin typeface="Arial" pitchFamily="34" charset="0"/>
                <a:cs typeface="Arial" pitchFamily="34" charset="0"/>
              </a:rPr>
              <a:t>карстующимся</a:t>
            </a:r>
            <a:r>
              <a:rPr lang="ru-RU" b="1" dirty="0">
                <a:latin typeface="Arial" pitchFamily="34" charset="0"/>
                <a:cs typeface="Arial" pitchFamily="34" charset="0"/>
              </a:rPr>
              <a:t> породам. Провалы инструмента указывают на наличие в разрезе крупных пустот и полостей.</a:t>
            </a:r>
          </a:p>
          <a:p>
            <a:r>
              <a:rPr lang="ru-RU" b="1" dirty="0">
                <a:latin typeface="Arial" pitchFamily="34" charset="0"/>
                <a:cs typeface="Arial" pitchFamily="34" charset="0"/>
              </a:rPr>
              <a:t>При бурении на высокоминерализованные минеральные и промышленные воды проводятся </a:t>
            </a:r>
            <a:r>
              <a:rPr lang="ru-RU" b="1" dirty="0">
                <a:solidFill>
                  <a:srgbClr val="FF0000"/>
                </a:solidFill>
                <a:latin typeface="Arial" pitchFamily="34" charset="0"/>
                <a:cs typeface="Arial" pitchFamily="34" charset="0"/>
              </a:rPr>
              <a:t>наблюдения за химическим составом промывочной жидкости </a:t>
            </a:r>
            <a:r>
              <a:rPr lang="ru-RU" b="1" dirty="0">
                <a:latin typeface="Arial" pitchFamily="34" charset="0"/>
                <a:cs typeface="Arial" pitchFamily="34" charset="0"/>
              </a:rPr>
              <a:t>(на один или два характерных компонента). Отбор проб воды осуществляется желонкой или пробоотборником в перерывах между бурением.</a:t>
            </a:r>
          </a:p>
          <a:p>
            <a:r>
              <a:rPr lang="ru-RU" b="1" dirty="0">
                <a:latin typeface="Arial" pitchFamily="34" charset="0"/>
                <a:cs typeface="Arial" pitchFamily="34" charset="0"/>
              </a:rPr>
              <a:t>Для получения представительной информации при бурении осуществляют иногда кратковременные откачки желонкой или наливы (экспресс-опробование). Применяют метод опережающего опробования, когда в скважину вводят </a:t>
            </a:r>
            <a:r>
              <a:rPr lang="ru-RU" b="1" dirty="0" err="1">
                <a:latin typeface="Arial" pitchFamily="34" charset="0"/>
                <a:cs typeface="Arial" pitchFamily="34" charset="0"/>
              </a:rPr>
              <a:t>фильтропробователь</a:t>
            </a:r>
            <a:r>
              <a:rPr lang="ru-RU" b="1" dirty="0">
                <a:latin typeface="Arial" pitchFamily="34" charset="0"/>
                <a:cs typeface="Arial" pitchFamily="34" charset="0"/>
              </a:rPr>
              <a:t>, задавливаемый в водоносный горизонт.</a:t>
            </a:r>
          </a:p>
          <a:p>
            <a:r>
              <a:rPr lang="ru-RU" b="1" dirty="0">
                <a:latin typeface="Arial" pitchFamily="34" charset="0"/>
                <a:cs typeface="Arial" pitchFamily="34" charset="0"/>
              </a:rPr>
              <a:t>Результаты всех наблюдений вводятся в журналы, таблицы, а также составляются колонки скважин.</a:t>
            </a:r>
          </a:p>
        </p:txBody>
      </p:sp>
    </p:spTree>
    <p:extLst>
      <p:ext uri="{BB962C8B-B14F-4D97-AF65-F5344CB8AC3E}">
        <p14:creationId xmlns:p14="http://schemas.microsoft.com/office/powerpoint/2010/main" val="496613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818" y="338362"/>
            <a:ext cx="7085262" cy="4467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26720" y="5012680"/>
            <a:ext cx="8229600" cy="830997"/>
          </a:xfrm>
          <a:prstGeom prst="rect">
            <a:avLst/>
          </a:prstGeom>
        </p:spPr>
        <p:txBody>
          <a:bodyPr wrap="square">
            <a:spAutoFit/>
          </a:bodyPr>
          <a:lstStyle/>
          <a:p>
            <a:r>
              <a:rPr lang="ru-RU" sz="1200" dirty="0"/>
              <a:t>Схемы конструкций скважин при роторном бурении:</a:t>
            </a:r>
          </a:p>
          <a:p>
            <a:r>
              <a:rPr lang="ru-RU" sz="1200" dirty="0"/>
              <a:t>1 –  кондуктор; 2 –  </a:t>
            </a:r>
            <a:r>
              <a:rPr lang="ru-RU" sz="1200" dirty="0" err="1"/>
              <a:t>затрубное</a:t>
            </a:r>
            <a:r>
              <a:rPr lang="ru-RU" sz="1200" dirty="0"/>
              <a:t> цементирование; 3 –  эксплуатационная колонна; 4 –  сальник; 5 – </a:t>
            </a:r>
            <a:r>
              <a:rPr lang="ru-RU" sz="1200" dirty="0" err="1"/>
              <a:t>подбашмачное</a:t>
            </a:r>
            <a:r>
              <a:rPr lang="ru-RU" sz="1200" dirty="0"/>
              <a:t> цементирование; 6 –  переводник; 7 –  муфта с левой резьбой; 8 –  промежуточная колонна; 9 –  фильтровая колонна (фильтр); 10 –  манжета для цементирования</a:t>
            </a:r>
          </a:p>
        </p:txBody>
      </p:sp>
    </p:spTree>
    <p:extLst>
      <p:ext uri="{BB962C8B-B14F-4D97-AF65-F5344CB8AC3E}">
        <p14:creationId xmlns:p14="http://schemas.microsoft.com/office/powerpoint/2010/main" val="3337267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762" y="526414"/>
            <a:ext cx="7944957" cy="502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47120" y="5549246"/>
            <a:ext cx="8270240" cy="954107"/>
          </a:xfrm>
          <a:prstGeom prst="rect">
            <a:avLst/>
          </a:prstGeom>
        </p:spPr>
        <p:txBody>
          <a:bodyPr wrap="square">
            <a:spAutoFit/>
          </a:bodyPr>
          <a:lstStyle/>
          <a:p>
            <a:r>
              <a:rPr lang="ru-RU" sz="1400" dirty="0"/>
              <a:t>Схемы конструкций скважин при ударно-канатном бурении:</a:t>
            </a:r>
          </a:p>
          <a:p>
            <a:r>
              <a:rPr lang="ru-RU" sz="1400" dirty="0"/>
              <a:t>1 –  водоприемная часть; 2 –  эксплуатационная колонна; 3 –  кондуктор;</a:t>
            </a:r>
          </a:p>
          <a:p>
            <a:r>
              <a:rPr lang="ru-RU" sz="1400" dirty="0"/>
              <a:t>4  –  фильтровая колонна; 5 –  отстойник; 6 –  межтрубное цементирование;</a:t>
            </a:r>
          </a:p>
          <a:p>
            <a:r>
              <a:rPr lang="ru-RU" sz="1400" dirty="0"/>
              <a:t>7 –  </a:t>
            </a:r>
            <a:r>
              <a:rPr lang="ru-RU" sz="1400" dirty="0" err="1"/>
              <a:t>саль¬ник</a:t>
            </a:r>
            <a:r>
              <a:rPr lang="ru-RU" sz="1400" dirty="0"/>
              <a:t>; 8 –  гравийная обсыпка; 9 –  промежуточная колонна</a:t>
            </a:r>
          </a:p>
        </p:txBody>
      </p:sp>
    </p:spTree>
    <p:extLst>
      <p:ext uri="{BB962C8B-B14F-4D97-AF65-F5344CB8AC3E}">
        <p14:creationId xmlns:p14="http://schemas.microsoft.com/office/powerpoint/2010/main" val="2969436558"/>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613</TotalTime>
  <Words>2669</Words>
  <Application>Microsoft Office PowerPoint</Application>
  <PresentationFormat>Экран (4:3)</PresentationFormat>
  <Paragraphs>123</Paragraphs>
  <Slides>32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32</vt:i4>
      </vt:variant>
    </vt:vector>
  </HeadingPairs>
  <TitlesOfParts>
    <vt:vector size="36"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Вячеслав</dc:creator>
  <cp:lastModifiedBy>Manat Alzhigitova</cp:lastModifiedBy>
  <cp:revision>27</cp:revision>
  <dcterms:created xsi:type="dcterms:W3CDTF">2021-11-16T13:04:44Z</dcterms:created>
  <dcterms:modified xsi:type="dcterms:W3CDTF">2026-09-15T07:14:13Z</dcterms:modified>
</cp:coreProperties>
</file>