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3" r:id="rId2"/>
    <p:sldId id="258" r:id="rId3"/>
    <p:sldId id="259" r:id="rId4"/>
    <p:sldId id="260" r:id="rId5"/>
    <p:sldId id="261" r:id="rId6"/>
    <p:sldId id="277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1" r:id="rId15"/>
    <p:sldId id="270" r:id="rId16"/>
    <p:sldId id="272" r:id="rId17"/>
    <p:sldId id="273" r:id="rId18"/>
    <p:sldId id="274" r:id="rId19"/>
    <p:sldId id="278" r:id="rId20"/>
    <p:sldId id="279" r:id="rId21"/>
    <p:sldId id="281" r:id="rId22"/>
    <p:sldId id="282" r:id="rId23"/>
    <p:sldId id="283" r:id="rId24"/>
    <p:sldId id="284" r:id="rId25"/>
    <p:sldId id="286" r:id="rId26"/>
    <p:sldId id="287" r:id="rId27"/>
    <p:sldId id="288" r:id="rId28"/>
    <p:sldId id="289" r:id="rId29"/>
    <p:sldId id="268" r:id="rId30"/>
    <p:sldId id="290" r:id="rId31"/>
    <p:sldId id="291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44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768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69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84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771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52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32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078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028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815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154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50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361E1-DC4F-49F2-A4A9-BE2F84E798F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1124744"/>
            <a:ext cx="770485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r>
              <a:rPr lang="ru-RU" sz="4000" b="1" dirty="0"/>
              <a:t>«Эксплуатационная </a:t>
            </a:r>
            <a:r>
              <a:rPr lang="ru-RU" sz="4000" b="1" dirty="0" smtClean="0"/>
              <a:t>разведка </a:t>
            </a:r>
            <a:r>
              <a:rPr lang="ru-RU" sz="4000" b="1" dirty="0" err="1" smtClean="0"/>
              <a:t>месторождний</a:t>
            </a:r>
            <a:r>
              <a:rPr lang="ru-RU" sz="4000" b="1" dirty="0" smtClean="0"/>
              <a:t> </a:t>
            </a:r>
            <a:r>
              <a:rPr lang="ru-RU" sz="4000" b="1" dirty="0"/>
              <a:t>подземных вод»</a:t>
            </a:r>
            <a:br>
              <a:rPr lang="ru-RU" sz="4000" b="1" dirty="0"/>
            </a:br>
            <a:r>
              <a:rPr lang="ru-RU" sz="2800" b="1" dirty="0"/>
              <a:t>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3200" b="1" dirty="0"/>
              <a:t>для слушателей магистратуры ОП</a:t>
            </a:r>
          </a:p>
          <a:p>
            <a:pPr algn="ctr"/>
            <a:r>
              <a:rPr lang="ru-RU" sz="3200" b="1" dirty="0"/>
              <a:t>«Гидрогеология и инженерная геология» </a:t>
            </a:r>
            <a:endParaRPr lang="en-US" sz="3200" b="1" dirty="0"/>
          </a:p>
          <a:p>
            <a:pPr algn="ctr"/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Лекция 4</a:t>
            </a:r>
            <a:br>
              <a:rPr lang="ru-RU" sz="2800" b="1" dirty="0"/>
            </a:br>
            <a:r>
              <a:rPr lang="ru-RU" sz="2800" b="1" dirty="0"/>
              <a:t>Проф. </a:t>
            </a:r>
            <a:r>
              <a:rPr lang="ru-RU" sz="2800" b="1" dirty="0" err="1" smtClean="0"/>
              <a:t>М.Заппаров</a:t>
            </a:r>
            <a:endParaRPr lang="ru-RU" sz="2800" dirty="0"/>
          </a:p>
        </p:txBody>
      </p:sp>
      <p:pic>
        <p:nvPicPr>
          <p:cNvPr id="3" name="Рисунок 2" descr="Изображение выглядит как еда&#10;&#10;Автоматически созданное описа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086" y="404664"/>
            <a:ext cx="3131820" cy="6515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5325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4328" y="242977"/>
            <a:ext cx="7684653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Лекция 4</a:t>
            </a: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Технические средства, применяемые при гидрогеологических исследованиях. Водоподъемное оборудование для проведения откачек. Конструкции и расчет эрлифта. Оборудование для проведения нагнетаний и наливов. Приборы для замеров уровней, температуры, дебита подземных вод. Оборудование для изоляции водоносных горизонтов. Приборы и оборудование для гидрогеологического опробования скважин.</a:t>
            </a:r>
          </a:p>
          <a:p>
            <a:pPr algn="ctr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Изучение режима подземных вод. Факторы, влияющие на режим подземных вод. Естественный, нарушенный и смешанный режимы подземных вод. Особенности проведения режимных наблюдений в различных условиях. Наблюдательная сеть. Требования к оборудованию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водопунктов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69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7520" y="1073279"/>
            <a:ext cx="82092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 техническим средствам, применяемым при поисково-разведочных работах, относятся:</a:t>
            </a:r>
          </a:p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- водоподъемное оборудование для проведения откачек;</a:t>
            </a:r>
          </a:p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 - оборудование для проведения нагнетаний и наливов;</a:t>
            </a:r>
          </a:p>
          <a:p>
            <a:pPr marL="342900" indent="-342900">
              <a:buFontTx/>
              <a:buChar char="-"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приборы для замера уровней, температуры, дебита подземных вод;</a:t>
            </a:r>
          </a:p>
          <a:p>
            <a:pPr marL="342900" indent="-342900">
              <a:buFontTx/>
              <a:buChar char="-"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 комплекты оборудования для изоляции водоносных горизонтов;</a:t>
            </a:r>
          </a:p>
          <a:p>
            <a:pPr marL="342900" indent="-342900">
              <a:buFontTx/>
              <a:buChar char="-"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приборы и оборудование для гидрогеологического опробования скважин.</a:t>
            </a:r>
          </a:p>
        </p:txBody>
      </p:sp>
    </p:spTree>
    <p:extLst>
      <p:ext uri="{BB962C8B-B14F-4D97-AF65-F5344CB8AC3E}">
        <p14:creationId xmlns:p14="http://schemas.microsoft.com/office/powerpoint/2010/main" val="527867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1" y="505505"/>
            <a:ext cx="810851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Водоподъемное оборудование, используемое для проведения откачек воды из скважин.</a:t>
            </a:r>
          </a:p>
          <a:p>
            <a:endParaRPr lang="ru-RU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Горизонтальные центробежные насосы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применяются при положении динамического уровня в скважине не глубже 7 м. Диаметры скважин               89 – 250 мм и выше. Подача воды от 0,7 до 360 м3/час. Использование таких насосов ограничено незначительными динамическими уровнями при откачке. </a:t>
            </a:r>
          </a:p>
          <a:p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r>
              <a:rPr lang="ru-RU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Эрлифты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- наиболее часто встречающееся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откачечное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оборудование особенно при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пескующих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скважинах. Подъем воды на 60 – 80 и более метров осуществляется воздухом, нагнетаемым в воду по воздухопроводной трубе при помощи компрессора. Эмульсия из смеси воды и воздуха меньшей по сравнению с водой плотности поднимается по водоподъемной колонне.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Глубина погружения воздухопроводной трубы эрлифта определяется по формуле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                                            1=  K · h,                                                      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где	l  -  глубина погружения воздухопроводной трубы, м;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	K - коэффициент, равный отношению глубины погружения смесителя к высоте подъема воды (1,9 – 3,0);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	h - расстояние от динамического уровня до точки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излива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эмульсии, м.</a:t>
            </a:r>
          </a:p>
        </p:txBody>
      </p:sp>
    </p:spTree>
    <p:extLst>
      <p:ext uri="{BB962C8B-B14F-4D97-AF65-F5344CB8AC3E}">
        <p14:creationId xmlns:p14="http://schemas.microsoft.com/office/powerpoint/2010/main" val="2007396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8720" y="1305342"/>
            <a:ext cx="7162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Для наблюдения за положением уровня воды в скважине при откачке эрлифтом  целесообразно устанавливать пьезометр, нижний конец которого необходимо опустить на 8 – 10 м ниже самого смесителя. 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Для подачи мутной воды из скважины применяются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вибрационные водоподъемники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действующие по принципу сообщения столбу воды в скважине ускорения, большего, чем 9,8 м/с, и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водоструйные установки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в основу которых положен принцип непосредственной передачи энергии от одного потока с большим запасом энергии к другому - с меньшим запасом.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больших динамических уровнях и малой производительности скважин применяются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штанговые поршневые насосы.</a:t>
            </a:r>
          </a:p>
        </p:txBody>
      </p:sp>
    </p:spTree>
    <p:extLst>
      <p:ext uri="{BB962C8B-B14F-4D97-AF65-F5344CB8AC3E}">
        <p14:creationId xmlns:p14="http://schemas.microsoft.com/office/powerpoint/2010/main" val="3933038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100" y="1641475"/>
            <a:ext cx="1955800" cy="3575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7148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5680" y="1118166"/>
            <a:ext cx="75082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Откачка воды из скважин часто осуществляется вертикальными насосами.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Артезианские насосы с вертикальным валом типа АТН и НА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применяются обычно в неглубоких скважинах строго вертикальной конструкции. Достоинство насосов этого типа заключается в том, что их электрическая часть (электродвигатель) находится на поверхности, недостаток – критичен к конструкции скважины, лучше работает при неглубоком залегании уровней. Подача воды зависит от количества колес насоса и может достигать   70 – 186 м3/час.</a:t>
            </a:r>
          </a:p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Артезианские погружные насосы типа ЭЦВ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устанавливаются в скважину с погружением электродвигателя под динамический уровень и пригодны только для откачки осветленной воды. Для подачи электроэнергии при откачке такими насосами используются передвижные электростанции.</a:t>
            </a:r>
          </a:p>
        </p:txBody>
      </p:sp>
    </p:spTree>
    <p:extLst>
      <p:ext uri="{BB962C8B-B14F-4D97-AF65-F5344CB8AC3E}">
        <p14:creationId xmlns:p14="http://schemas.microsoft.com/office/powerpoint/2010/main" val="3184840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6455" y="302826"/>
            <a:ext cx="8116866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Центробежные насосы с горизонтальной осью. </a:t>
            </a:r>
          </a:p>
          <a:p>
            <a:endParaRPr lang="ru-RU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Центробежные насосы с горизонтальной осью монтируют на поверхности и применяют при откачке воды, если ее динамический уровень не снижается более 6 – 7 м от уровня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излива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Центробежные насосы всасывают и нагнетают воду за счет центробежной силы, возникающей при вращении рабочего колеса 1 (рис.). Перед пуском насос заполняют водой. При быстром вращении колеса вода под действием центробежной силы отбрасывается к периферии в спиральный диффузор 4, из которого она отводится по нагнетательному патрубку 3. Непрерывность подачи воды обеспечивается за счет ее всасывания по патрубку 2 в результате разрежения, возникающего в центральной зоне рабочего колеса. Наибольшее распространение при откачках получили одноступенчатые центробежные насосы типа К, обеспечивающие подачу 4 – 360 м3/ч при напоре  8 – 95 м вод. 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957" y="3921760"/>
            <a:ext cx="2285683" cy="27079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2858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9" y="894080"/>
            <a:ext cx="4836161" cy="5019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2384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5163874"/>
              </p:ext>
            </p:extLst>
          </p:nvPr>
        </p:nvGraphicFramePr>
        <p:xfrm>
          <a:off x="1944528" y="1168096"/>
          <a:ext cx="4936083" cy="5192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Picture" r:id="rId3" imgW="3244320" imgH="3412440" progId="Word.Picture.8">
                  <p:embed/>
                </p:oleObj>
              </mc:Choice>
              <mc:Fallback>
                <p:oleObj name="Picture" r:id="rId3" imgW="3244320" imgH="3412440" progId="Word.Pictur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4528" y="1168096"/>
                        <a:ext cx="4936083" cy="5192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7897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0240" y="1028343"/>
            <a:ext cx="7975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Наибольшее распространение получили насосы ЭЦВ, которые предназначены для откачки чистой воды общей минерализацией до 1500 мг/л с содержанием механических примесей не более 0,01 %. Подача насосов 4 – 375 м3/ч, напор 50 – 300 м вод. ст. 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Основная рабочая характеристика указана в самом названии насоса. </a:t>
            </a:r>
          </a:p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Например, марка насоса ЗЭЦВб-10-80 означает: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3 – третья модификация;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Э –  с приводом от погружного электродвигателя;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Ц –  центробежный;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В –  для подачи воды;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6 – минимально допустимый для монтажа насоса диаметр скважины в мм, уменьшенный в 25 раз и округленный;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10 –  подача в м3/ч;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80 –  напор в м вод. ст.</a:t>
            </a:r>
          </a:p>
        </p:txBody>
      </p:sp>
    </p:spTree>
    <p:extLst>
      <p:ext uri="{BB962C8B-B14F-4D97-AF65-F5344CB8AC3E}">
        <p14:creationId xmlns:p14="http://schemas.microsoft.com/office/powerpoint/2010/main" val="3852173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9347" y="973960"/>
            <a:ext cx="77410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Промышленность выпускает насосы ЭЦВ следующих марок: ЭЦВ-4-125; ЭЦВ-6,3-80; 1ЭЦВ-4-130; 1ЭЦВ6-4-190; ЗЭЦВ-6,3-60; 4ЭЦВ6-6.3-85; ЗЭЦВб-6,3-125; ЗЭЦВ-6,3-125; 1ЭЦВ6-10-50; ЗЭЦВб-10-80; 1ЭЦВ6-10-110; 1ЭЦВ6-10-140; 1ЭЦВ6-10-185; ЭЦВ6-10-235; 3ЭЦВ6-16-50; 3ЭЦВ-16-75;   ЭЦВ6-25-140ХТрГ;   3ЭЦВ8-16-140;  3ЭЦВ8-25-100; 2ЭВЦ8-25-150; ЭЦВ8-25-300; 1ЭЦВ8-40-60; 1ЭЦВ8-40-20; ЭЦВ-40-180; 2ЭЦВ10-63-65;   2ЭЦВ10-63-110;   2ЭЦВ10-63-150;   1 ЭЦВ 10-63-180; 1ЭЦВ10-63-270;   1ЭЦВ10-120-60;   ЭЦВ-160-15Г;    ЭЦВ10-160-35Г; ЭЦВ12-160-65;  1ЭЦВ12-160-65;  1ЭЦВ12-160-100;  1ЭЦВ12-255-3ОГ; 2ЭЦВ12-375-3ОГ; ЭЦВ12-375-3ОХТр; ЭЦВ14-210-3ООХ; ЭЦВ16-375-175Х. Для насосов, работающих в химически активной воде, в условиях повышенной температуры или на воде с повышенным содержанием механических примесей, в условное обозначение соответственно добавляются буквы X,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Тр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или 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2312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5511" y="1221538"/>
            <a:ext cx="770128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Эрлифты широко применяются при проведении прокачек (предварительная откачка с целью очистки воды от песка), пробных откачек, при бурении скважин с обратно-всасывающей промывкой. 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Основное эксплуатационное преимущество эрлифтов –  отсутствие при работе движущихся механизмов, что дает возможность откачивать воду с высоким содержанием песка.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Эрлифты имеют большую подачу (до 200 м3/ч) и поднимают воду на 60 – 70 м (при использовании компрессоров, рассчитанных на рабочее давление 0,6 – 0,7 МПа). Недостатки эрлифта –  низкий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к.п.д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. (20 – 25 %) и необходимость значительного заглубления ниже динамического уровня воды h (рис. ).</a:t>
            </a:r>
          </a:p>
        </p:txBody>
      </p:sp>
    </p:spTree>
    <p:extLst>
      <p:ext uri="{BB962C8B-B14F-4D97-AF65-F5344CB8AC3E}">
        <p14:creationId xmlns:p14="http://schemas.microsoft.com/office/powerpoint/2010/main" val="3476722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888" y="609600"/>
            <a:ext cx="4348480" cy="4348480"/>
          </a:xfrm>
          <a:prstGeom prst="rect">
            <a:avLst/>
          </a:prstGeom>
        </p:spPr>
      </p:pic>
      <p:pic>
        <p:nvPicPr>
          <p:cNvPr id="3" name="Рисунок 2"/>
          <p:cNvPicPr/>
          <p:nvPr/>
        </p:nvPicPr>
        <p:blipFill>
          <a:blip r:embed="rId3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760" y="609600"/>
            <a:ext cx="2885440" cy="5303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7424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3544" y="535769"/>
            <a:ext cx="7753611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Принцип действия эрлифта основан на законе сообщающихся сосудов.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В скважину опущены две трубы: воздухопроводная диаметром d1 и водоподъемная диаметром d. На практике применяют два основных варианта относительного расположения указанных колонн: параллельное – трубы расположены по схеме «рядом» (рис.) и концентричное –  трубы расположены по схеме «внутри» (рис.).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параллельном расположении воздухопроводная труба в нижней части соединяется с водоподъемной с помощью смесителя. Последний перфорирован для прохода сжатого воздуха в водоподъемную колонну. При концентричном расположении труб роль смесителя выполняет нижняя часть эрлифта в месте перфорации, выполненной в воздухопроводной колонне. Функцию сообщающихся сосудов выполняет водоподъемная колонна и скважина, которая при вскрытии водоносного пласта заполняется водой до статического уровня h1.</a:t>
            </a:r>
          </a:p>
        </p:txBody>
      </p:sp>
    </p:spTree>
    <p:extLst>
      <p:ext uri="{BB962C8B-B14F-4D97-AF65-F5344CB8AC3E}">
        <p14:creationId xmlns:p14="http://schemas.microsoft.com/office/powerpoint/2010/main" val="2955070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8240" y="1702138"/>
            <a:ext cx="7366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Работа эрлифта происходит следующим образом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. Сжатый воздух от компрессора подается в воздухопроводную трубу и, проходя через перфорированные отверстия смесителя, который находится на глубине H, смешивается с водой, имеющейся в водоподъемной колонне. До подачи сжатого воздуха в колонну первоначальный уровень воды в ней равен статическому h1. При насыщении воды пузырьками воздуха ее плотность уменьшается, а уровень жидкости в водоподъемной колонне повышается вплоть до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излива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из скважины</a:t>
            </a:r>
          </a:p>
        </p:txBody>
      </p:sp>
    </p:spTree>
    <p:extLst>
      <p:ext uri="{BB962C8B-B14F-4D97-AF65-F5344CB8AC3E}">
        <p14:creationId xmlns:p14="http://schemas.microsoft.com/office/powerpoint/2010/main" val="3702461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7717" y="1141916"/>
            <a:ext cx="74574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Наиболее часто применяется схема эрлифта с концентрическим расположением труб, как более простая при монтаже.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необходимости подъема воды из скважин с низким динамическим уровнем (до 100 – 120 м) используются спаренные эрлифты (рис. ), выполненные по смешанной схеме: в водоподъемную колонну эрлифта, выполненного по схеме «рядом», опускается вторая колонна воздухопроводных труб. Воздух, поступающий из смесителя последней, дополнительно снижает плотность поднятой на определенную высоту воды h0 в результате работы эрлифта, выполненного по схеме «рядом». В результате уровень  воды в скважине вновь повышается вплоть до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излива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из скважины. Другой путь повышения напора эрлифта – применение для его привода компрессоров высокого давления и производительности.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2031208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1671" y="1275326"/>
            <a:ext cx="799651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Для работы эрлифта важное значение имеет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коэффициент погружения его смесителя k = H/h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. При использовании компрессоров с рабочим давлением 0,6 – 0,7 МПа величина k  ≤  3,5. Чем больше k, тем эффективнее работает эрлифт.                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Расчет эрлифта проводится при заданных величинах коэффициента смесителя К, статического h1 и динамического h2 уровней и дебита воды Q.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Целью расчета является определение следующих параметров: поперечные размеры водоподъемной и воздухопроводной колонн, необходимая производительность компрессора и мощность его привода, коэффициент полезного действия эрлифта. </a:t>
            </a:r>
          </a:p>
        </p:txBody>
      </p:sp>
    </p:spTree>
    <p:extLst>
      <p:ext uri="{BB962C8B-B14F-4D97-AF65-F5344CB8AC3E}">
        <p14:creationId xmlns:p14="http://schemas.microsoft.com/office/powerpoint/2010/main" val="2666458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6546" y="1009411"/>
            <a:ext cx="747221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Изучение режима подземных вод. Факторы, влияющие на режим подземных вод. Естественный, нарушенный и смешанный режимы подземных вод. Особенности проведения режимных наблюдений в различных условиях. Наблюдательная сеть. Требования к оборудованию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водопунктов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921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6640" y="889844"/>
            <a:ext cx="7426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Под режимом подземных вод понимается процесс, характеризующийся изменением уровня, расхода, гидравлического уклона, скорости, температуры, вязкости, химического, газового и бактериологического состава во времени и пространстве.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Изучение режима подземных вод позволяет количественно охарактеризовать процесс формирования подземных вод, дать прогноз изменения гидрогеологических условий в естественных условиях, а также при нарушении этих условий хозяйственной деятельностью человека.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В зависимости от характера, определяющего режим явлений, различают естественный, нарушенный и смешанный режимы.</a:t>
            </a:r>
          </a:p>
        </p:txBody>
      </p:sp>
    </p:spTree>
    <p:extLst>
      <p:ext uri="{BB962C8B-B14F-4D97-AF65-F5344CB8AC3E}">
        <p14:creationId xmlns:p14="http://schemas.microsoft.com/office/powerpoint/2010/main" val="43165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1840" y="1049220"/>
            <a:ext cx="77012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Естественный режим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подземных вод формируется под влиянием комплекса естественных природных факторов, которыми являются: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геологические;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климатические;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гидрогеологические;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latin typeface="Arial" pitchFamily="34" charset="0"/>
                <a:cs typeface="Arial" pitchFamily="34" charset="0"/>
              </a:rPr>
              <a:t>биолого-почвенные и др.</a:t>
            </a:r>
          </a:p>
          <a:p>
            <a:pPr marL="285750" indent="-285750">
              <a:buFontTx/>
              <a:buChar char="-"/>
            </a:pPr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Нарушенный режим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подземных вод формируется под влиянием искусственно созданных факторов, таких, как: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откачки подземных вод для водоснабжения или орошения;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осушение месторождений полезных ископаемых;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latin typeface="Arial" pitchFamily="34" charset="0"/>
                <a:cs typeface="Arial" pitchFamily="34" charset="0"/>
              </a:rPr>
              <a:t>мелиорация сельскохозяйственных земель и пр. 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Смешанный режим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подземных вод обусловлен искусственным воздействием на режимообразующие факторы при сохранении основных закономерностей естественного режима.</a:t>
            </a:r>
          </a:p>
        </p:txBody>
      </p:sp>
    </p:spTree>
    <p:extLst>
      <p:ext uri="{BB962C8B-B14F-4D97-AF65-F5344CB8AC3E}">
        <p14:creationId xmlns:p14="http://schemas.microsoft.com/office/powerpoint/2010/main" val="660646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0" y="1124585"/>
            <a:ext cx="77622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Региональные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исследования режима подземных вод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направлены на влияние общих региональных закономерностей режима (в основном под влиянием естественных факторов).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Локальные исследования ставят своей целью изучение особенностей режима под влиянием местных факторов (литология, режим рек и водоемов, инженерная деятельность и пр.).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Изучение режима подземных вод дает возможность определить следующие показатели: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связи и зависимости природных и искусственных режимообразующих факторов;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элементы водного баланса для обоснования водохозяйственных мероприятий;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характер и степень влияния инженерной деятельности человека на подземные воды.</a:t>
            </a:r>
          </a:p>
        </p:txBody>
      </p:sp>
    </p:spTree>
    <p:extLst>
      <p:ext uri="{BB962C8B-B14F-4D97-AF65-F5344CB8AC3E}">
        <p14:creationId xmlns:p14="http://schemas.microsoft.com/office/powerpoint/2010/main" val="4122242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3760" y="751344"/>
            <a:ext cx="73863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Под балансом подземных вод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понимается соотношение между их поступлением (приходная часть) и расходованием (расходная часть) в количественном выражении на той или иной площади за определенный период времени.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Изучение элементов водного баланса, выявление основных показателей создает основу для научного познания и управления режимом подземных вод.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Изучение режима и баланса подземных вод необходимо в целях обеспечения решения различных задач: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закономерностей изменения режима для определения фона, на котором развивается нарушенный режим подземных вод;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выявления граничных условий пласта;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определения фильтрационных свойств пород.</a:t>
            </a:r>
          </a:p>
        </p:txBody>
      </p:sp>
    </p:spTree>
    <p:extLst>
      <p:ext uri="{BB962C8B-B14F-4D97-AF65-F5344CB8AC3E}">
        <p14:creationId xmlns:p14="http://schemas.microsoft.com/office/powerpoint/2010/main" val="3079434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78" y="1434743"/>
            <a:ext cx="77622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Режимные и балансовые исследования проводятся для решения многих практических вопросов.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интенсивной эксплуатации подземных вод вопросы режима изучаются для следующих основных целей: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выявления эксплуатационных запасов подземных вод;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уточнения границ пласта в плане и разрезе;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прогноза и управления режимом;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уточнения расчетных параметров;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переоценки запасов подземных вод с учетом многолетних данных о колебаниях уровней;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контроль за эффективностью мероприятий по охране подземных вод.</a:t>
            </a:r>
          </a:p>
        </p:txBody>
      </p:sp>
    </p:spTree>
    <p:extLst>
      <p:ext uri="{BB962C8B-B14F-4D97-AF65-F5344CB8AC3E}">
        <p14:creationId xmlns:p14="http://schemas.microsoft.com/office/powerpoint/2010/main" val="7270840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0880" y="1582341"/>
            <a:ext cx="78943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орошаемых районах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режимные наблюдения осуществляются для решения следующих вопросов: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обоснования мероприятий по борьбе с засолением и заболачиванием массивов орошения;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оценки особенностей естественного и нарушенного режима и режимообразующие факторы;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оценки элементов баланса подземных вод;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составления прогноза подземных вод;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разработки рекомендаций по регулированию водным и солевым балансом территории.</a:t>
            </a:r>
          </a:p>
        </p:txBody>
      </p:sp>
    </p:spTree>
    <p:extLst>
      <p:ext uri="{BB962C8B-B14F-4D97-AF65-F5344CB8AC3E}">
        <p14:creationId xmlns:p14="http://schemas.microsoft.com/office/powerpoint/2010/main" val="3782550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5040" y="889844"/>
            <a:ext cx="77317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Изучение режима подземных вод в районе шахтных и карьерных полей необходимо: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для установления связей между элементами режима шахтных вод и обусловливающими их искусственными и естественными факторами;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прогноза формирования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водопритоков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в пределах данного   месторождения и на вновь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разведуемых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месторождениях;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прогноза развития и формирования депрессионной воронки в зависимости от совокупности факторов;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прогноза изменения качества и величины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водопритока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шахтных вод в результате водоотливных мероприятий;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прогноза изменения гидрогеологических условий в районе расположения горных выработок.</a:t>
            </a:r>
          </a:p>
        </p:txBody>
      </p:sp>
    </p:spTree>
    <p:extLst>
      <p:ext uri="{BB962C8B-B14F-4D97-AF65-F5344CB8AC3E}">
        <p14:creationId xmlns:p14="http://schemas.microsoft.com/office/powerpoint/2010/main" val="33392168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5360" y="1305342"/>
            <a:ext cx="76504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районах строительства водохранилищ и каналов изучение режима необходимо: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для предупреждения заболачивания территории, подпора и пр.;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прогноза изменений условий водоснабжения, мелиоративного состояния земель и пр.</a:t>
            </a:r>
          </a:p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Изучение режима минеральных и теплоэнергетических вод необходимо: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для прогноза изменения дебита, физических свойств, химического и газового состава;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охраны подземных вод от истощения;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прогноза изменения бальнеологических или температурных свойств.</a:t>
            </a:r>
          </a:p>
        </p:txBody>
      </p:sp>
    </p:spTree>
    <p:extLst>
      <p:ext uri="{BB962C8B-B14F-4D97-AF65-F5344CB8AC3E}">
        <p14:creationId xmlns:p14="http://schemas.microsoft.com/office/powerpoint/2010/main" val="37823647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0080" y="1158806"/>
            <a:ext cx="81381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районах крупных городов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режим подземных вод изучается для получения необходимой информации о подземных водах, используемой при проектировании и эксплуатации инженерных сооружений.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изучении режима подземных вод с целью охраны их от загрязнения решаются следующие задачи: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	- обнаружение очагов загрязнения;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	- определение элементов потока подземных вод;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	- прогноза процессов загрязнения подземных вод.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Основной целью режимных (стационарных) наблюдений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является изучение изменения уровня и качества подземных вод в течение времени и выявление связи этих изменений с режимообразующими факторами. Изучаются как грунтовые, так и напорные воды.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Наибольшим многообразием изменения режима отличаются грунтовые воды.</a:t>
            </a:r>
          </a:p>
        </p:txBody>
      </p:sp>
    </p:spTree>
    <p:extLst>
      <p:ext uri="{BB962C8B-B14F-4D97-AF65-F5344CB8AC3E}">
        <p14:creationId xmlns:p14="http://schemas.microsoft.com/office/powerpoint/2010/main" val="2067685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3600" y="1443841"/>
            <a:ext cx="77114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При проведении режимных наблюдений должны быть получены данные как о характере внутригодовых (сезонных), так и многолетних колебаний основных элементов режима подземных вод (уровней, температуры, химического состава и пр.).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Наблюдения за режимом осуществляются по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специальной сети наблюдательных пунктов: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скважины (рис.);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источники;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шурфы;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колодцы.</a:t>
            </a:r>
          </a:p>
        </p:txBody>
      </p:sp>
    </p:spTree>
    <p:extLst>
      <p:ext uri="{BB962C8B-B14F-4D97-AF65-F5344CB8AC3E}">
        <p14:creationId xmlns:p14="http://schemas.microsoft.com/office/powerpoint/2010/main" val="37989155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2103120" y="26887"/>
          <a:ext cx="3495040" cy="4837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r:id="rId3" imgW="3820058" imgH="5285714" progId="MSPhotoEd.3">
                  <p:embed/>
                </p:oleObj>
              </mc:Choice>
              <mc:Fallback>
                <p:oleObj r:id="rId3" imgW="3820058" imgH="5285714" progId="MSPhotoEd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3120" y="26887"/>
                        <a:ext cx="3495040" cy="483764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16560" y="4844256"/>
            <a:ext cx="8006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Оборудование скважины при режимных наблюдениях 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 колебаниями уровня грунтовых вод: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1 – заглушка; 2 – насыпь; 3 – муфта; 4 – сальник; 5 – фильтр; 6 – пробка</a:t>
            </a:r>
          </a:p>
        </p:txBody>
      </p:sp>
    </p:spTree>
    <p:extLst>
      <p:ext uri="{BB962C8B-B14F-4D97-AF65-F5344CB8AC3E}">
        <p14:creationId xmlns:p14="http://schemas.microsoft.com/office/powerpoint/2010/main" val="3999421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0400" y="889844"/>
            <a:ext cx="78435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 оборудованию этих </a:t>
            </a:r>
            <a:r>
              <a:rPr lang="ru-RU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водопунктов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предъявляются определенные требования, главные из которых: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исключение загрязнения;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исключение попадания атмосферных осадков;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изоляция точки наблюдения от других объектов;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возможности отбора проб воды;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возможности замера температуры, дебита, уровней;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latin typeface="Arial" pitchFamily="34" charset="0"/>
                <a:cs typeface="Arial" pitchFamily="34" charset="0"/>
              </a:rPr>
              <a:t>специальное оборудование в зимнее время и пр.</a:t>
            </a:r>
          </a:p>
          <a:p>
            <a:pPr marL="285750" indent="-285750">
              <a:buFontTx/>
              <a:buChar char="-"/>
            </a:pPr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Наблюдательные пункты образуют опорную Государственную сеть и сеть специального назначения, оборудованную водопользователями на участках интенсивного освоения территории. </a:t>
            </a:r>
          </a:p>
        </p:txBody>
      </p:sp>
    </p:spTree>
    <p:extLst>
      <p:ext uri="{BB962C8B-B14F-4D97-AF65-F5344CB8AC3E}">
        <p14:creationId xmlns:p14="http://schemas.microsoft.com/office/powerpoint/2010/main" val="21366272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612</TotalTime>
  <Words>2345</Words>
  <Application>Microsoft Office PowerPoint</Application>
  <PresentationFormat>Экран (4:3)</PresentationFormat>
  <Paragraphs>147</Paragraphs>
  <Slides>31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Тема Office</vt:lpstr>
      <vt:lpstr>Picture</vt:lpstr>
      <vt:lpstr>MSPhotoEd.3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Вячеслав</dc:creator>
  <cp:lastModifiedBy>Manat Alzhigitova</cp:lastModifiedBy>
  <cp:revision>29</cp:revision>
  <dcterms:created xsi:type="dcterms:W3CDTF">2021-11-16T13:04:44Z</dcterms:created>
  <dcterms:modified xsi:type="dcterms:W3CDTF">2026-09-15T07:14:36Z</dcterms:modified>
</cp:coreProperties>
</file>